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49"/>
  </p:notesMasterIdLst>
  <p:sldIdLst>
    <p:sldId id="370" r:id="rId2"/>
    <p:sldId id="373" r:id="rId3"/>
    <p:sldId id="374" r:id="rId4"/>
    <p:sldId id="325" r:id="rId5"/>
    <p:sldId id="350" r:id="rId6"/>
    <p:sldId id="333" r:id="rId7"/>
    <p:sldId id="375" r:id="rId8"/>
    <p:sldId id="306" r:id="rId9"/>
    <p:sldId id="494" r:id="rId10"/>
    <p:sldId id="447" r:id="rId11"/>
    <p:sldId id="448" r:id="rId12"/>
    <p:sldId id="371" r:id="rId13"/>
    <p:sldId id="450" r:id="rId14"/>
    <p:sldId id="324" r:id="rId15"/>
    <p:sldId id="449" r:id="rId16"/>
    <p:sldId id="326" r:id="rId17"/>
    <p:sldId id="327" r:id="rId18"/>
    <p:sldId id="334" r:id="rId19"/>
    <p:sldId id="457" r:id="rId20"/>
    <p:sldId id="335" r:id="rId21"/>
    <p:sldId id="328" r:id="rId22"/>
    <p:sldId id="329" r:id="rId23"/>
    <p:sldId id="330" r:id="rId24"/>
    <p:sldId id="331" r:id="rId25"/>
    <p:sldId id="332" r:id="rId26"/>
    <p:sldId id="336" r:id="rId27"/>
    <p:sldId id="488" r:id="rId28"/>
    <p:sldId id="337" r:id="rId29"/>
    <p:sldId id="338" r:id="rId30"/>
    <p:sldId id="267" r:id="rId31"/>
    <p:sldId id="256" r:id="rId32"/>
    <p:sldId id="258" r:id="rId33"/>
    <p:sldId id="257" r:id="rId34"/>
    <p:sldId id="259" r:id="rId35"/>
    <p:sldId id="260" r:id="rId36"/>
    <p:sldId id="261" r:id="rId37"/>
    <p:sldId id="262" r:id="rId38"/>
    <p:sldId id="263" r:id="rId39"/>
    <p:sldId id="264" r:id="rId40"/>
    <p:sldId id="557" r:id="rId41"/>
    <p:sldId id="265" r:id="rId42"/>
    <p:sldId id="266" r:id="rId43"/>
    <p:sldId id="339" r:id="rId44"/>
    <p:sldId id="340" r:id="rId45"/>
    <p:sldId id="341" r:id="rId46"/>
    <p:sldId id="458" r:id="rId47"/>
    <p:sldId id="342" r:id="rId48"/>
    <p:sldId id="346" r:id="rId49"/>
    <p:sldId id="491" r:id="rId50"/>
    <p:sldId id="492" r:id="rId51"/>
    <p:sldId id="493" r:id="rId52"/>
    <p:sldId id="499" r:id="rId53"/>
    <p:sldId id="500" r:id="rId54"/>
    <p:sldId id="501" r:id="rId55"/>
    <p:sldId id="502" r:id="rId56"/>
    <p:sldId id="498" r:id="rId57"/>
    <p:sldId id="503" r:id="rId58"/>
    <p:sldId id="504" r:id="rId59"/>
    <p:sldId id="380" r:id="rId60"/>
    <p:sldId id="381" r:id="rId61"/>
    <p:sldId id="382" r:id="rId62"/>
    <p:sldId id="383" r:id="rId63"/>
    <p:sldId id="495" r:id="rId64"/>
    <p:sldId id="424" r:id="rId65"/>
    <p:sldId id="389" r:id="rId66"/>
    <p:sldId id="390" r:id="rId67"/>
    <p:sldId id="391" r:id="rId68"/>
    <p:sldId id="496" r:id="rId69"/>
    <p:sldId id="497" r:id="rId70"/>
    <p:sldId id="397" r:id="rId71"/>
    <p:sldId id="398" r:id="rId72"/>
    <p:sldId id="395" r:id="rId73"/>
    <p:sldId id="396" r:id="rId74"/>
    <p:sldId id="515" r:id="rId75"/>
    <p:sldId id="516" r:id="rId76"/>
    <p:sldId id="517" r:id="rId77"/>
    <p:sldId id="518" r:id="rId78"/>
    <p:sldId id="403" r:id="rId79"/>
    <p:sldId id="404" r:id="rId80"/>
    <p:sldId id="519" r:id="rId81"/>
    <p:sldId id="520" r:id="rId82"/>
    <p:sldId id="521" r:id="rId83"/>
    <p:sldId id="522" r:id="rId84"/>
    <p:sldId id="523" r:id="rId85"/>
    <p:sldId id="524" r:id="rId86"/>
    <p:sldId id="525" r:id="rId87"/>
    <p:sldId id="526" r:id="rId88"/>
    <p:sldId id="527" r:id="rId89"/>
    <p:sldId id="528" r:id="rId90"/>
    <p:sldId id="529" r:id="rId91"/>
    <p:sldId id="530" r:id="rId92"/>
    <p:sldId id="531" r:id="rId93"/>
    <p:sldId id="532" r:id="rId94"/>
    <p:sldId id="533" r:id="rId95"/>
    <p:sldId id="534" r:id="rId96"/>
    <p:sldId id="535" r:id="rId97"/>
    <p:sldId id="536" r:id="rId98"/>
    <p:sldId id="537" r:id="rId99"/>
    <p:sldId id="538" r:id="rId100"/>
    <p:sldId id="405" r:id="rId101"/>
    <p:sldId id="406" r:id="rId102"/>
    <p:sldId id="401" r:id="rId103"/>
    <p:sldId id="402" r:id="rId104"/>
    <p:sldId id="414" r:id="rId105"/>
    <p:sldId id="348" r:id="rId106"/>
    <p:sldId id="349" r:id="rId107"/>
    <p:sldId id="416" r:id="rId108"/>
    <p:sldId id="415" r:id="rId109"/>
    <p:sldId id="417" r:id="rId110"/>
    <p:sldId id="418" r:id="rId111"/>
    <p:sldId id="425" r:id="rId112"/>
    <p:sldId id="426" r:id="rId113"/>
    <p:sldId id="506" r:id="rId114"/>
    <p:sldId id="507" r:id="rId115"/>
    <p:sldId id="508" r:id="rId116"/>
    <p:sldId id="353" r:id="rId117"/>
    <p:sldId id="355" r:id="rId118"/>
    <p:sldId id="479" r:id="rId119"/>
    <p:sldId id="351" r:id="rId120"/>
    <p:sldId id="359" r:id="rId121"/>
    <p:sldId id="360" r:id="rId122"/>
    <p:sldId id="352" r:id="rId123"/>
    <p:sldId id="357" r:id="rId124"/>
    <p:sldId id="510" r:id="rId125"/>
    <p:sldId id="511" r:id="rId126"/>
    <p:sldId id="480" r:id="rId127"/>
    <p:sldId id="481" r:id="rId128"/>
    <p:sldId id="482" r:id="rId129"/>
    <p:sldId id="556" r:id="rId130"/>
    <p:sldId id="451" r:id="rId131"/>
    <p:sldId id="540" r:id="rId132"/>
    <p:sldId id="541" r:id="rId133"/>
    <p:sldId id="542" r:id="rId134"/>
    <p:sldId id="543" r:id="rId135"/>
    <p:sldId id="544" r:id="rId136"/>
    <p:sldId id="545" r:id="rId137"/>
    <p:sldId id="546" r:id="rId138"/>
    <p:sldId id="547" r:id="rId139"/>
    <p:sldId id="548" r:id="rId140"/>
    <p:sldId id="549" r:id="rId141"/>
    <p:sldId id="550" r:id="rId142"/>
    <p:sldId id="551" r:id="rId143"/>
    <p:sldId id="552" r:id="rId144"/>
    <p:sldId id="553" r:id="rId145"/>
    <p:sldId id="554" r:id="rId146"/>
    <p:sldId id="555" r:id="rId147"/>
    <p:sldId id="361" r:id="rId148"/>
  </p:sldIdLst>
  <p:sldSz cx="12192000" cy="6858000"/>
  <p:notesSz cx="9296400" cy="7010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5" autoAdjust="0"/>
    <p:restoredTop sz="94660"/>
  </p:normalViewPr>
  <p:slideViewPr>
    <p:cSldViewPr>
      <p:cViewPr varScale="1">
        <p:scale>
          <a:sx n="70" d="100"/>
          <a:sy n="70" d="100"/>
        </p:scale>
        <p:origin x="864"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183880-921A-438C-AF88-D62EB651EE1E}" type="doc">
      <dgm:prSet loTypeId="urn:microsoft.com/office/officeart/2005/8/layout/hList7" loCatId="list" qsTypeId="urn:microsoft.com/office/officeart/2005/8/quickstyle/simple1" qsCatId="simple" csTypeId="urn:microsoft.com/office/officeart/2005/8/colors/colorful5" csCatId="colorful" phldr="1"/>
      <dgm:spPr/>
    </dgm:pt>
    <dgm:pt modelId="{C736ED27-1BD7-44BC-AB34-4C1F6942FFF9}">
      <dgm:prSet phldrT="[Texto]"/>
      <dgm:spPr/>
      <dgm:t>
        <a:bodyPr/>
        <a:lstStyle/>
        <a:p>
          <a:r>
            <a:rPr lang="es-MX" b="1" dirty="0">
              <a:solidFill>
                <a:schemeClr val="tx1"/>
              </a:solidFill>
              <a:latin typeface="Arial" panose="020B0604020202020204" pitchFamily="34" charset="0"/>
              <a:cs typeface="Arial" panose="020B0604020202020204" pitchFamily="34" charset="0"/>
            </a:rPr>
            <a:t>Preparación de la </a:t>
          </a:r>
          <a:r>
            <a:rPr lang="es-MX" b="1" dirty="0" smtClean="0">
              <a:solidFill>
                <a:schemeClr val="tx1"/>
              </a:solidFill>
              <a:latin typeface="Arial" panose="020B0604020202020204" pitchFamily="34" charset="0"/>
              <a:cs typeface="Arial" panose="020B0604020202020204" pitchFamily="34" charset="0"/>
            </a:rPr>
            <a:t>elección</a:t>
          </a:r>
        </a:p>
      </dgm:t>
    </dgm:pt>
    <dgm:pt modelId="{31264ADC-9EDD-4897-B0FC-04ECD799D139}" type="parTrans" cxnId="{28311973-47D9-4DB7-8037-D5DB17CE0AC8}">
      <dgm:prSet/>
      <dgm:spPr/>
      <dgm:t>
        <a:bodyPr/>
        <a:lstStyle/>
        <a:p>
          <a:endParaRPr lang="es-MX">
            <a:solidFill>
              <a:schemeClr val="tx1"/>
            </a:solidFill>
          </a:endParaRPr>
        </a:p>
      </dgm:t>
    </dgm:pt>
    <dgm:pt modelId="{7CB31E0A-E319-4799-AC04-E1FF4D1FB362}" type="sibTrans" cxnId="{28311973-47D9-4DB7-8037-D5DB17CE0AC8}">
      <dgm:prSet/>
      <dgm:spPr/>
      <dgm:t>
        <a:bodyPr/>
        <a:lstStyle/>
        <a:p>
          <a:endParaRPr lang="es-MX">
            <a:solidFill>
              <a:schemeClr val="tx1"/>
            </a:solidFill>
          </a:endParaRPr>
        </a:p>
      </dgm:t>
    </dgm:pt>
    <dgm:pt modelId="{5C94F66C-4AA2-4879-82E2-48B03E2E3C36}">
      <dgm:prSet phldrT="[Texto]" custT="1"/>
      <dgm:spPr/>
      <dgm:t>
        <a:bodyPr/>
        <a:lstStyle/>
        <a:p>
          <a:r>
            <a:rPr lang="es-MX" sz="2300" b="1" dirty="0">
              <a:solidFill>
                <a:schemeClr val="tx1"/>
              </a:solidFill>
              <a:latin typeface="Arial" panose="020B0604020202020204" pitchFamily="34" charset="0"/>
              <a:cs typeface="Arial" panose="020B0604020202020204" pitchFamily="34" charset="0"/>
            </a:rPr>
            <a:t>Jornada </a:t>
          </a:r>
          <a:r>
            <a:rPr lang="es-MX" sz="2300" b="1" dirty="0" smtClean="0">
              <a:solidFill>
                <a:schemeClr val="tx1"/>
              </a:solidFill>
              <a:latin typeface="Arial" panose="020B0604020202020204" pitchFamily="34" charset="0"/>
              <a:cs typeface="Arial" panose="020B0604020202020204" pitchFamily="34" charset="0"/>
            </a:rPr>
            <a:t>electoral</a:t>
          </a:r>
        </a:p>
      </dgm:t>
    </dgm:pt>
    <dgm:pt modelId="{A1F50094-2183-46BB-881B-E2DC6DCC0B93}" type="parTrans" cxnId="{80623755-79CC-4F1E-9959-32A342F2C2F9}">
      <dgm:prSet/>
      <dgm:spPr/>
      <dgm:t>
        <a:bodyPr/>
        <a:lstStyle/>
        <a:p>
          <a:endParaRPr lang="es-MX">
            <a:solidFill>
              <a:schemeClr val="tx1"/>
            </a:solidFill>
          </a:endParaRPr>
        </a:p>
      </dgm:t>
    </dgm:pt>
    <dgm:pt modelId="{89FCE3AE-6582-4080-9033-575E2DE68F92}" type="sibTrans" cxnId="{80623755-79CC-4F1E-9959-32A342F2C2F9}">
      <dgm:prSet/>
      <dgm:spPr/>
      <dgm:t>
        <a:bodyPr/>
        <a:lstStyle/>
        <a:p>
          <a:endParaRPr lang="es-MX">
            <a:solidFill>
              <a:schemeClr val="tx1"/>
            </a:solidFill>
          </a:endParaRPr>
        </a:p>
      </dgm:t>
    </dgm:pt>
    <dgm:pt modelId="{B5328EC9-CFD1-47AF-BE7A-AE561F0D57A8}">
      <dgm:prSet phldrT="[Texto]" custT="1"/>
      <dgm:spPr/>
      <dgm:t>
        <a:bodyPr/>
        <a:lstStyle/>
        <a:p>
          <a:endParaRPr lang="es-MX" sz="2300" b="1" dirty="0">
            <a:solidFill>
              <a:schemeClr val="tx1"/>
            </a:solidFill>
            <a:latin typeface="Arial" panose="020B0604020202020204" pitchFamily="34" charset="0"/>
            <a:cs typeface="Arial" panose="020B0604020202020204" pitchFamily="34" charset="0"/>
          </a:endParaRPr>
        </a:p>
      </dgm:t>
    </dgm:pt>
    <dgm:pt modelId="{198C4A42-2DB5-44AC-B607-F4510D3DF089}" type="sibTrans" cxnId="{CC7834D7-9B38-4CD2-8015-3244EE764C89}">
      <dgm:prSet/>
      <dgm:spPr/>
      <dgm:t>
        <a:bodyPr/>
        <a:lstStyle/>
        <a:p>
          <a:endParaRPr lang="es-MX">
            <a:solidFill>
              <a:schemeClr val="tx1"/>
            </a:solidFill>
          </a:endParaRPr>
        </a:p>
      </dgm:t>
    </dgm:pt>
    <dgm:pt modelId="{C102B953-9768-4232-BE5C-96E7007ACEDF}" type="parTrans" cxnId="{CC7834D7-9B38-4CD2-8015-3244EE764C89}">
      <dgm:prSet/>
      <dgm:spPr/>
      <dgm:t>
        <a:bodyPr/>
        <a:lstStyle/>
        <a:p>
          <a:endParaRPr lang="es-MX">
            <a:solidFill>
              <a:schemeClr val="tx1"/>
            </a:solidFill>
          </a:endParaRPr>
        </a:p>
      </dgm:t>
    </dgm:pt>
    <dgm:pt modelId="{B898C188-6342-46D8-819F-B19A6574A229}" type="pres">
      <dgm:prSet presAssocID="{03183880-921A-438C-AF88-D62EB651EE1E}" presName="Name0" presStyleCnt="0">
        <dgm:presLayoutVars>
          <dgm:dir/>
          <dgm:resizeHandles val="exact"/>
        </dgm:presLayoutVars>
      </dgm:prSet>
      <dgm:spPr/>
    </dgm:pt>
    <dgm:pt modelId="{10E1D300-F206-45F0-89E3-F7518E47270E}" type="pres">
      <dgm:prSet presAssocID="{03183880-921A-438C-AF88-D62EB651EE1E}" presName="fgShape" presStyleLbl="fgShp" presStyleIdx="0" presStyleCnt="1"/>
      <dgm:spPr/>
    </dgm:pt>
    <dgm:pt modelId="{8273DA8B-9423-4DEA-BDEF-E5C413266920}" type="pres">
      <dgm:prSet presAssocID="{03183880-921A-438C-AF88-D62EB651EE1E}" presName="linComp" presStyleCnt="0"/>
      <dgm:spPr/>
    </dgm:pt>
    <dgm:pt modelId="{01D138BE-44CC-4A65-BF96-CA0B939E66C9}" type="pres">
      <dgm:prSet presAssocID="{C736ED27-1BD7-44BC-AB34-4C1F6942FFF9}" presName="compNode" presStyleCnt="0"/>
      <dgm:spPr/>
    </dgm:pt>
    <dgm:pt modelId="{55E4123D-B45E-40C7-AC85-EEB86BCACCD5}" type="pres">
      <dgm:prSet presAssocID="{C736ED27-1BD7-44BC-AB34-4C1F6942FFF9}" presName="bkgdShape" presStyleLbl="node1" presStyleIdx="0" presStyleCnt="3"/>
      <dgm:spPr/>
      <dgm:t>
        <a:bodyPr/>
        <a:lstStyle/>
        <a:p>
          <a:endParaRPr lang="es-MX"/>
        </a:p>
      </dgm:t>
    </dgm:pt>
    <dgm:pt modelId="{91DAC2D0-5BCA-4A33-9828-91300BEA323A}" type="pres">
      <dgm:prSet presAssocID="{C736ED27-1BD7-44BC-AB34-4C1F6942FFF9}" presName="nodeTx" presStyleLbl="node1" presStyleIdx="0" presStyleCnt="3">
        <dgm:presLayoutVars>
          <dgm:bulletEnabled val="1"/>
        </dgm:presLayoutVars>
      </dgm:prSet>
      <dgm:spPr/>
      <dgm:t>
        <a:bodyPr/>
        <a:lstStyle/>
        <a:p>
          <a:endParaRPr lang="es-MX"/>
        </a:p>
      </dgm:t>
    </dgm:pt>
    <dgm:pt modelId="{FDFCC5E5-9E39-465C-92BB-FE00C63424BC}" type="pres">
      <dgm:prSet presAssocID="{C736ED27-1BD7-44BC-AB34-4C1F6942FFF9}" presName="invisiNode" presStyleLbl="node1" presStyleIdx="0" presStyleCnt="3"/>
      <dgm:spPr/>
    </dgm:pt>
    <dgm:pt modelId="{CAF15FA4-E7D5-4504-9CDA-11C382DF488F}" type="pres">
      <dgm:prSet presAssocID="{C736ED27-1BD7-44BC-AB34-4C1F6942FFF9}" presName="imagNode" presStyleLbl="fgImgPlace1" presStyleIdx="0" presStyleCnt="3" custLinFactNeighborX="-7962" custLinFactNeighborY="-342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D9E9D92-288E-4D64-86C5-252A7C040C80}" type="pres">
      <dgm:prSet presAssocID="{7CB31E0A-E319-4799-AC04-E1FF4D1FB362}" presName="sibTrans" presStyleLbl="sibTrans2D1" presStyleIdx="0" presStyleCnt="0"/>
      <dgm:spPr/>
      <dgm:t>
        <a:bodyPr/>
        <a:lstStyle/>
        <a:p>
          <a:endParaRPr lang="es-MX"/>
        </a:p>
      </dgm:t>
    </dgm:pt>
    <dgm:pt modelId="{307A40D5-0EC4-4E16-8AFD-FDB021B5C869}" type="pres">
      <dgm:prSet presAssocID="{5C94F66C-4AA2-4879-82E2-48B03E2E3C36}" presName="compNode" presStyleCnt="0"/>
      <dgm:spPr/>
    </dgm:pt>
    <dgm:pt modelId="{9181E0F5-0684-497B-AD91-34F19D257B80}" type="pres">
      <dgm:prSet presAssocID="{5C94F66C-4AA2-4879-82E2-48B03E2E3C36}" presName="bkgdShape" presStyleLbl="node1" presStyleIdx="1" presStyleCnt="3"/>
      <dgm:spPr/>
      <dgm:t>
        <a:bodyPr/>
        <a:lstStyle/>
        <a:p>
          <a:endParaRPr lang="es-MX"/>
        </a:p>
      </dgm:t>
    </dgm:pt>
    <dgm:pt modelId="{60B226BE-CFC9-49D5-A865-256640E2986D}" type="pres">
      <dgm:prSet presAssocID="{5C94F66C-4AA2-4879-82E2-48B03E2E3C36}" presName="nodeTx" presStyleLbl="node1" presStyleIdx="1" presStyleCnt="3">
        <dgm:presLayoutVars>
          <dgm:bulletEnabled val="1"/>
        </dgm:presLayoutVars>
      </dgm:prSet>
      <dgm:spPr/>
      <dgm:t>
        <a:bodyPr/>
        <a:lstStyle/>
        <a:p>
          <a:endParaRPr lang="es-MX"/>
        </a:p>
      </dgm:t>
    </dgm:pt>
    <dgm:pt modelId="{2555301D-DCCD-40CC-A205-E5A53D3F0439}" type="pres">
      <dgm:prSet presAssocID="{5C94F66C-4AA2-4879-82E2-48B03E2E3C36}" presName="invisiNode" presStyleLbl="node1" presStyleIdx="1" presStyleCnt="3"/>
      <dgm:spPr/>
    </dgm:pt>
    <dgm:pt modelId="{2C249A9E-0626-4CDF-9FED-EE15066A84AB}" type="pres">
      <dgm:prSet presAssocID="{5C94F66C-4AA2-4879-82E2-48B03E2E3C36}"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0A4CA116-ACEF-4FE4-B951-C70F8493FEB4}" type="pres">
      <dgm:prSet presAssocID="{89FCE3AE-6582-4080-9033-575E2DE68F92}" presName="sibTrans" presStyleLbl="sibTrans2D1" presStyleIdx="0" presStyleCnt="0"/>
      <dgm:spPr/>
      <dgm:t>
        <a:bodyPr/>
        <a:lstStyle/>
        <a:p>
          <a:endParaRPr lang="es-MX"/>
        </a:p>
      </dgm:t>
    </dgm:pt>
    <dgm:pt modelId="{9AC37C1F-59F7-4473-A840-841B518D55EE}" type="pres">
      <dgm:prSet presAssocID="{B5328EC9-CFD1-47AF-BE7A-AE561F0D57A8}" presName="compNode" presStyleCnt="0"/>
      <dgm:spPr/>
    </dgm:pt>
    <dgm:pt modelId="{904D0B6B-C37D-4D48-B956-CAD1DC4DA9E9}" type="pres">
      <dgm:prSet presAssocID="{B5328EC9-CFD1-47AF-BE7A-AE561F0D57A8}" presName="bkgdShape" presStyleLbl="node1" presStyleIdx="2" presStyleCnt="3"/>
      <dgm:spPr/>
      <dgm:t>
        <a:bodyPr/>
        <a:lstStyle/>
        <a:p>
          <a:endParaRPr lang="es-MX"/>
        </a:p>
      </dgm:t>
    </dgm:pt>
    <dgm:pt modelId="{E76D64B9-F27C-4BDE-BB8D-779E308BF4F7}" type="pres">
      <dgm:prSet presAssocID="{B5328EC9-CFD1-47AF-BE7A-AE561F0D57A8}" presName="nodeTx" presStyleLbl="node1" presStyleIdx="2" presStyleCnt="3">
        <dgm:presLayoutVars>
          <dgm:bulletEnabled val="1"/>
        </dgm:presLayoutVars>
      </dgm:prSet>
      <dgm:spPr/>
      <dgm:t>
        <a:bodyPr/>
        <a:lstStyle/>
        <a:p>
          <a:endParaRPr lang="es-MX"/>
        </a:p>
      </dgm:t>
    </dgm:pt>
    <dgm:pt modelId="{941E9453-4F61-4BD9-B237-8A4913B615C3}" type="pres">
      <dgm:prSet presAssocID="{B5328EC9-CFD1-47AF-BE7A-AE561F0D57A8}" presName="invisiNode" presStyleLbl="node1" presStyleIdx="2" presStyleCnt="3"/>
      <dgm:spPr/>
    </dgm:pt>
    <dgm:pt modelId="{8F8519B0-4104-4188-9C26-23E9D888BAE9}" type="pres">
      <dgm:prSet presAssocID="{B5328EC9-CFD1-47AF-BE7A-AE561F0D57A8}"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A67127EB-753B-492B-8374-A247E89917B8}" type="presOf" srcId="{B5328EC9-CFD1-47AF-BE7A-AE561F0D57A8}" destId="{E76D64B9-F27C-4BDE-BB8D-779E308BF4F7}" srcOrd="1" destOrd="0" presId="urn:microsoft.com/office/officeart/2005/8/layout/hList7"/>
    <dgm:cxn modelId="{F62F2B4D-CC66-4A05-A92D-C5D078E00D3D}" type="presOf" srcId="{5C94F66C-4AA2-4879-82E2-48B03E2E3C36}" destId="{60B226BE-CFC9-49D5-A865-256640E2986D}" srcOrd="1" destOrd="0" presId="urn:microsoft.com/office/officeart/2005/8/layout/hList7"/>
    <dgm:cxn modelId="{8FB99A55-FB80-4BFC-A579-F762D350BA3C}" type="presOf" srcId="{03183880-921A-438C-AF88-D62EB651EE1E}" destId="{B898C188-6342-46D8-819F-B19A6574A229}" srcOrd="0" destOrd="0" presId="urn:microsoft.com/office/officeart/2005/8/layout/hList7"/>
    <dgm:cxn modelId="{2D400258-D39C-4619-B851-F23082CBBB67}" type="presOf" srcId="{7CB31E0A-E319-4799-AC04-E1FF4D1FB362}" destId="{2D9E9D92-288E-4D64-86C5-252A7C040C80}" srcOrd="0" destOrd="0" presId="urn:microsoft.com/office/officeart/2005/8/layout/hList7"/>
    <dgm:cxn modelId="{224EF62E-4BA9-48B7-AB0D-2BF56A05E994}" type="presOf" srcId="{B5328EC9-CFD1-47AF-BE7A-AE561F0D57A8}" destId="{904D0B6B-C37D-4D48-B956-CAD1DC4DA9E9}" srcOrd="0" destOrd="0" presId="urn:microsoft.com/office/officeart/2005/8/layout/hList7"/>
    <dgm:cxn modelId="{28311973-47D9-4DB7-8037-D5DB17CE0AC8}" srcId="{03183880-921A-438C-AF88-D62EB651EE1E}" destId="{C736ED27-1BD7-44BC-AB34-4C1F6942FFF9}" srcOrd="0" destOrd="0" parTransId="{31264ADC-9EDD-4897-B0FC-04ECD799D139}" sibTransId="{7CB31E0A-E319-4799-AC04-E1FF4D1FB362}"/>
    <dgm:cxn modelId="{2A88CFEC-42EA-49D9-B8BC-83C3CBD72BA7}" type="presOf" srcId="{C736ED27-1BD7-44BC-AB34-4C1F6942FFF9}" destId="{55E4123D-B45E-40C7-AC85-EEB86BCACCD5}" srcOrd="0" destOrd="0" presId="urn:microsoft.com/office/officeart/2005/8/layout/hList7"/>
    <dgm:cxn modelId="{80623755-79CC-4F1E-9959-32A342F2C2F9}" srcId="{03183880-921A-438C-AF88-D62EB651EE1E}" destId="{5C94F66C-4AA2-4879-82E2-48B03E2E3C36}" srcOrd="1" destOrd="0" parTransId="{A1F50094-2183-46BB-881B-E2DC6DCC0B93}" sibTransId="{89FCE3AE-6582-4080-9033-575E2DE68F92}"/>
    <dgm:cxn modelId="{CC7834D7-9B38-4CD2-8015-3244EE764C89}" srcId="{03183880-921A-438C-AF88-D62EB651EE1E}" destId="{B5328EC9-CFD1-47AF-BE7A-AE561F0D57A8}" srcOrd="2" destOrd="0" parTransId="{C102B953-9768-4232-BE5C-96E7007ACEDF}" sibTransId="{198C4A42-2DB5-44AC-B607-F4510D3DF089}"/>
    <dgm:cxn modelId="{8DA48908-F608-4585-8289-F690423E3F80}" type="presOf" srcId="{C736ED27-1BD7-44BC-AB34-4C1F6942FFF9}" destId="{91DAC2D0-5BCA-4A33-9828-91300BEA323A}" srcOrd="1" destOrd="0" presId="urn:microsoft.com/office/officeart/2005/8/layout/hList7"/>
    <dgm:cxn modelId="{BB97BC91-4441-4E2C-90EE-52D6071D63CA}" type="presOf" srcId="{89FCE3AE-6582-4080-9033-575E2DE68F92}" destId="{0A4CA116-ACEF-4FE4-B951-C70F8493FEB4}" srcOrd="0" destOrd="0" presId="urn:microsoft.com/office/officeart/2005/8/layout/hList7"/>
    <dgm:cxn modelId="{5CAA0239-F23D-4357-A5DC-0337D38E6EBA}" type="presOf" srcId="{5C94F66C-4AA2-4879-82E2-48B03E2E3C36}" destId="{9181E0F5-0684-497B-AD91-34F19D257B80}" srcOrd="0" destOrd="0" presId="urn:microsoft.com/office/officeart/2005/8/layout/hList7"/>
    <dgm:cxn modelId="{CAC201E2-DBBA-47BC-A585-5F2FEB527DD2}" type="presParOf" srcId="{B898C188-6342-46D8-819F-B19A6574A229}" destId="{10E1D300-F206-45F0-89E3-F7518E47270E}" srcOrd="0" destOrd="0" presId="urn:microsoft.com/office/officeart/2005/8/layout/hList7"/>
    <dgm:cxn modelId="{742A88D8-5145-4B32-B5E3-23D9519CAEE9}" type="presParOf" srcId="{B898C188-6342-46D8-819F-B19A6574A229}" destId="{8273DA8B-9423-4DEA-BDEF-E5C413266920}" srcOrd="1" destOrd="0" presId="urn:microsoft.com/office/officeart/2005/8/layout/hList7"/>
    <dgm:cxn modelId="{AF7F9C47-8274-48B0-AD69-628AB06694B7}" type="presParOf" srcId="{8273DA8B-9423-4DEA-BDEF-E5C413266920}" destId="{01D138BE-44CC-4A65-BF96-CA0B939E66C9}" srcOrd="0" destOrd="0" presId="urn:microsoft.com/office/officeart/2005/8/layout/hList7"/>
    <dgm:cxn modelId="{1999C84A-B374-4F46-BCE2-A087BDF2FFBF}" type="presParOf" srcId="{01D138BE-44CC-4A65-BF96-CA0B939E66C9}" destId="{55E4123D-B45E-40C7-AC85-EEB86BCACCD5}" srcOrd="0" destOrd="0" presId="urn:microsoft.com/office/officeart/2005/8/layout/hList7"/>
    <dgm:cxn modelId="{4F1DC36F-B068-417E-A306-C19EFBC11D5B}" type="presParOf" srcId="{01D138BE-44CC-4A65-BF96-CA0B939E66C9}" destId="{91DAC2D0-5BCA-4A33-9828-91300BEA323A}" srcOrd="1" destOrd="0" presId="urn:microsoft.com/office/officeart/2005/8/layout/hList7"/>
    <dgm:cxn modelId="{FEE6E48D-57E7-4BDC-8248-E24366F37E4B}" type="presParOf" srcId="{01D138BE-44CC-4A65-BF96-CA0B939E66C9}" destId="{FDFCC5E5-9E39-465C-92BB-FE00C63424BC}" srcOrd="2" destOrd="0" presId="urn:microsoft.com/office/officeart/2005/8/layout/hList7"/>
    <dgm:cxn modelId="{72C02A3C-D1CC-4F60-95EE-281D36684C21}" type="presParOf" srcId="{01D138BE-44CC-4A65-BF96-CA0B939E66C9}" destId="{CAF15FA4-E7D5-4504-9CDA-11C382DF488F}" srcOrd="3" destOrd="0" presId="urn:microsoft.com/office/officeart/2005/8/layout/hList7"/>
    <dgm:cxn modelId="{A5B81ECB-E3BC-4A00-A441-31F18F4EF15B}" type="presParOf" srcId="{8273DA8B-9423-4DEA-BDEF-E5C413266920}" destId="{2D9E9D92-288E-4D64-86C5-252A7C040C80}" srcOrd="1" destOrd="0" presId="urn:microsoft.com/office/officeart/2005/8/layout/hList7"/>
    <dgm:cxn modelId="{B6E3F25B-E008-473C-BC06-73598DD9E7C4}" type="presParOf" srcId="{8273DA8B-9423-4DEA-BDEF-E5C413266920}" destId="{307A40D5-0EC4-4E16-8AFD-FDB021B5C869}" srcOrd="2" destOrd="0" presId="urn:microsoft.com/office/officeart/2005/8/layout/hList7"/>
    <dgm:cxn modelId="{E310D593-F1D9-48D5-8A71-531D64F22328}" type="presParOf" srcId="{307A40D5-0EC4-4E16-8AFD-FDB021B5C869}" destId="{9181E0F5-0684-497B-AD91-34F19D257B80}" srcOrd="0" destOrd="0" presId="urn:microsoft.com/office/officeart/2005/8/layout/hList7"/>
    <dgm:cxn modelId="{4C9A5720-77E2-421B-A0F1-49F14DF27E92}" type="presParOf" srcId="{307A40D5-0EC4-4E16-8AFD-FDB021B5C869}" destId="{60B226BE-CFC9-49D5-A865-256640E2986D}" srcOrd="1" destOrd="0" presId="urn:microsoft.com/office/officeart/2005/8/layout/hList7"/>
    <dgm:cxn modelId="{890F62DB-B009-4772-B0DD-F62B2B487676}" type="presParOf" srcId="{307A40D5-0EC4-4E16-8AFD-FDB021B5C869}" destId="{2555301D-DCCD-40CC-A205-E5A53D3F0439}" srcOrd="2" destOrd="0" presId="urn:microsoft.com/office/officeart/2005/8/layout/hList7"/>
    <dgm:cxn modelId="{CBBD50F3-FA54-4E71-93A4-D85D9AB1A8BC}" type="presParOf" srcId="{307A40D5-0EC4-4E16-8AFD-FDB021B5C869}" destId="{2C249A9E-0626-4CDF-9FED-EE15066A84AB}" srcOrd="3" destOrd="0" presId="urn:microsoft.com/office/officeart/2005/8/layout/hList7"/>
    <dgm:cxn modelId="{E46F71A3-357E-4D2A-9E70-ABBA6637F211}" type="presParOf" srcId="{8273DA8B-9423-4DEA-BDEF-E5C413266920}" destId="{0A4CA116-ACEF-4FE4-B951-C70F8493FEB4}" srcOrd="3" destOrd="0" presId="urn:microsoft.com/office/officeart/2005/8/layout/hList7"/>
    <dgm:cxn modelId="{98D75768-C495-4B1D-B75D-E2148D207021}" type="presParOf" srcId="{8273DA8B-9423-4DEA-BDEF-E5C413266920}" destId="{9AC37C1F-59F7-4473-A840-841B518D55EE}" srcOrd="4" destOrd="0" presId="urn:microsoft.com/office/officeart/2005/8/layout/hList7"/>
    <dgm:cxn modelId="{714A32B6-FC07-4065-AA49-E696E0DDD741}" type="presParOf" srcId="{9AC37C1F-59F7-4473-A840-841B518D55EE}" destId="{904D0B6B-C37D-4D48-B956-CAD1DC4DA9E9}" srcOrd="0" destOrd="0" presId="urn:microsoft.com/office/officeart/2005/8/layout/hList7"/>
    <dgm:cxn modelId="{B9FED8CA-1398-42F8-859F-8D3878498A78}" type="presParOf" srcId="{9AC37C1F-59F7-4473-A840-841B518D55EE}" destId="{E76D64B9-F27C-4BDE-BB8D-779E308BF4F7}" srcOrd="1" destOrd="0" presId="urn:microsoft.com/office/officeart/2005/8/layout/hList7"/>
    <dgm:cxn modelId="{F01E198F-82A8-4424-B4DF-22E0F1389AD5}" type="presParOf" srcId="{9AC37C1F-59F7-4473-A840-841B518D55EE}" destId="{941E9453-4F61-4BD9-B237-8A4913B615C3}" srcOrd="2" destOrd="0" presId="urn:microsoft.com/office/officeart/2005/8/layout/hList7"/>
    <dgm:cxn modelId="{A8D71BD0-8FF0-4364-AB8C-D62314038B35}" type="presParOf" srcId="{9AC37C1F-59F7-4473-A840-841B518D55EE}" destId="{8F8519B0-4104-4188-9C26-23E9D888BAE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0CC802-D2C7-4AE3-9204-9D45F9B0A24C}" type="doc">
      <dgm:prSet loTypeId="urn:microsoft.com/office/officeart/2005/8/layout/cycle6" loCatId="cycle" qsTypeId="urn:microsoft.com/office/officeart/2005/8/quickstyle/3d2" qsCatId="3D" csTypeId="urn:microsoft.com/office/officeart/2005/8/colors/accent1_5" csCatId="accent1" phldr="1"/>
      <dgm:spPr/>
      <dgm:t>
        <a:bodyPr/>
        <a:lstStyle/>
        <a:p>
          <a:endParaRPr lang="es-MX"/>
        </a:p>
      </dgm:t>
    </dgm:pt>
    <dgm:pt modelId="{CFA7F680-68BD-491D-999C-1FC32EF913ED}">
      <dgm:prSet phldrT="[Texto]" custT="1"/>
      <dgm:spPr/>
      <dgm:t>
        <a:bodyPr/>
        <a:lstStyle/>
        <a:p>
          <a:r>
            <a:rPr lang="es-MX" sz="2400" b="1" dirty="0">
              <a:solidFill>
                <a:schemeClr val="tx1"/>
              </a:solidFill>
              <a:latin typeface="Arial" panose="020B0604020202020204" pitchFamily="34" charset="0"/>
              <a:cs typeface="Arial" panose="020B0604020202020204" pitchFamily="34" charset="0"/>
            </a:rPr>
            <a:t>CERTEZA</a:t>
          </a:r>
        </a:p>
      </dgm:t>
    </dgm:pt>
    <dgm:pt modelId="{E040E6A5-E5AA-400A-B2EF-C31829412A00}" type="parTrans" cxnId="{DD3DDE68-9632-4265-8D29-6967F38A7CE6}">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BB01701B-3F13-4072-9F6A-A69E760992E8}" type="sibTrans" cxnId="{DD3DDE68-9632-4265-8D29-6967F38A7CE6}">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41436F79-AB46-4F87-9D07-1B9F5B2C8DD4}">
      <dgm:prSet phldrT="[Texto]" custT="1"/>
      <dgm:spPr/>
      <dgm:t>
        <a:bodyPr/>
        <a:lstStyle/>
        <a:p>
          <a:r>
            <a:rPr lang="es-MX" sz="2400" b="1" dirty="0">
              <a:solidFill>
                <a:schemeClr val="tx1"/>
              </a:solidFill>
              <a:latin typeface="Arial" panose="020B0604020202020204" pitchFamily="34" charset="0"/>
              <a:cs typeface="Arial" panose="020B0604020202020204" pitchFamily="34" charset="0"/>
            </a:rPr>
            <a:t>IMPARCIALIDAD</a:t>
          </a:r>
        </a:p>
      </dgm:t>
    </dgm:pt>
    <dgm:pt modelId="{8E4BF3A2-2259-4CCD-8DC9-4DB0BD8AD0BD}" type="parTrans" cxnId="{66F89315-9DC0-49ED-80BD-67AF230D7305}">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E5AFDCB6-0F35-4939-AFFB-C63CF9B9412A}" type="sibTrans" cxnId="{66F89315-9DC0-49ED-80BD-67AF230D7305}">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A4EB9143-7648-48A9-A95F-043FDD97E35C}">
      <dgm:prSet phldrT="[Texto]" custT="1"/>
      <dgm:spPr/>
      <dgm:t>
        <a:bodyPr/>
        <a:lstStyle/>
        <a:p>
          <a:r>
            <a:rPr lang="es-MX" sz="2400" b="1" dirty="0">
              <a:solidFill>
                <a:schemeClr val="tx1"/>
              </a:solidFill>
              <a:latin typeface="Arial" panose="020B0604020202020204" pitchFamily="34" charset="0"/>
              <a:cs typeface="Arial" panose="020B0604020202020204" pitchFamily="34" charset="0"/>
            </a:rPr>
            <a:t>OBJETIVIDAD</a:t>
          </a:r>
        </a:p>
      </dgm:t>
    </dgm:pt>
    <dgm:pt modelId="{278FBF49-1FBD-4547-92BC-A6B9E4ECC9CB}" type="parTrans" cxnId="{5E9B4A0E-5923-4133-9A69-3FD31C5CC8B9}">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F148F92D-D713-4E6A-80E5-0D01F5128117}" type="sibTrans" cxnId="{5E9B4A0E-5923-4133-9A69-3FD31C5CC8B9}">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16397185-8BEB-459C-AD8B-7379F9CAD18B}">
      <dgm:prSet phldrT="[Texto]" custT="1"/>
      <dgm:spPr/>
      <dgm:t>
        <a:bodyPr/>
        <a:lstStyle/>
        <a:p>
          <a:r>
            <a:rPr lang="es-MX" sz="2400" b="1" dirty="0">
              <a:solidFill>
                <a:schemeClr val="tx1"/>
              </a:solidFill>
              <a:latin typeface="Arial" panose="020B0604020202020204" pitchFamily="34" charset="0"/>
              <a:cs typeface="Arial" panose="020B0604020202020204" pitchFamily="34" charset="0"/>
            </a:rPr>
            <a:t>LEGALIDAD</a:t>
          </a:r>
        </a:p>
      </dgm:t>
    </dgm:pt>
    <dgm:pt modelId="{BC00755C-11CF-4243-8885-B4B2C3CF1AD5}" type="parTrans" cxnId="{1B35924E-187B-49F7-8131-9E2546811B47}">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733D19E5-E563-40AB-A621-2E6CAD962DCB}" type="sibTrans" cxnId="{1B35924E-187B-49F7-8131-9E2546811B47}">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725D5A41-9C5E-4705-894E-AF86D6D12F54}">
      <dgm:prSet phldrT="[Texto]" custT="1"/>
      <dgm:spPr/>
      <dgm:t>
        <a:bodyPr/>
        <a:lstStyle/>
        <a:p>
          <a:r>
            <a:rPr lang="es-MX" sz="2400" b="1" dirty="0">
              <a:solidFill>
                <a:schemeClr val="tx1"/>
              </a:solidFill>
              <a:latin typeface="Arial" panose="020B0604020202020204" pitchFamily="34" charset="0"/>
              <a:cs typeface="Arial" panose="020B0604020202020204" pitchFamily="34" charset="0"/>
            </a:rPr>
            <a:t>INDEPENDENCIA</a:t>
          </a:r>
        </a:p>
      </dgm:t>
    </dgm:pt>
    <dgm:pt modelId="{7F139EFF-D642-435A-BBD0-07AB8DFEC88D}" type="parTrans" cxnId="{D8AA7195-0D7A-46EF-BF70-339C4E1CABC6}">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D1ADC076-6B95-4F94-8CBC-236E1512C0E1}" type="sibTrans" cxnId="{D8AA7195-0D7A-46EF-BF70-339C4E1CABC6}">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79BF9A05-64AC-4C50-B708-2D95ED91AACA}">
      <dgm:prSet phldrT="[Texto]" custT="1"/>
      <dgm:spPr/>
      <dgm:t>
        <a:bodyPr/>
        <a:lstStyle/>
        <a:p>
          <a:r>
            <a:rPr lang="es-MX" sz="2400" b="1" dirty="0">
              <a:solidFill>
                <a:schemeClr val="tx1"/>
              </a:solidFill>
              <a:latin typeface="Arial" panose="020B0604020202020204" pitchFamily="34" charset="0"/>
              <a:cs typeface="Arial" panose="020B0604020202020204" pitchFamily="34" charset="0"/>
            </a:rPr>
            <a:t>MÁXIMA PUBLICIDAD</a:t>
          </a:r>
        </a:p>
      </dgm:t>
    </dgm:pt>
    <dgm:pt modelId="{0F489104-F272-4FAF-8C81-B92A7EAD986E}" type="parTrans" cxnId="{C4170CDD-1C37-450D-A921-66F379E117CC}">
      <dgm:prSet/>
      <dgm:spPr/>
      <dgm:t>
        <a:bodyPr/>
        <a:lstStyle/>
        <a:p>
          <a:endParaRPr lang="es-MX">
            <a:solidFill>
              <a:schemeClr val="tx1"/>
            </a:solidFill>
          </a:endParaRPr>
        </a:p>
      </dgm:t>
    </dgm:pt>
    <dgm:pt modelId="{7F39FAE1-0244-40CF-92F4-E6E998F4E079}" type="sibTrans" cxnId="{C4170CDD-1C37-450D-A921-66F379E117CC}">
      <dgm:prSet/>
      <dgm:spPr/>
      <dgm:t>
        <a:bodyPr/>
        <a:lstStyle/>
        <a:p>
          <a:endParaRPr lang="es-MX">
            <a:solidFill>
              <a:schemeClr val="tx1"/>
            </a:solidFill>
          </a:endParaRPr>
        </a:p>
      </dgm:t>
    </dgm:pt>
    <dgm:pt modelId="{3AAFF54D-B510-4023-A3AD-E5616F6C9860}" type="pres">
      <dgm:prSet presAssocID="{690CC802-D2C7-4AE3-9204-9D45F9B0A24C}" presName="cycle" presStyleCnt="0">
        <dgm:presLayoutVars>
          <dgm:dir/>
          <dgm:resizeHandles val="exact"/>
        </dgm:presLayoutVars>
      </dgm:prSet>
      <dgm:spPr/>
      <dgm:t>
        <a:bodyPr/>
        <a:lstStyle/>
        <a:p>
          <a:endParaRPr lang="es-MX"/>
        </a:p>
      </dgm:t>
    </dgm:pt>
    <dgm:pt modelId="{A0C87A5B-2325-42D1-9633-24988A760C71}" type="pres">
      <dgm:prSet presAssocID="{CFA7F680-68BD-491D-999C-1FC32EF913ED}" presName="node" presStyleLbl="node1" presStyleIdx="0" presStyleCnt="6" custScaleX="190089" custRadScaleRad="94747" custRadScaleInc="31317">
        <dgm:presLayoutVars>
          <dgm:bulletEnabled val="1"/>
        </dgm:presLayoutVars>
      </dgm:prSet>
      <dgm:spPr/>
      <dgm:t>
        <a:bodyPr/>
        <a:lstStyle/>
        <a:p>
          <a:endParaRPr lang="es-MX"/>
        </a:p>
      </dgm:t>
    </dgm:pt>
    <dgm:pt modelId="{84D264FF-7CBB-4CC9-AB1D-A289F4F2B7F6}" type="pres">
      <dgm:prSet presAssocID="{CFA7F680-68BD-491D-999C-1FC32EF913ED}" presName="spNode" presStyleCnt="0"/>
      <dgm:spPr/>
    </dgm:pt>
    <dgm:pt modelId="{2371DF0E-C49C-41E3-8EFB-381B66CDCD1C}" type="pres">
      <dgm:prSet presAssocID="{BB01701B-3F13-4072-9F6A-A69E760992E8}" presName="sibTrans" presStyleLbl="sibTrans1D1" presStyleIdx="0" presStyleCnt="6"/>
      <dgm:spPr/>
      <dgm:t>
        <a:bodyPr/>
        <a:lstStyle/>
        <a:p>
          <a:endParaRPr lang="es-MX"/>
        </a:p>
      </dgm:t>
    </dgm:pt>
    <dgm:pt modelId="{EDE60A09-2354-4DA2-B0DA-EBC7C37607FD}" type="pres">
      <dgm:prSet presAssocID="{41436F79-AB46-4F87-9D07-1B9F5B2C8DD4}" presName="node" presStyleLbl="node1" presStyleIdx="1" presStyleCnt="6" custScaleX="195541" custRadScaleRad="131768" custRadScaleInc="81026">
        <dgm:presLayoutVars>
          <dgm:bulletEnabled val="1"/>
        </dgm:presLayoutVars>
      </dgm:prSet>
      <dgm:spPr/>
      <dgm:t>
        <a:bodyPr/>
        <a:lstStyle/>
        <a:p>
          <a:endParaRPr lang="es-MX"/>
        </a:p>
      </dgm:t>
    </dgm:pt>
    <dgm:pt modelId="{2A581D7C-79AD-467B-B097-788273DB154E}" type="pres">
      <dgm:prSet presAssocID="{41436F79-AB46-4F87-9D07-1B9F5B2C8DD4}" presName="spNode" presStyleCnt="0"/>
      <dgm:spPr/>
    </dgm:pt>
    <dgm:pt modelId="{1E7CDE7A-78B6-4996-AC01-B36FBD639924}" type="pres">
      <dgm:prSet presAssocID="{E5AFDCB6-0F35-4939-AFFB-C63CF9B9412A}" presName="sibTrans" presStyleLbl="sibTrans1D1" presStyleIdx="1" presStyleCnt="6"/>
      <dgm:spPr/>
      <dgm:t>
        <a:bodyPr/>
        <a:lstStyle/>
        <a:p>
          <a:endParaRPr lang="es-MX"/>
        </a:p>
      </dgm:t>
    </dgm:pt>
    <dgm:pt modelId="{DD10026F-3F6F-47BA-B042-98BABD32E875}" type="pres">
      <dgm:prSet presAssocID="{A4EB9143-7648-48A9-A95F-043FDD97E35C}" presName="node" presStyleLbl="node1" presStyleIdx="2" presStyleCnt="6" custScaleX="171094" custRadScaleRad="130197" custRadScaleInc="-73403">
        <dgm:presLayoutVars>
          <dgm:bulletEnabled val="1"/>
        </dgm:presLayoutVars>
      </dgm:prSet>
      <dgm:spPr/>
      <dgm:t>
        <a:bodyPr/>
        <a:lstStyle/>
        <a:p>
          <a:endParaRPr lang="es-MX"/>
        </a:p>
      </dgm:t>
    </dgm:pt>
    <dgm:pt modelId="{F65A3EC7-F6E2-4EAA-B5F4-55BB23D52FE2}" type="pres">
      <dgm:prSet presAssocID="{A4EB9143-7648-48A9-A95F-043FDD97E35C}" presName="spNode" presStyleCnt="0"/>
      <dgm:spPr/>
    </dgm:pt>
    <dgm:pt modelId="{648C31FB-BE17-4A08-9B79-C52F39B16F0F}" type="pres">
      <dgm:prSet presAssocID="{F148F92D-D713-4E6A-80E5-0D01F5128117}" presName="sibTrans" presStyleLbl="sibTrans1D1" presStyleIdx="2" presStyleCnt="6"/>
      <dgm:spPr/>
      <dgm:t>
        <a:bodyPr/>
        <a:lstStyle/>
        <a:p>
          <a:endParaRPr lang="es-MX"/>
        </a:p>
      </dgm:t>
    </dgm:pt>
    <dgm:pt modelId="{51365B3F-93AD-41A5-AE0A-9A1A0FC494A0}" type="pres">
      <dgm:prSet presAssocID="{16397185-8BEB-459C-AD8B-7379F9CAD18B}" presName="node" presStyleLbl="node1" presStyleIdx="3" presStyleCnt="6" custScaleX="153526" custRadScaleRad="94176" custRadScaleInc="-27791">
        <dgm:presLayoutVars>
          <dgm:bulletEnabled val="1"/>
        </dgm:presLayoutVars>
      </dgm:prSet>
      <dgm:spPr/>
      <dgm:t>
        <a:bodyPr/>
        <a:lstStyle/>
        <a:p>
          <a:endParaRPr lang="es-MX"/>
        </a:p>
      </dgm:t>
    </dgm:pt>
    <dgm:pt modelId="{2081445D-B022-4F0E-8122-83D74632F9F9}" type="pres">
      <dgm:prSet presAssocID="{16397185-8BEB-459C-AD8B-7379F9CAD18B}" presName="spNode" presStyleCnt="0"/>
      <dgm:spPr/>
    </dgm:pt>
    <dgm:pt modelId="{7C677514-83D7-4A34-B9F7-F10E6B9E6E4B}" type="pres">
      <dgm:prSet presAssocID="{733D19E5-E563-40AB-A621-2E6CAD962DCB}" presName="sibTrans" presStyleLbl="sibTrans1D1" presStyleIdx="3" presStyleCnt="6"/>
      <dgm:spPr/>
      <dgm:t>
        <a:bodyPr/>
        <a:lstStyle/>
        <a:p>
          <a:endParaRPr lang="es-MX"/>
        </a:p>
      </dgm:t>
    </dgm:pt>
    <dgm:pt modelId="{C20D01E0-F975-4C45-94CD-28B35D1ED043}" type="pres">
      <dgm:prSet presAssocID="{725D5A41-9C5E-4705-894E-AF86D6D12F54}" presName="node" presStyleLbl="node1" presStyleIdx="4" presStyleCnt="6" custScaleX="202944" custRadScaleRad="100596" custRadScaleInc="33911">
        <dgm:presLayoutVars>
          <dgm:bulletEnabled val="1"/>
        </dgm:presLayoutVars>
      </dgm:prSet>
      <dgm:spPr/>
      <dgm:t>
        <a:bodyPr/>
        <a:lstStyle/>
        <a:p>
          <a:endParaRPr lang="es-MX"/>
        </a:p>
      </dgm:t>
    </dgm:pt>
    <dgm:pt modelId="{D98BC95A-207F-4335-A965-C00E9573534B}" type="pres">
      <dgm:prSet presAssocID="{725D5A41-9C5E-4705-894E-AF86D6D12F54}" presName="spNode" presStyleCnt="0"/>
      <dgm:spPr/>
    </dgm:pt>
    <dgm:pt modelId="{DFB66127-2D7F-42B0-BDA2-6DF5FFC4F2F8}" type="pres">
      <dgm:prSet presAssocID="{D1ADC076-6B95-4F94-8CBC-236E1512C0E1}" presName="sibTrans" presStyleLbl="sibTrans1D1" presStyleIdx="4" presStyleCnt="6"/>
      <dgm:spPr/>
      <dgm:t>
        <a:bodyPr/>
        <a:lstStyle/>
        <a:p>
          <a:endParaRPr lang="es-MX"/>
        </a:p>
      </dgm:t>
    </dgm:pt>
    <dgm:pt modelId="{C2A3FAA3-3D03-42FE-BAB4-E06A50CB7148}" type="pres">
      <dgm:prSet presAssocID="{79BF9A05-64AC-4C50-B708-2D95ED91AACA}" presName="node" presStyleLbl="node1" presStyleIdx="5" presStyleCnt="6" custScaleX="180196" custRadScaleRad="109700" custRadScaleInc="-69115">
        <dgm:presLayoutVars>
          <dgm:bulletEnabled val="1"/>
        </dgm:presLayoutVars>
      </dgm:prSet>
      <dgm:spPr/>
      <dgm:t>
        <a:bodyPr/>
        <a:lstStyle/>
        <a:p>
          <a:endParaRPr lang="es-MX"/>
        </a:p>
      </dgm:t>
    </dgm:pt>
    <dgm:pt modelId="{9EEB82F8-57A7-4C61-A824-9663EB326AF1}" type="pres">
      <dgm:prSet presAssocID="{79BF9A05-64AC-4C50-B708-2D95ED91AACA}" presName="spNode" presStyleCnt="0"/>
      <dgm:spPr/>
    </dgm:pt>
    <dgm:pt modelId="{CD5A9481-1F9A-4199-910E-C50DDC6C7EF0}" type="pres">
      <dgm:prSet presAssocID="{7F39FAE1-0244-40CF-92F4-E6E998F4E079}" presName="sibTrans" presStyleLbl="sibTrans1D1" presStyleIdx="5" presStyleCnt="6"/>
      <dgm:spPr/>
      <dgm:t>
        <a:bodyPr/>
        <a:lstStyle/>
        <a:p>
          <a:endParaRPr lang="es-MX"/>
        </a:p>
      </dgm:t>
    </dgm:pt>
  </dgm:ptLst>
  <dgm:cxnLst>
    <dgm:cxn modelId="{5D1A2BA8-424C-4A41-9D7B-864B222F1A11}" type="presOf" srcId="{7F39FAE1-0244-40CF-92F4-E6E998F4E079}" destId="{CD5A9481-1F9A-4199-910E-C50DDC6C7EF0}" srcOrd="0" destOrd="0" presId="urn:microsoft.com/office/officeart/2005/8/layout/cycle6"/>
    <dgm:cxn modelId="{F704C521-0FE2-4225-A898-6A6195F8C1FB}" type="presOf" srcId="{F148F92D-D713-4E6A-80E5-0D01F5128117}" destId="{648C31FB-BE17-4A08-9B79-C52F39B16F0F}" srcOrd="0" destOrd="0" presId="urn:microsoft.com/office/officeart/2005/8/layout/cycle6"/>
    <dgm:cxn modelId="{957A88A3-F37D-42BD-A852-ABF6B09A6DCF}" type="presOf" srcId="{16397185-8BEB-459C-AD8B-7379F9CAD18B}" destId="{51365B3F-93AD-41A5-AE0A-9A1A0FC494A0}" srcOrd="0" destOrd="0" presId="urn:microsoft.com/office/officeart/2005/8/layout/cycle6"/>
    <dgm:cxn modelId="{5192F07B-7256-4BA2-9F38-AB970A402D4D}" type="presOf" srcId="{BB01701B-3F13-4072-9F6A-A69E760992E8}" destId="{2371DF0E-C49C-41E3-8EFB-381B66CDCD1C}" srcOrd="0" destOrd="0" presId="urn:microsoft.com/office/officeart/2005/8/layout/cycle6"/>
    <dgm:cxn modelId="{BD5F566E-A09A-4D44-AAAC-41AF3F606558}" type="presOf" srcId="{733D19E5-E563-40AB-A621-2E6CAD962DCB}" destId="{7C677514-83D7-4A34-B9F7-F10E6B9E6E4B}" srcOrd="0" destOrd="0" presId="urn:microsoft.com/office/officeart/2005/8/layout/cycle6"/>
    <dgm:cxn modelId="{C4170CDD-1C37-450D-A921-66F379E117CC}" srcId="{690CC802-D2C7-4AE3-9204-9D45F9B0A24C}" destId="{79BF9A05-64AC-4C50-B708-2D95ED91AACA}" srcOrd="5" destOrd="0" parTransId="{0F489104-F272-4FAF-8C81-B92A7EAD986E}" sibTransId="{7F39FAE1-0244-40CF-92F4-E6E998F4E079}"/>
    <dgm:cxn modelId="{94227286-E97F-48D7-BAE0-3110EF5BE01F}" type="presOf" srcId="{E5AFDCB6-0F35-4939-AFFB-C63CF9B9412A}" destId="{1E7CDE7A-78B6-4996-AC01-B36FBD639924}" srcOrd="0" destOrd="0" presId="urn:microsoft.com/office/officeart/2005/8/layout/cycle6"/>
    <dgm:cxn modelId="{06BDCC14-00B7-473E-A2C8-C2F67FCF0995}" type="presOf" srcId="{41436F79-AB46-4F87-9D07-1B9F5B2C8DD4}" destId="{EDE60A09-2354-4DA2-B0DA-EBC7C37607FD}" srcOrd="0" destOrd="0" presId="urn:microsoft.com/office/officeart/2005/8/layout/cycle6"/>
    <dgm:cxn modelId="{DD3DDE68-9632-4265-8D29-6967F38A7CE6}" srcId="{690CC802-D2C7-4AE3-9204-9D45F9B0A24C}" destId="{CFA7F680-68BD-491D-999C-1FC32EF913ED}" srcOrd="0" destOrd="0" parTransId="{E040E6A5-E5AA-400A-B2EF-C31829412A00}" sibTransId="{BB01701B-3F13-4072-9F6A-A69E760992E8}"/>
    <dgm:cxn modelId="{B8A6A129-1B2A-46D1-8ABE-80022E5BC6E2}" type="presOf" srcId="{D1ADC076-6B95-4F94-8CBC-236E1512C0E1}" destId="{DFB66127-2D7F-42B0-BDA2-6DF5FFC4F2F8}" srcOrd="0" destOrd="0" presId="urn:microsoft.com/office/officeart/2005/8/layout/cycle6"/>
    <dgm:cxn modelId="{66F89315-9DC0-49ED-80BD-67AF230D7305}" srcId="{690CC802-D2C7-4AE3-9204-9D45F9B0A24C}" destId="{41436F79-AB46-4F87-9D07-1B9F5B2C8DD4}" srcOrd="1" destOrd="0" parTransId="{8E4BF3A2-2259-4CCD-8DC9-4DB0BD8AD0BD}" sibTransId="{E5AFDCB6-0F35-4939-AFFB-C63CF9B9412A}"/>
    <dgm:cxn modelId="{55AFBF89-8D83-4D8E-8143-C1FA8608C85B}" type="presOf" srcId="{A4EB9143-7648-48A9-A95F-043FDD97E35C}" destId="{DD10026F-3F6F-47BA-B042-98BABD32E875}" srcOrd="0" destOrd="0" presId="urn:microsoft.com/office/officeart/2005/8/layout/cycle6"/>
    <dgm:cxn modelId="{5E9B4A0E-5923-4133-9A69-3FD31C5CC8B9}" srcId="{690CC802-D2C7-4AE3-9204-9D45F9B0A24C}" destId="{A4EB9143-7648-48A9-A95F-043FDD97E35C}" srcOrd="2" destOrd="0" parTransId="{278FBF49-1FBD-4547-92BC-A6B9E4ECC9CB}" sibTransId="{F148F92D-D713-4E6A-80E5-0D01F5128117}"/>
    <dgm:cxn modelId="{05CF35AA-1D07-429E-A7CA-510D0A5760EA}" type="presOf" srcId="{79BF9A05-64AC-4C50-B708-2D95ED91AACA}" destId="{C2A3FAA3-3D03-42FE-BAB4-E06A50CB7148}" srcOrd="0" destOrd="0" presId="urn:microsoft.com/office/officeart/2005/8/layout/cycle6"/>
    <dgm:cxn modelId="{D8AA7195-0D7A-46EF-BF70-339C4E1CABC6}" srcId="{690CC802-D2C7-4AE3-9204-9D45F9B0A24C}" destId="{725D5A41-9C5E-4705-894E-AF86D6D12F54}" srcOrd="4" destOrd="0" parTransId="{7F139EFF-D642-435A-BBD0-07AB8DFEC88D}" sibTransId="{D1ADC076-6B95-4F94-8CBC-236E1512C0E1}"/>
    <dgm:cxn modelId="{2010E2A4-33D4-468A-B0F6-D2797B504591}" type="presOf" srcId="{725D5A41-9C5E-4705-894E-AF86D6D12F54}" destId="{C20D01E0-F975-4C45-94CD-28B35D1ED043}" srcOrd="0" destOrd="0" presId="urn:microsoft.com/office/officeart/2005/8/layout/cycle6"/>
    <dgm:cxn modelId="{6549E393-EE15-4094-9262-4B208B6EE0A4}" type="presOf" srcId="{690CC802-D2C7-4AE3-9204-9D45F9B0A24C}" destId="{3AAFF54D-B510-4023-A3AD-E5616F6C9860}" srcOrd="0" destOrd="0" presId="urn:microsoft.com/office/officeart/2005/8/layout/cycle6"/>
    <dgm:cxn modelId="{1B35924E-187B-49F7-8131-9E2546811B47}" srcId="{690CC802-D2C7-4AE3-9204-9D45F9B0A24C}" destId="{16397185-8BEB-459C-AD8B-7379F9CAD18B}" srcOrd="3" destOrd="0" parTransId="{BC00755C-11CF-4243-8885-B4B2C3CF1AD5}" sibTransId="{733D19E5-E563-40AB-A621-2E6CAD962DCB}"/>
    <dgm:cxn modelId="{7B5C2887-E5CF-4EA5-B143-F84D2051475F}" type="presOf" srcId="{CFA7F680-68BD-491D-999C-1FC32EF913ED}" destId="{A0C87A5B-2325-42D1-9633-24988A760C71}" srcOrd="0" destOrd="0" presId="urn:microsoft.com/office/officeart/2005/8/layout/cycle6"/>
    <dgm:cxn modelId="{DDA71FFA-811F-4E6E-A5D7-6BF6C213C111}" type="presParOf" srcId="{3AAFF54D-B510-4023-A3AD-E5616F6C9860}" destId="{A0C87A5B-2325-42D1-9633-24988A760C71}" srcOrd="0" destOrd="0" presId="urn:microsoft.com/office/officeart/2005/8/layout/cycle6"/>
    <dgm:cxn modelId="{D622C647-FAD5-400F-8909-834A5882BDAA}" type="presParOf" srcId="{3AAFF54D-B510-4023-A3AD-E5616F6C9860}" destId="{84D264FF-7CBB-4CC9-AB1D-A289F4F2B7F6}" srcOrd="1" destOrd="0" presId="urn:microsoft.com/office/officeart/2005/8/layout/cycle6"/>
    <dgm:cxn modelId="{4B183CB4-9A41-486F-8DEE-8AB3C5C7D219}" type="presParOf" srcId="{3AAFF54D-B510-4023-A3AD-E5616F6C9860}" destId="{2371DF0E-C49C-41E3-8EFB-381B66CDCD1C}" srcOrd="2" destOrd="0" presId="urn:microsoft.com/office/officeart/2005/8/layout/cycle6"/>
    <dgm:cxn modelId="{0740B7A8-8ED7-4EC3-86CE-D7F871D45B4F}" type="presParOf" srcId="{3AAFF54D-B510-4023-A3AD-E5616F6C9860}" destId="{EDE60A09-2354-4DA2-B0DA-EBC7C37607FD}" srcOrd="3" destOrd="0" presId="urn:microsoft.com/office/officeart/2005/8/layout/cycle6"/>
    <dgm:cxn modelId="{ABD4894E-E6D5-426A-A597-7FF161C454CA}" type="presParOf" srcId="{3AAFF54D-B510-4023-A3AD-E5616F6C9860}" destId="{2A581D7C-79AD-467B-B097-788273DB154E}" srcOrd="4" destOrd="0" presId="urn:microsoft.com/office/officeart/2005/8/layout/cycle6"/>
    <dgm:cxn modelId="{AB4332CF-8F93-46FB-B490-4A5CA417CE0B}" type="presParOf" srcId="{3AAFF54D-B510-4023-A3AD-E5616F6C9860}" destId="{1E7CDE7A-78B6-4996-AC01-B36FBD639924}" srcOrd="5" destOrd="0" presId="urn:microsoft.com/office/officeart/2005/8/layout/cycle6"/>
    <dgm:cxn modelId="{8D041471-F655-4084-8236-E12BFB36BEA4}" type="presParOf" srcId="{3AAFF54D-B510-4023-A3AD-E5616F6C9860}" destId="{DD10026F-3F6F-47BA-B042-98BABD32E875}" srcOrd="6" destOrd="0" presId="urn:microsoft.com/office/officeart/2005/8/layout/cycle6"/>
    <dgm:cxn modelId="{7601846C-CDC2-43FE-BE3B-4260E892B84D}" type="presParOf" srcId="{3AAFF54D-B510-4023-A3AD-E5616F6C9860}" destId="{F65A3EC7-F6E2-4EAA-B5F4-55BB23D52FE2}" srcOrd="7" destOrd="0" presId="urn:microsoft.com/office/officeart/2005/8/layout/cycle6"/>
    <dgm:cxn modelId="{02BC08EC-1511-4D41-AA90-F96DDCACA113}" type="presParOf" srcId="{3AAFF54D-B510-4023-A3AD-E5616F6C9860}" destId="{648C31FB-BE17-4A08-9B79-C52F39B16F0F}" srcOrd="8" destOrd="0" presId="urn:microsoft.com/office/officeart/2005/8/layout/cycle6"/>
    <dgm:cxn modelId="{E3DBBFD1-C64F-4D1A-9398-EA303DB1DE50}" type="presParOf" srcId="{3AAFF54D-B510-4023-A3AD-E5616F6C9860}" destId="{51365B3F-93AD-41A5-AE0A-9A1A0FC494A0}" srcOrd="9" destOrd="0" presId="urn:microsoft.com/office/officeart/2005/8/layout/cycle6"/>
    <dgm:cxn modelId="{F91C8B8B-7282-4CD5-8AD3-F339867B0C33}" type="presParOf" srcId="{3AAFF54D-B510-4023-A3AD-E5616F6C9860}" destId="{2081445D-B022-4F0E-8122-83D74632F9F9}" srcOrd="10" destOrd="0" presId="urn:microsoft.com/office/officeart/2005/8/layout/cycle6"/>
    <dgm:cxn modelId="{DBEA73DA-1814-4C90-86D8-8C7A7978E350}" type="presParOf" srcId="{3AAFF54D-B510-4023-A3AD-E5616F6C9860}" destId="{7C677514-83D7-4A34-B9F7-F10E6B9E6E4B}" srcOrd="11" destOrd="0" presId="urn:microsoft.com/office/officeart/2005/8/layout/cycle6"/>
    <dgm:cxn modelId="{59CCF8AB-3C58-4BCF-AC38-4F80D2ADBD3C}" type="presParOf" srcId="{3AAFF54D-B510-4023-A3AD-E5616F6C9860}" destId="{C20D01E0-F975-4C45-94CD-28B35D1ED043}" srcOrd="12" destOrd="0" presId="urn:microsoft.com/office/officeart/2005/8/layout/cycle6"/>
    <dgm:cxn modelId="{732F1307-B849-4377-A1B3-F210BB6E3518}" type="presParOf" srcId="{3AAFF54D-B510-4023-A3AD-E5616F6C9860}" destId="{D98BC95A-207F-4335-A965-C00E9573534B}" srcOrd="13" destOrd="0" presId="urn:microsoft.com/office/officeart/2005/8/layout/cycle6"/>
    <dgm:cxn modelId="{78B5A49B-5854-494F-944A-918D60D8B5CC}" type="presParOf" srcId="{3AAFF54D-B510-4023-A3AD-E5616F6C9860}" destId="{DFB66127-2D7F-42B0-BDA2-6DF5FFC4F2F8}" srcOrd="14" destOrd="0" presId="urn:microsoft.com/office/officeart/2005/8/layout/cycle6"/>
    <dgm:cxn modelId="{44AF9567-7868-4E41-8ED3-C81F555B3B01}" type="presParOf" srcId="{3AAFF54D-B510-4023-A3AD-E5616F6C9860}" destId="{C2A3FAA3-3D03-42FE-BAB4-E06A50CB7148}" srcOrd="15" destOrd="0" presId="urn:microsoft.com/office/officeart/2005/8/layout/cycle6"/>
    <dgm:cxn modelId="{CBD90547-C699-4156-B878-B62CC7115A38}" type="presParOf" srcId="{3AAFF54D-B510-4023-A3AD-E5616F6C9860}" destId="{9EEB82F8-57A7-4C61-A824-9663EB326AF1}" srcOrd="16" destOrd="0" presId="urn:microsoft.com/office/officeart/2005/8/layout/cycle6"/>
    <dgm:cxn modelId="{96597ED0-85BD-4B61-B32C-A89D7FD34FB9}" type="presParOf" srcId="{3AAFF54D-B510-4023-A3AD-E5616F6C9860}" destId="{CD5A9481-1F9A-4199-910E-C50DDC6C7EF0}" srcOrd="17" destOrd="0" presId="urn:microsoft.com/office/officeart/2005/8/layout/cycle6"/>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82B45B-621E-4D68-8850-08898B2411DD}" type="doc">
      <dgm:prSet loTypeId="urn:microsoft.com/office/officeart/2005/8/layout/bProcess3" loCatId="process" qsTypeId="urn:microsoft.com/office/officeart/2005/8/quickstyle/3d1" qsCatId="3D" csTypeId="urn:microsoft.com/office/officeart/2005/8/colors/accent2_1" csCatId="accent2" phldr="1"/>
      <dgm:spPr/>
      <dgm:t>
        <a:bodyPr/>
        <a:lstStyle/>
        <a:p>
          <a:endParaRPr lang="es-MX"/>
        </a:p>
      </dgm:t>
    </dgm:pt>
    <dgm:pt modelId="{21929BE1-DEBC-4CA6-A5F0-DE2D0FCBC7D5}">
      <dgm:prSet phldrT="[Texto]" custT="1">
        <dgm:style>
          <a:lnRef idx="1">
            <a:schemeClr val="accent5"/>
          </a:lnRef>
          <a:fillRef idx="2">
            <a:schemeClr val="accent5"/>
          </a:fillRef>
          <a:effectRef idx="1">
            <a:schemeClr val="accent5"/>
          </a:effectRef>
          <a:fontRef idx="minor">
            <a:schemeClr val="dk1"/>
          </a:fontRef>
        </dgm:style>
      </dgm:prSet>
      <dgm:spPr>
        <a:ln>
          <a:solidFill>
            <a:schemeClr val="tx1"/>
          </a:solidFill>
        </a:ln>
      </dgm:spPr>
      <dgm:t>
        <a:bodyPr/>
        <a:lstStyle/>
        <a:p>
          <a:pPr algn="just">
            <a:lnSpc>
              <a:spcPct val="100000"/>
            </a:lnSpc>
          </a:pPr>
          <a:r>
            <a:rPr lang="es-MX" sz="2000" b="1" dirty="0">
              <a:solidFill>
                <a:srgbClr val="FF0000"/>
              </a:solidFill>
              <a:latin typeface="Arial" panose="020B0604020202020204" pitchFamily="34" charset="0"/>
              <a:cs typeface="Arial" panose="020B0604020202020204" pitchFamily="34" charset="0"/>
            </a:rPr>
            <a:t>Nombre</a:t>
          </a:r>
          <a:r>
            <a:rPr lang="es-MX" sz="2000" b="1" dirty="0">
              <a:latin typeface="Arial" panose="020B0604020202020204" pitchFamily="34" charset="0"/>
              <a:cs typeface="Arial" panose="020B0604020202020204" pitchFamily="34" charset="0"/>
            </a:rPr>
            <a:t> y </a:t>
          </a:r>
          <a:r>
            <a:rPr lang="es-MX" sz="2000" b="1" dirty="0">
              <a:solidFill>
                <a:srgbClr val="FF0000"/>
              </a:solidFill>
              <a:latin typeface="Arial" panose="020B0604020202020204" pitchFamily="34" charset="0"/>
              <a:cs typeface="Arial" panose="020B0604020202020204" pitchFamily="34" charset="0"/>
            </a:rPr>
            <a:t>firma</a:t>
          </a:r>
          <a:r>
            <a:rPr lang="es-MX" sz="2000" b="1" dirty="0">
              <a:latin typeface="Arial" panose="020B0604020202020204" pitchFamily="34" charset="0"/>
              <a:cs typeface="Arial" panose="020B0604020202020204" pitchFamily="34" charset="0"/>
            </a:rPr>
            <a:t> autógrafa del </a:t>
          </a:r>
          <a:r>
            <a:rPr lang="es-MX" sz="2000" b="1" dirty="0" err="1">
              <a:solidFill>
                <a:srgbClr val="FF0000"/>
              </a:solidFill>
              <a:latin typeface="Arial" panose="020B0604020202020204" pitchFamily="34" charset="0"/>
              <a:cs typeface="Arial" panose="020B0604020202020204" pitchFamily="34" charset="0"/>
            </a:rPr>
            <a:t>promovente</a:t>
          </a:r>
          <a:r>
            <a:rPr lang="es-MX" sz="2000" b="1" dirty="0">
              <a:latin typeface="Arial" panose="020B0604020202020204" pitchFamily="34" charset="0"/>
              <a:cs typeface="Arial" panose="020B0604020202020204" pitchFamily="34" charset="0"/>
            </a:rPr>
            <a:t>.</a:t>
          </a:r>
        </a:p>
      </dgm:t>
    </dgm:pt>
    <dgm:pt modelId="{D812F080-1061-417C-BBB6-6E40EC01EC50}" type="parTrans" cxnId="{08B34966-40B8-49AA-AF4C-19C2ADF47A59}">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B1646B8E-24EB-4D65-B7BE-6D303B6153C9}" type="sibTrans" cxnId="{08B34966-40B8-49AA-AF4C-19C2ADF47A59}">
      <dgm:prSet custT="1">
        <dgm:style>
          <a:lnRef idx="3">
            <a:schemeClr val="accent2"/>
          </a:lnRef>
          <a:fillRef idx="0">
            <a:schemeClr val="accent2"/>
          </a:fillRef>
          <a:effectRef idx="2">
            <a:schemeClr val="accent2"/>
          </a:effectRef>
          <a:fontRef idx="minor">
            <a:schemeClr val="tx1"/>
          </a:fontRef>
        </dgm:style>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2532D6D2-8D81-4451-8139-FBF5DB7B71CE}">
      <dgm:prSet phldrT="[Texto]"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pPr algn="just">
            <a:lnSpc>
              <a:spcPct val="100000"/>
            </a:lnSpc>
          </a:pPr>
          <a:r>
            <a:rPr lang="es-MX" sz="2000" b="1" dirty="0">
              <a:solidFill>
                <a:srgbClr val="FF0000"/>
              </a:solidFill>
              <a:latin typeface="Arial" panose="020B0604020202020204" pitchFamily="34" charset="0"/>
              <a:cs typeface="Arial" panose="020B0604020202020204" pitchFamily="34" charset="0"/>
            </a:rPr>
            <a:t>Domicilio</a:t>
          </a:r>
          <a:r>
            <a:rPr lang="es-MX" sz="2000" b="1" dirty="0">
              <a:latin typeface="Arial" panose="020B0604020202020204" pitchFamily="34" charset="0"/>
              <a:cs typeface="Arial" panose="020B0604020202020204" pitchFamily="34" charset="0"/>
            </a:rPr>
            <a:t> para recibir </a:t>
          </a:r>
          <a:r>
            <a:rPr lang="es-MX" sz="2000" b="1" dirty="0">
              <a:solidFill>
                <a:srgbClr val="FF0000"/>
              </a:solidFill>
              <a:latin typeface="Arial" panose="020B0604020202020204" pitchFamily="34" charset="0"/>
              <a:cs typeface="Arial" panose="020B0604020202020204" pitchFamily="34" charset="0"/>
            </a:rPr>
            <a:t>notificaciones</a:t>
          </a:r>
          <a:r>
            <a:rPr lang="es-MX" sz="2000" b="1" dirty="0">
              <a:latin typeface="Arial" panose="020B0604020202020204" pitchFamily="34" charset="0"/>
              <a:cs typeface="Arial" panose="020B0604020202020204" pitchFamily="34" charset="0"/>
            </a:rPr>
            <a:t> y, en su caso, a quien en su nombre las pueda oír y recibir.</a:t>
          </a:r>
        </a:p>
      </dgm:t>
    </dgm:pt>
    <dgm:pt modelId="{E9850C5B-7A2C-4DA6-AC51-B888FD0FA95D}" type="parTrans" cxnId="{DD8CAF3B-8263-4A35-905C-E6C3BE5D0D1E}">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28D96329-58DC-4629-A269-291CA0DAD7F8}" type="sibTrans" cxnId="{DD8CAF3B-8263-4A35-905C-E6C3BE5D0D1E}">
      <dgm:prSet custT="1">
        <dgm:style>
          <a:lnRef idx="3">
            <a:schemeClr val="accent2"/>
          </a:lnRef>
          <a:fillRef idx="0">
            <a:schemeClr val="accent2"/>
          </a:fillRef>
          <a:effectRef idx="2">
            <a:schemeClr val="accent2"/>
          </a:effectRef>
          <a:fontRef idx="minor">
            <a:schemeClr val="tx1"/>
          </a:fontRef>
        </dgm:style>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C3E40248-FC01-4DA5-9ED1-8C18CE8CF5CC}">
      <dgm:prSet phldrT="[Texto]" custT="1">
        <dgm:style>
          <a:lnRef idx="1">
            <a:schemeClr val="accent1"/>
          </a:lnRef>
          <a:fillRef idx="2">
            <a:schemeClr val="accent1"/>
          </a:fillRef>
          <a:effectRef idx="1">
            <a:schemeClr val="accent1"/>
          </a:effectRef>
          <a:fontRef idx="minor">
            <a:schemeClr val="dk1"/>
          </a:fontRef>
        </dgm:style>
      </dgm:prSet>
      <dgm:spPr>
        <a:ln>
          <a:solidFill>
            <a:schemeClr val="tx1"/>
          </a:solidFill>
        </a:ln>
      </dgm:spPr>
      <dgm:t>
        <a:bodyPr/>
        <a:lstStyle/>
        <a:p>
          <a:pPr algn="just">
            <a:lnSpc>
              <a:spcPct val="100000"/>
            </a:lnSpc>
          </a:pPr>
          <a:r>
            <a:rPr lang="es-MX" sz="2000" b="1" dirty="0">
              <a:solidFill>
                <a:srgbClr val="FF0000"/>
              </a:solidFill>
              <a:latin typeface="Arial" panose="020B0604020202020204" pitchFamily="34" charset="0"/>
              <a:cs typeface="Arial" panose="020B0604020202020204" pitchFamily="34" charset="0"/>
            </a:rPr>
            <a:t>Acto</a:t>
          </a:r>
          <a:r>
            <a:rPr lang="es-MX" sz="2000" b="1" dirty="0">
              <a:latin typeface="Arial" panose="020B0604020202020204" pitchFamily="34" charset="0"/>
              <a:cs typeface="Arial" panose="020B0604020202020204" pitchFamily="34" charset="0"/>
            </a:rPr>
            <a:t> y </a:t>
          </a:r>
          <a:r>
            <a:rPr lang="es-MX" sz="2000" b="1" dirty="0">
              <a:solidFill>
                <a:srgbClr val="FF0000"/>
              </a:solidFill>
              <a:latin typeface="Arial" panose="020B0604020202020204" pitchFamily="34" charset="0"/>
              <a:cs typeface="Arial" panose="020B0604020202020204" pitchFamily="34" charset="0"/>
            </a:rPr>
            <a:t>resolución</a:t>
          </a:r>
          <a:r>
            <a:rPr lang="es-MX" sz="2000" b="1" dirty="0">
              <a:latin typeface="Arial" panose="020B0604020202020204" pitchFamily="34" charset="0"/>
              <a:cs typeface="Arial" panose="020B0604020202020204" pitchFamily="34" charset="0"/>
            </a:rPr>
            <a:t> </a:t>
          </a:r>
          <a:r>
            <a:rPr lang="es-MX" sz="2000" b="1" dirty="0">
              <a:solidFill>
                <a:srgbClr val="FF0000"/>
              </a:solidFill>
              <a:latin typeface="Arial" panose="020B0604020202020204" pitchFamily="34" charset="0"/>
              <a:cs typeface="Arial" panose="020B0604020202020204" pitchFamily="34" charset="0"/>
            </a:rPr>
            <a:t>impugnado</a:t>
          </a:r>
          <a:r>
            <a:rPr lang="es-MX" sz="2000" b="1" dirty="0">
              <a:latin typeface="Arial" panose="020B0604020202020204" pitchFamily="34" charset="0"/>
              <a:cs typeface="Arial" panose="020B0604020202020204" pitchFamily="34" charset="0"/>
            </a:rPr>
            <a:t> y al </a:t>
          </a:r>
          <a:r>
            <a:rPr lang="es-MX" sz="2000" b="1" dirty="0">
              <a:solidFill>
                <a:srgbClr val="FF0000"/>
              </a:solidFill>
              <a:latin typeface="Arial" panose="020B0604020202020204" pitchFamily="34" charset="0"/>
              <a:cs typeface="Arial" panose="020B0604020202020204" pitchFamily="34" charset="0"/>
            </a:rPr>
            <a:t>responsable</a:t>
          </a:r>
          <a:r>
            <a:rPr lang="es-MX" sz="2000" b="1" dirty="0">
              <a:latin typeface="Arial" panose="020B0604020202020204" pitchFamily="34" charset="0"/>
              <a:cs typeface="Arial" panose="020B0604020202020204" pitchFamily="34" charset="0"/>
            </a:rPr>
            <a:t> del </a:t>
          </a:r>
          <a:r>
            <a:rPr lang="es-MX" sz="2000" b="1" dirty="0" smtClean="0">
              <a:latin typeface="Arial" panose="020B0604020202020204" pitchFamily="34" charset="0"/>
              <a:cs typeface="Arial" panose="020B0604020202020204" pitchFamily="34" charset="0"/>
            </a:rPr>
            <a:t>mismo.</a:t>
          </a:r>
          <a:endParaRPr lang="es-MX" sz="2000" b="1" dirty="0">
            <a:latin typeface="Arial" panose="020B0604020202020204" pitchFamily="34" charset="0"/>
            <a:cs typeface="Arial" panose="020B0604020202020204" pitchFamily="34" charset="0"/>
          </a:endParaRPr>
        </a:p>
      </dgm:t>
    </dgm:pt>
    <dgm:pt modelId="{EC31A1E3-FC2B-44E2-9773-0B05D10AFA7F}" type="parTrans" cxnId="{3C42666A-B02B-4A99-AEC3-5B1825F93A08}">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7593447C-2267-4DDB-A14C-36B071A71641}" type="sibTrans" cxnId="{3C42666A-B02B-4A99-AEC3-5B1825F93A08}">
      <dgm:prSet custT="1">
        <dgm:style>
          <a:lnRef idx="3">
            <a:schemeClr val="accent2"/>
          </a:lnRef>
          <a:fillRef idx="0">
            <a:schemeClr val="accent2"/>
          </a:fillRef>
          <a:effectRef idx="2">
            <a:schemeClr val="accent2"/>
          </a:effectRef>
          <a:fontRef idx="minor">
            <a:schemeClr val="tx1"/>
          </a:fontRef>
        </dgm:style>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A71BEDA6-B0C2-42FE-BDE4-9392AAE12710}">
      <dgm:prSet phldrT="[Texto]" custT="1">
        <dgm:style>
          <a:lnRef idx="1">
            <a:schemeClr val="accent1"/>
          </a:lnRef>
          <a:fillRef idx="2">
            <a:schemeClr val="accent1"/>
          </a:fillRef>
          <a:effectRef idx="1">
            <a:schemeClr val="accent1"/>
          </a:effectRef>
          <a:fontRef idx="minor">
            <a:schemeClr val="dk1"/>
          </a:fontRef>
        </dgm:style>
      </dgm:prSet>
      <dgm:spPr>
        <a:ln>
          <a:solidFill>
            <a:schemeClr val="tx1"/>
          </a:solidFill>
        </a:ln>
      </dgm:spPr>
      <dgm:t>
        <a:bodyPr/>
        <a:lstStyle/>
        <a:p>
          <a:pPr algn="just">
            <a:lnSpc>
              <a:spcPct val="100000"/>
            </a:lnSpc>
          </a:pPr>
          <a:r>
            <a:rPr lang="es-MX" sz="2000" b="1" dirty="0">
              <a:latin typeface="Arial" panose="020B0604020202020204" pitchFamily="34" charset="0"/>
              <a:cs typeface="Arial" panose="020B0604020202020204" pitchFamily="34" charset="0"/>
            </a:rPr>
            <a:t>Mencionar los </a:t>
          </a:r>
          <a:r>
            <a:rPr lang="es-MX" sz="2000" b="1" dirty="0">
              <a:solidFill>
                <a:srgbClr val="FF0000"/>
              </a:solidFill>
              <a:latin typeface="Arial" panose="020B0604020202020204" pitchFamily="34" charset="0"/>
              <a:cs typeface="Arial" panose="020B0604020202020204" pitchFamily="34" charset="0"/>
            </a:rPr>
            <a:t>agravios</a:t>
          </a:r>
          <a:r>
            <a:rPr lang="es-MX" sz="2000" b="1" dirty="0">
              <a:latin typeface="Arial" panose="020B0604020202020204" pitchFamily="34" charset="0"/>
              <a:cs typeface="Arial" panose="020B0604020202020204" pitchFamily="34" charset="0"/>
            </a:rPr>
            <a:t> que cause el acto impugnado, </a:t>
          </a:r>
          <a:r>
            <a:rPr lang="es-MX" sz="2000" b="1" dirty="0">
              <a:solidFill>
                <a:srgbClr val="FF0000"/>
              </a:solidFill>
              <a:latin typeface="Arial" panose="020B0604020202020204" pitchFamily="34" charset="0"/>
              <a:cs typeface="Arial" panose="020B0604020202020204" pitchFamily="34" charset="0"/>
            </a:rPr>
            <a:t>los preceptos presuntamente violados </a:t>
          </a:r>
          <a:r>
            <a:rPr lang="es-MX" sz="2000" b="1" dirty="0">
              <a:latin typeface="Arial" panose="020B0604020202020204" pitchFamily="34" charset="0"/>
              <a:cs typeface="Arial" panose="020B0604020202020204" pitchFamily="34" charset="0"/>
            </a:rPr>
            <a:t>y, en su caso, las razones para las que se solicite la </a:t>
          </a:r>
          <a:r>
            <a:rPr lang="es-MX" sz="2000" b="1" dirty="0">
              <a:solidFill>
                <a:srgbClr val="FF0000"/>
              </a:solidFill>
              <a:latin typeface="Arial" panose="020B0604020202020204" pitchFamily="34" charset="0"/>
              <a:cs typeface="Arial" panose="020B0604020202020204" pitchFamily="34" charset="0"/>
            </a:rPr>
            <a:t>no aplicación de leyes</a:t>
          </a:r>
          <a:r>
            <a:rPr lang="es-MX" sz="2000" b="1" dirty="0">
              <a:latin typeface="Arial" panose="020B0604020202020204" pitchFamily="34" charset="0"/>
              <a:cs typeface="Arial" panose="020B0604020202020204" pitchFamily="34" charset="0"/>
            </a:rPr>
            <a:t> por estimarlas contrarias a la constitución.</a:t>
          </a:r>
        </a:p>
      </dgm:t>
    </dgm:pt>
    <dgm:pt modelId="{77D4FB33-DD72-444C-8E39-389C2ACF6C5D}" type="parTrans" cxnId="{832D03FD-1CF6-4C22-82EE-353668E0AE48}">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E1B12ABA-AECC-4607-A9E2-6B754BAB14DA}" type="sibTrans" cxnId="{832D03FD-1CF6-4C22-82EE-353668E0AE48}">
      <dgm:prSet custT="1">
        <dgm:style>
          <a:lnRef idx="3">
            <a:schemeClr val="accent2"/>
          </a:lnRef>
          <a:fillRef idx="0">
            <a:schemeClr val="accent2"/>
          </a:fillRef>
          <a:effectRef idx="2">
            <a:schemeClr val="accent2"/>
          </a:effectRef>
          <a:fontRef idx="minor">
            <a:schemeClr val="tx1"/>
          </a:fontRef>
        </dgm:style>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49C1FD54-27A5-4C29-A2A0-9D6D81E82CFE}">
      <dgm:prSet phldrT="[Texto]"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pPr algn="just">
            <a:lnSpc>
              <a:spcPct val="100000"/>
            </a:lnSpc>
          </a:pPr>
          <a:r>
            <a:rPr lang="es-MX" sz="2000" b="1" dirty="0">
              <a:latin typeface="Arial" panose="020B0604020202020204" pitchFamily="34" charset="0"/>
              <a:cs typeface="Arial" panose="020B0604020202020204" pitchFamily="34" charset="0"/>
            </a:rPr>
            <a:t>Ofrecer </a:t>
          </a:r>
          <a:r>
            <a:rPr lang="es-MX" sz="2000" b="1" dirty="0">
              <a:solidFill>
                <a:srgbClr val="FF0000"/>
              </a:solidFill>
              <a:latin typeface="Arial" panose="020B0604020202020204" pitchFamily="34" charset="0"/>
              <a:cs typeface="Arial" panose="020B0604020202020204" pitchFamily="34" charset="0"/>
            </a:rPr>
            <a:t>pruebas</a:t>
          </a:r>
          <a:r>
            <a:rPr lang="es-MX" sz="2000" b="1" dirty="0">
              <a:latin typeface="Arial" panose="020B0604020202020204" pitchFamily="34" charset="0"/>
              <a:cs typeface="Arial" panose="020B0604020202020204" pitchFamily="34" charset="0"/>
            </a:rPr>
            <a:t>, mencionando las que </a:t>
          </a:r>
          <a:r>
            <a:rPr lang="es-MX" sz="2000" b="1" dirty="0">
              <a:solidFill>
                <a:srgbClr val="FF0000"/>
              </a:solidFill>
              <a:latin typeface="Arial" panose="020B0604020202020204" pitchFamily="34" charset="0"/>
              <a:cs typeface="Arial" panose="020B0604020202020204" pitchFamily="34" charset="0"/>
            </a:rPr>
            <a:t>solicitó</a:t>
          </a:r>
          <a:r>
            <a:rPr lang="es-MX" sz="2000" b="1" dirty="0">
              <a:latin typeface="Arial" panose="020B0604020202020204" pitchFamily="34" charset="0"/>
              <a:cs typeface="Arial" panose="020B0604020202020204" pitchFamily="34" charset="0"/>
            </a:rPr>
            <a:t> y que no le fueron expedidas en tiempo, justificando que dicha petición la hizo </a:t>
          </a:r>
          <a:r>
            <a:rPr lang="es-MX" sz="2000" b="1" dirty="0">
              <a:solidFill>
                <a:srgbClr val="FF0000"/>
              </a:solidFill>
              <a:latin typeface="Arial" panose="020B0604020202020204" pitchFamily="34" charset="0"/>
              <a:cs typeface="Arial" panose="020B0604020202020204" pitchFamily="34" charset="0"/>
            </a:rPr>
            <a:t>oportunamente</a:t>
          </a:r>
          <a:r>
            <a:rPr lang="es-MX" sz="2000" b="1" dirty="0">
              <a:latin typeface="Arial" panose="020B0604020202020204" pitchFamily="34" charset="0"/>
              <a:cs typeface="Arial" panose="020B0604020202020204" pitchFamily="34" charset="0"/>
            </a:rPr>
            <a:t>. </a:t>
          </a:r>
        </a:p>
      </dgm:t>
    </dgm:pt>
    <dgm:pt modelId="{230D9D43-0A82-4436-B322-880EBD8CD1EB}" type="parTrans" cxnId="{BA4FF585-0F88-483A-8B29-4AD82A24FA1E}">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0245AC14-B8AB-4C38-9F07-A7125DBA3C19}" type="sibTrans" cxnId="{BA4FF585-0F88-483A-8B29-4AD82A24FA1E}">
      <dgm:prSet custT="1">
        <dgm:style>
          <a:lnRef idx="3">
            <a:schemeClr val="accent2"/>
          </a:lnRef>
          <a:fillRef idx="0">
            <a:schemeClr val="accent2"/>
          </a:fillRef>
          <a:effectRef idx="2">
            <a:schemeClr val="accent2"/>
          </a:effectRef>
          <a:fontRef idx="minor">
            <a:schemeClr val="tx1"/>
          </a:fontRef>
        </dgm:style>
      </dgm:prSet>
      <dgm:spPr/>
      <dgm:t>
        <a:bodyPr/>
        <a:lstStyle/>
        <a:p>
          <a:pPr algn="just">
            <a:lnSpc>
              <a:spcPct val="150000"/>
            </a:lnSpc>
          </a:pPr>
          <a:endParaRPr lang="es-MX" sz="1200" b="1">
            <a:solidFill>
              <a:schemeClr val="tx1"/>
            </a:solidFill>
            <a:latin typeface="Arial" panose="020B0604020202020204" pitchFamily="34" charset="0"/>
            <a:cs typeface="Arial" panose="020B0604020202020204" pitchFamily="34" charset="0"/>
          </a:endParaRPr>
        </a:p>
      </dgm:t>
    </dgm:pt>
    <dgm:pt modelId="{CEA35461-36EE-4087-8DE7-123820DD7F2F}">
      <dgm:prSet custT="1">
        <dgm:style>
          <a:lnRef idx="1">
            <a:schemeClr val="accent5"/>
          </a:lnRef>
          <a:fillRef idx="2">
            <a:schemeClr val="accent5"/>
          </a:fillRef>
          <a:effectRef idx="1">
            <a:schemeClr val="accent5"/>
          </a:effectRef>
          <a:fontRef idx="minor">
            <a:schemeClr val="dk1"/>
          </a:fontRef>
        </dgm:style>
      </dgm:prSet>
      <dgm:spPr>
        <a:ln>
          <a:solidFill>
            <a:schemeClr val="tx1"/>
          </a:solidFill>
        </a:ln>
      </dgm:spPr>
      <dgm:t>
        <a:bodyPr/>
        <a:lstStyle/>
        <a:p>
          <a:pPr algn="just">
            <a:lnSpc>
              <a:spcPct val="100000"/>
            </a:lnSpc>
          </a:pPr>
          <a:r>
            <a:rPr lang="es-MX" sz="2000" b="1" dirty="0">
              <a:latin typeface="Arial" panose="020B0604020202020204" pitchFamily="34" charset="0"/>
              <a:cs typeface="Arial" panose="020B0604020202020204" pitchFamily="34" charset="0"/>
            </a:rPr>
            <a:t>Con</a:t>
          </a:r>
          <a:r>
            <a:rPr lang="es-MX" sz="2000" b="1" baseline="0" dirty="0">
              <a:latin typeface="Arial" panose="020B0604020202020204" pitchFamily="34" charset="0"/>
              <a:cs typeface="Arial" panose="020B0604020202020204" pitchFamily="34" charset="0"/>
            </a:rPr>
            <a:t> el </a:t>
          </a:r>
          <a:r>
            <a:rPr lang="es-MX" sz="2000" b="1" baseline="0" dirty="0">
              <a:solidFill>
                <a:srgbClr val="FF0000"/>
              </a:solidFill>
              <a:latin typeface="Arial" panose="020B0604020202020204" pitchFamily="34" charset="0"/>
              <a:cs typeface="Arial" panose="020B0604020202020204" pitchFamily="34" charset="0"/>
            </a:rPr>
            <a:t>escrito</a:t>
          </a:r>
          <a:r>
            <a:rPr lang="es-MX" sz="2000" b="1" baseline="0" dirty="0">
              <a:latin typeface="Arial" panose="020B0604020202020204" pitchFamily="34" charset="0"/>
              <a:cs typeface="Arial" panose="020B0604020202020204" pitchFamily="34" charset="0"/>
            </a:rPr>
            <a:t> se debe acompañar el o los documentos necesarios para </a:t>
          </a:r>
          <a:r>
            <a:rPr lang="es-MX" sz="2000" b="1" baseline="0" dirty="0">
              <a:solidFill>
                <a:srgbClr val="FF0000"/>
              </a:solidFill>
              <a:latin typeface="Arial" panose="020B0604020202020204" pitchFamily="34" charset="0"/>
              <a:cs typeface="Arial" panose="020B0604020202020204" pitchFamily="34" charset="0"/>
            </a:rPr>
            <a:t>acreditar</a:t>
          </a:r>
          <a:r>
            <a:rPr lang="es-MX" sz="2000" b="1" baseline="0" dirty="0">
              <a:latin typeface="Arial" panose="020B0604020202020204" pitchFamily="34" charset="0"/>
              <a:cs typeface="Arial" panose="020B0604020202020204" pitchFamily="34" charset="0"/>
            </a:rPr>
            <a:t> la </a:t>
          </a:r>
          <a:r>
            <a:rPr lang="es-MX" sz="2000" b="1" baseline="0" dirty="0">
              <a:solidFill>
                <a:srgbClr val="FF0000"/>
              </a:solidFill>
              <a:latin typeface="Arial" panose="020B0604020202020204" pitchFamily="34" charset="0"/>
              <a:cs typeface="Arial" panose="020B0604020202020204" pitchFamily="34" charset="0"/>
            </a:rPr>
            <a:t>personería</a:t>
          </a:r>
          <a:r>
            <a:rPr lang="es-MX" sz="2000" b="1" baseline="0" dirty="0">
              <a:latin typeface="Arial" panose="020B0604020202020204" pitchFamily="34" charset="0"/>
              <a:cs typeface="Arial" panose="020B0604020202020204" pitchFamily="34" charset="0"/>
            </a:rPr>
            <a:t>. </a:t>
          </a:r>
          <a:endParaRPr lang="es-MX" sz="2000" b="1" dirty="0">
            <a:latin typeface="Arial" panose="020B0604020202020204" pitchFamily="34" charset="0"/>
            <a:cs typeface="Arial" panose="020B0604020202020204" pitchFamily="34" charset="0"/>
          </a:endParaRPr>
        </a:p>
      </dgm:t>
    </dgm:pt>
    <dgm:pt modelId="{D6356B49-BDB4-48BA-95FB-40DB9ED8E3C8}" type="parTrans" cxnId="{0720D122-B12D-4F8F-BF5D-5DC109B91725}">
      <dgm:prSet/>
      <dgm:spPr/>
      <dgm:t>
        <a:bodyPr/>
        <a:lstStyle/>
        <a:p>
          <a:pPr algn="just">
            <a:lnSpc>
              <a:spcPct val="150000"/>
            </a:lnSpc>
          </a:pPr>
          <a:endParaRPr lang="es-MX" sz="1200" b="1">
            <a:solidFill>
              <a:schemeClr val="tx1"/>
            </a:solidFill>
          </a:endParaRPr>
        </a:p>
      </dgm:t>
    </dgm:pt>
    <dgm:pt modelId="{E130AF0F-8DFC-42D4-B3C2-5EACB68EFCBE}" type="sibTrans" cxnId="{0720D122-B12D-4F8F-BF5D-5DC109B91725}">
      <dgm:prSet/>
      <dgm:spPr/>
      <dgm:t>
        <a:bodyPr/>
        <a:lstStyle/>
        <a:p>
          <a:pPr algn="just">
            <a:lnSpc>
              <a:spcPct val="150000"/>
            </a:lnSpc>
          </a:pPr>
          <a:endParaRPr lang="es-MX" sz="1200" b="1">
            <a:solidFill>
              <a:schemeClr val="tx1"/>
            </a:solidFill>
          </a:endParaRPr>
        </a:p>
      </dgm:t>
    </dgm:pt>
    <dgm:pt modelId="{3C9438E9-7695-44F5-858F-AFA74E1CED9E}" type="pres">
      <dgm:prSet presAssocID="{5682B45B-621E-4D68-8850-08898B2411DD}" presName="Name0" presStyleCnt="0">
        <dgm:presLayoutVars>
          <dgm:dir/>
          <dgm:resizeHandles val="exact"/>
        </dgm:presLayoutVars>
      </dgm:prSet>
      <dgm:spPr/>
      <dgm:t>
        <a:bodyPr/>
        <a:lstStyle/>
        <a:p>
          <a:endParaRPr lang="es-MX"/>
        </a:p>
      </dgm:t>
    </dgm:pt>
    <dgm:pt modelId="{CE4FF5E4-2B76-4FCB-B3BE-72B67BC45BF2}" type="pres">
      <dgm:prSet presAssocID="{21929BE1-DEBC-4CA6-A5F0-DE2D0FCBC7D5}" presName="node" presStyleLbl="node1" presStyleIdx="0" presStyleCnt="6" custScaleY="106386" custLinFactNeighborX="6009">
        <dgm:presLayoutVars>
          <dgm:bulletEnabled val="1"/>
        </dgm:presLayoutVars>
      </dgm:prSet>
      <dgm:spPr/>
      <dgm:t>
        <a:bodyPr/>
        <a:lstStyle/>
        <a:p>
          <a:endParaRPr lang="es-MX"/>
        </a:p>
      </dgm:t>
    </dgm:pt>
    <dgm:pt modelId="{71E905CD-B54C-4848-9213-90B06433E20B}" type="pres">
      <dgm:prSet presAssocID="{B1646B8E-24EB-4D65-B7BE-6D303B6153C9}" presName="sibTrans" presStyleLbl="sibTrans1D1" presStyleIdx="0" presStyleCnt="5"/>
      <dgm:spPr/>
      <dgm:t>
        <a:bodyPr/>
        <a:lstStyle/>
        <a:p>
          <a:endParaRPr lang="es-MX"/>
        </a:p>
      </dgm:t>
    </dgm:pt>
    <dgm:pt modelId="{84187EE4-126C-4309-89C2-5F6E8838C753}" type="pres">
      <dgm:prSet presAssocID="{B1646B8E-24EB-4D65-B7BE-6D303B6153C9}" presName="connectorText" presStyleLbl="sibTrans1D1" presStyleIdx="0" presStyleCnt="5"/>
      <dgm:spPr/>
      <dgm:t>
        <a:bodyPr/>
        <a:lstStyle/>
        <a:p>
          <a:endParaRPr lang="es-MX"/>
        </a:p>
      </dgm:t>
    </dgm:pt>
    <dgm:pt modelId="{4F377466-FA02-488A-A7C7-273DC90C5151}" type="pres">
      <dgm:prSet presAssocID="{2532D6D2-8D81-4451-8139-FBF5DB7B71CE}" presName="node" presStyleLbl="node1" presStyleIdx="1" presStyleCnt="6">
        <dgm:presLayoutVars>
          <dgm:bulletEnabled val="1"/>
        </dgm:presLayoutVars>
      </dgm:prSet>
      <dgm:spPr/>
      <dgm:t>
        <a:bodyPr/>
        <a:lstStyle/>
        <a:p>
          <a:endParaRPr lang="es-MX"/>
        </a:p>
      </dgm:t>
    </dgm:pt>
    <dgm:pt modelId="{4B71F02D-5992-46A2-BDFC-EF1038F89EA8}" type="pres">
      <dgm:prSet presAssocID="{28D96329-58DC-4629-A269-291CA0DAD7F8}" presName="sibTrans" presStyleLbl="sibTrans1D1" presStyleIdx="1" presStyleCnt="5"/>
      <dgm:spPr/>
      <dgm:t>
        <a:bodyPr/>
        <a:lstStyle/>
        <a:p>
          <a:endParaRPr lang="es-MX"/>
        </a:p>
      </dgm:t>
    </dgm:pt>
    <dgm:pt modelId="{6E8E5F08-1D6A-4CC6-8D43-189E7913CFD3}" type="pres">
      <dgm:prSet presAssocID="{28D96329-58DC-4629-A269-291CA0DAD7F8}" presName="connectorText" presStyleLbl="sibTrans1D1" presStyleIdx="1" presStyleCnt="5"/>
      <dgm:spPr/>
      <dgm:t>
        <a:bodyPr/>
        <a:lstStyle/>
        <a:p>
          <a:endParaRPr lang="es-MX"/>
        </a:p>
      </dgm:t>
    </dgm:pt>
    <dgm:pt modelId="{43F1B6B6-36AC-4AB0-B338-FE3612632895}" type="pres">
      <dgm:prSet presAssocID="{C3E40248-FC01-4DA5-9ED1-8C18CE8CF5CC}" presName="node" presStyleLbl="node1" presStyleIdx="2" presStyleCnt="6" custLinFactNeighborX="-7126">
        <dgm:presLayoutVars>
          <dgm:bulletEnabled val="1"/>
        </dgm:presLayoutVars>
      </dgm:prSet>
      <dgm:spPr/>
      <dgm:t>
        <a:bodyPr/>
        <a:lstStyle/>
        <a:p>
          <a:endParaRPr lang="es-MX"/>
        </a:p>
      </dgm:t>
    </dgm:pt>
    <dgm:pt modelId="{75EE2A5B-59C5-4F55-8039-B3854516407C}" type="pres">
      <dgm:prSet presAssocID="{7593447C-2267-4DDB-A14C-36B071A71641}" presName="sibTrans" presStyleLbl="sibTrans1D1" presStyleIdx="2" presStyleCnt="5"/>
      <dgm:spPr/>
      <dgm:t>
        <a:bodyPr/>
        <a:lstStyle/>
        <a:p>
          <a:endParaRPr lang="es-MX"/>
        </a:p>
      </dgm:t>
    </dgm:pt>
    <dgm:pt modelId="{13F50081-D9C0-472A-B6F5-910CDB2074AD}" type="pres">
      <dgm:prSet presAssocID="{7593447C-2267-4DDB-A14C-36B071A71641}" presName="connectorText" presStyleLbl="sibTrans1D1" presStyleIdx="2" presStyleCnt="5"/>
      <dgm:spPr/>
      <dgm:t>
        <a:bodyPr/>
        <a:lstStyle/>
        <a:p>
          <a:endParaRPr lang="es-MX"/>
        </a:p>
      </dgm:t>
    </dgm:pt>
    <dgm:pt modelId="{09DF4BA9-29B3-4269-A036-EBF3E4068605}" type="pres">
      <dgm:prSet presAssocID="{A71BEDA6-B0C2-42FE-BDE4-9392AAE12710}" presName="node" presStyleLbl="node1" presStyleIdx="3" presStyleCnt="6" custScaleY="160287" custLinFactNeighborX="1351" custLinFactNeighborY="-8711">
        <dgm:presLayoutVars>
          <dgm:bulletEnabled val="1"/>
        </dgm:presLayoutVars>
      </dgm:prSet>
      <dgm:spPr/>
      <dgm:t>
        <a:bodyPr/>
        <a:lstStyle/>
        <a:p>
          <a:endParaRPr lang="es-MX"/>
        </a:p>
      </dgm:t>
    </dgm:pt>
    <dgm:pt modelId="{F02CC3CB-795F-44E5-9C43-15A6271AFBD2}" type="pres">
      <dgm:prSet presAssocID="{E1B12ABA-AECC-4607-A9E2-6B754BAB14DA}" presName="sibTrans" presStyleLbl="sibTrans1D1" presStyleIdx="3" presStyleCnt="5"/>
      <dgm:spPr/>
      <dgm:t>
        <a:bodyPr/>
        <a:lstStyle/>
        <a:p>
          <a:endParaRPr lang="es-MX"/>
        </a:p>
      </dgm:t>
    </dgm:pt>
    <dgm:pt modelId="{6674F940-E006-4F8A-B57E-4AA3F5611109}" type="pres">
      <dgm:prSet presAssocID="{E1B12ABA-AECC-4607-A9E2-6B754BAB14DA}" presName="connectorText" presStyleLbl="sibTrans1D1" presStyleIdx="3" presStyleCnt="5"/>
      <dgm:spPr/>
      <dgm:t>
        <a:bodyPr/>
        <a:lstStyle/>
        <a:p>
          <a:endParaRPr lang="es-MX"/>
        </a:p>
      </dgm:t>
    </dgm:pt>
    <dgm:pt modelId="{BE6E84BA-486E-435C-9063-05AFA3872734}" type="pres">
      <dgm:prSet presAssocID="{49C1FD54-27A5-4C29-A2A0-9D6D81E82CFE}" presName="node" presStyleLbl="node1" presStyleIdx="4" presStyleCnt="6" custScaleY="121333">
        <dgm:presLayoutVars>
          <dgm:bulletEnabled val="1"/>
        </dgm:presLayoutVars>
      </dgm:prSet>
      <dgm:spPr/>
      <dgm:t>
        <a:bodyPr/>
        <a:lstStyle/>
        <a:p>
          <a:endParaRPr lang="es-MX"/>
        </a:p>
      </dgm:t>
    </dgm:pt>
    <dgm:pt modelId="{1F1CF898-3DA9-43AD-AAA0-BFAF1285EFC0}" type="pres">
      <dgm:prSet presAssocID="{0245AC14-B8AB-4C38-9F07-A7125DBA3C19}" presName="sibTrans" presStyleLbl="sibTrans1D1" presStyleIdx="4" presStyleCnt="5"/>
      <dgm:spPr/>
      <dgm:t>
        <a:bodyPr/>
        <a:lstStyle/>
        <a:p>
          <a:endParaRPr lang="es-MX"/>
        </a:p>
      </dgm:t>
    </dgm:pt>
    <dgm:pt modelId="{962DECB7-ABCE-491D-A61A-D9F9BF88F89B}" type="pres">
      <dgm:prSet presAssocID="{0245AC14-B8AB-4C38-9F07-A7125DBA3C19}" presName="connectorText" presStyleLbl="sibTrans1D1" presStyleIdx="4" presStyleCnt="5"/>
      <dgm:spPr/>
      <dgm:t>
        <a:bodyPr/>
        <a:lstStyle/>
        <a:p>
          <a:endParaRPr lang="es-MX"/>
        </a:p>
      </dgm:t>
    </dgm:pt>
    <dgm:pt modelId="{2EF41054-C8EB-4487-8056-51B6C63502C1}" type="pres">
      <dgm:prSet presAssocID="{CEA35461-36EE-4087-8DE7-123820DD7F2F}" presName="node" presStyleLbl="node1" presStyleIdx="5" presStyleCnt="6" custScaleY="123373" custLinFactNeighborX="-7126">
        <dgm:presLayoutVars>
          <dgm:bulletEnabled val="1"/>
        </dgm:presLayoutVars>
      </dgm:prSet>
      <dgm:spPr/>
      <dgm:t>
        <a:bodyPr/>
        <a:lstStyle/>
        <a:p>
          <a:endParaRPr lang="es-MX"/>
        </a:p>
      </dgm:t>
    </dgm:pt>
  </dgm:ptLst>
  <dgm:cxnLst>
    <dgm:cxn modelId="{DD55A4A5-1351-4302-AA96-7BCF64EF8A6E}" type="presOf" srcId="{7593447C-2267-4DDB-A14C-36B071A71641}" destId="{75EE2A5B-59C5-4F55-8039-B3854516407C}" srcOrd="0" destOrd="0" presId="urn:microsoft.com/office/officeart/2005/8/layout/bProcess3"/>
    <dgm:cxn modelId="{875BCD09-3487-4EBA-A226-8682E462AD02}" type="presOf" srcId="{28D96329-58DC-4629-A269-291CA0DAD7F8}" destId="{4B71F02D-5992-46A2-BDFC-EF1038F89EA8}" srcOrd="0" destOrd="0" presId="urn:microsoft.com/office/officeart/2005/8/layout/bProcess3"/>
    <dgm:cxn modelId="{BDB47EE4-24EA-4317-A272-C410C2FB5D2D}" type="presOf" srcId="{49C1FD54-27A5-4C29-A2A0-9D6D81E82CFE}" destId="{BE6E84BA-486E-435C-9063-05AFA3872734}" srcOrd="0" destOrd="0" presId="urn:microsoft.com/office/officeart/2005/8/layout/bProcess3"/>
    <dgm:cxn modelId="{0B41E345-C5CF-4822-95D0-724BEDA0EF82}" type="presOf" srcId="{7593447C-2267-4DDB-A14C-36B071A71641}" destId="{13F50081-D9C0-472A-B6F5-910CDB2074AD}" srcOrd="1" destOrd="0" presId="urn:microsoft.com/office/officeart/2005/8/layout/bProcess3"/>
    <dgm:cxn modelId="{E892A15F-8632-49BF-809E-EAAA0A18CF71}" type="presOf" srcId="{E1B12ABA-AECC-4607-A9E2-6B754BAB14DA}" destId="{F02CC3CB-795F-44E5-9C43-15A6271AFBD2}" srcOrd="0" destOrd="0" presId="urn:microsoft.com/office/officeart/2005/8/layout/bProcess3"/>
    <dgm:cxn modelId="{DD8CAF3B-8263-4A35-905C-E6C3BE5D0D1E}" srcId="{5682B45B-621E-4D68-8850-08898B2411DD}" destId="{2532D6D2-8D81-4451-8139-FBF5DB7B71CE}" srcOrd="1" destOrd="0" parTransId="{E9850C5B-7A2C-4DA6-AC51-B888FD0FA95D}" sibTransId="{28D96329-58DC-4629-A269-291CA0DAD7F8}"/>
    <dgm:cxn modelId="{08B34966-40B8-49AA-AF4C-19C2ADF47A59}" srcId="{5682B45B-621E-4D68-8850-08898B2411DD}" destId="{21929BE1-DEBC-4CA6-A5F0-DE2D0FCBC7D5}" srcOrd="0" destOrd="0" parTransId="{D812F080-1061-417C-BBB6-6E40EC01EC50}" sibTransId="{B1646B8E-24EB-4D65-B7BE-6D303B6153C9}"/>
    <dgm:cxn modelId="{1A5C854A-8448-4A63-B594-04CB639EAEF0}" type="presOf" srcId="{A71BEDA6-B0C2-42FE-BDE4-9392AAE12710}" destId="{09DF4BA9-29B3-4269-A036-EBF3E4068605}" srcOrd="0" destOrd="0" presId="urn:microsoft.com/office/officeart/2005/8/layout/bProcess3"/>
    <dgm:cxn modelId="{68E892D2-FCB9-4D56-AF67-8A7976A22CB8}" type="presOf" srcId="{CEA35461-36EE-4087-8DE7-123820DD7F2F}" destId="{2EF41054-C8EB-4487-8056-51B6C63502C1}" srcOrd="0" destOrd="0" presId="urn:microsoft.com/office/officeart/2005/8/layout/bProcess3"/>
    <dgm:cxn modelId="{BED56D7F-E0C0-4CE5-B944-AA0706F8D24E}" type="presOf" srcId="{5682B45B-621E-4D68-8850-08898B2411DD}" destId="{3C9438E9-7695-44F5-858F-AFA74E1CED9E}" srcOrd="0" destOrd="0" presId="urn:microsoft.com/office/officeart/2005/8/layout/bProcess3"/>
    <dgm:cxn modelId="{BA4FF585-0F88-483A-8B29-4AD82A24FA1E}" srcId="{5682B45B-621E-4D68-8850-08898B2411DD}" destId="{49C1FD54-27A5-4C29-A2A0-9D6D81E82CFE}" srcOrd="4" destOrd="0" parTransId="{230D9D43-0A82-4436-B322-880EBD8CD1EB}" sibTransId="{0245AC14-B8AB-4C38-9F07-A7125DBA3C19}"/>
    <dgm:cxn modelId="{7D920465-62CE-43C3-BA03-4380A3EA8766}" type="presOf" srcId="{28D96329-58DC-4629-A269-291CA0DAD7F8}" destId="{6E8E5F08-1D6A-4CC6-8D43-189E7913CFD3}" srcOrd="1" destOrd="0" presId="urn:microsoft.com/office/officeart/2005/8/layout/bProcess3"/>
    <dgm:cxn modelId="{832D03FD-1CF6-4C22-82EE-353668E0AE48}" srcId="{5682B45B-621E-4D68-8850-08898B2411DD}" destId="{A71BEDA6-B0C2-42FE-BDE4-9392AAE12710}" srcOrd="3" destOrd="0" parTransId="{77D4FB33-DD72-444C-8E39-389C2ACF6C5D}" sibTransId="{E1B12ABA-AECC-4607-A9E2-6B754BAB14DA}"/>
    <dgm:cxn modelId="{9F5E1260-4E19-4268-885F-1B0A1D6FFF28}" type="presOf" srcId="{E1B12ABA-AECC-4607-A9E2-6B754BAB14DA}" destId="{6674F940-E006-4F8A-B57E-4AA3F5611109}" srcOrd="1" destOrd="0" presId="urn:microsoft.com/office/officeart/2005/8/layout/bProcess3"/>
    <dgm:cxn modelId="{E8130C1A-7A9B-4E0F-BA3C-25610BF15E28}" type="presOf" srcId="{B1646B8E-24EB-4D65-B7BE-6D303B6153C9}" destId="{71E905CD-B54C-4848-9213-90B06433E20B}" srcOrd="0" destOrd="0" presId="urn:microsoft.com/office/officeart/2005/8/layout/bProcess3"/>
    <dgm:cxn modelId="{3C42666A-B02B-4A99-AEC3-5B1825F93A08}" srcId="{5682B45B-621E-4D68-8850-08898B2411DD}" destId="{C3E40248-FC01-4DA5-9ED1-8C18CE8CF5CC}" srcOrd="2" destOrd="0" parTransId="{EC31A1E3-FC2B-44E2-9773-0B05D10AFA7F}" sibTransId="{7593447C-2267-4DDB-A14C-36B071A71641}"/>
    <dgm:cxn modelId="{50AD4779-78B6-4695-B05B-52D331A4C592}" type="presOf" srcId="{0245AC14-B8AB-4C38-9F07-A7125DBA3C19}" destId="{1F1CF898-3DA9-43AD-AAA0-BFAF1285EFC0}" srcOrd="0" destOrd="0" presId="urn:microsoft.com/office/officeart/2005/8/layout/bProcess3"/>
    <dgm:cxn modelId="{0720D122-B12D-4F8F-BF5D-5DC109B91725}" srcId="{5682B45B-621E-4D68-8850-08898B2411DD}" destId="{CEA35461-36EE-4087-8DE7-123820DD7F2F}" srcOrd="5" destOrd="0" parTransId="{D6356B49-BDB4-48BA-95FB-40DB9ED8E3C8}" sibTransId="{E130AF0F-8DFC-42D4-B3C2-5EACB68EFCBE}"/>
    <dgm:cxn modelId="{CD47B97C-CD0E-46E4-9DA6-FD22DC3DB638}" type="presOf" srcId="{C3E40248-FC01-4DA5-9ED1-8C18CE8CF5CC}" destId="{43F1B6B6-36AC-4AB0-B338-FE3612632895}" srcOrd="0" destOrd="0" presId="urn:microsoft.com/office/officeart/2005/8/layout/bProcess3"/>
    <dgm:cxn modelId="{DE5D9566-AF60-4A12-A080-A331599C81C2}" type="presOf" srcId="{B1646B8E-24EB-4D65-B7BE-6D303B6153C9}" destId="{84187EE4-126C-4309-89C2-5F6E8838C753}" srcOrd="1" destOrd="0" presId="urn:microsoft.com/office/officeart/2005/8/layout/bProcess3"/>
    <dgm:cxn modelId="{01A99D6E-1AD3-4364-A575-9C7E78A11B3F}" type="presOf" srcId="{2532D6D2-8D81-4451-8139-FBF5DB7B71CE}" destId="{4F377466-FA02-488A-A7C7-273DC90C5151}" srcOrd="0" destOrd="0" presId="urn:microsoft.com/office/officeart/2005/8/layout/bProcess3"/>
    <dgm:cxn modelId="{C71D2F64-15D9-419E-B878-41454FF180A6}" type="presOf" srcId="{21929BE1-DEBC-4CA6-A5F0-DE2D0FCBC7D5}" destId="{CE4FF5E4-2B76-4FCB-B3BE-72B67BC45BF2}" srcOrd="0" destOrd="0" presId="urn:microsoft.com/office/officeart/2005/8/layout/bProcess3"/>
    <dgm:cxn modelId="{A08FDC9C-2555-4BC4-927B-473F80F4B4F6}" type="presOf" srcId="{0245AC14-B8AB-4C38-9F07-A7125DBA3C19}" destId="{962DECB7-ABCE-491D-A61A-D9F9BF88F89B}" srcOrd="1" destOrd="0" presId="urn:microsoft.com/office/officeart/2005/8/layout/bProcess3"/>
    <dgm:cxn modelId="{ADCEAD31-9688-438D-A33A-1C5B8BDA3067}" type="presParOf" srcId="{3C9438E9-7695-44F5-858F-AFA74E1CED9E}" destId="{CE4FF5E4-2B76-4FCB-B3BE-72B67BC45BF2}" srcOrd="0" destOrd="0" presId="urn:microsoft.com/office/officeart/2005/8/layout/bProcess3"/>
    <dgm:cxn modelId="{A24569D5-35C4-46B7-86C3-AF816431A9FA}" type="presParOf" srcId="{3C9438E9-7695-44F5-858F-AFA74E1CED9E}" destId="{71E905CD-B54C-4848-9213-90B06433E20B}" srcOrd="1" destOrd="0" presId="urn:microsoft.com/office/officeart/2005/8/layout/bProcess3"/>
    <dgm:cxn modelId="{DEC4EA7C-ED11-4AC4-89B5-0D1A7EBC40D7}" type="presParOf" srcId="{71E905CD-B54C-4848-9213-90B06433E20B}" destId="{84187EE4-126C-4309-89C2-5F6E8838C753}" srcOrd="0" destOrd="0" presId="urn:microsoft.com/office/officeart/2005/8/layout/bProcess3"/>
    <dgm:cxn modelId="{60A9F635-3DA8-4403-8021-F5F473CBA6E1}" type="presParOf" srcId="{3C9438E9-7695-44F5-858F-AFA74E1CED9E}" destId="{4F377466-FA02-488A-A7C7-273DC90C5151}" srcOrd="2" destOrd="0" presId="urn:microsoft.com/office/officeart/2005/8/layout/bProcess3"/>
    <dgm:cxn modelId="{13B04037-DC91-40DB-831F-49740E799822}" type="presParOf" srcId="{3C9438E9-7695-44F5-858F-AFA74E1CED9E}" destId="{4B71F02D-5992-46A2-BDFC-EF1038F89EA8}" srcOrd="3" destOrd="0" presId="urn:microsoft.com/office/officeart/2005/8/layout/bProcess3"/>
    <dgm:cxn modelId="{91FC8844-B21B-4CE2-8A00-DBE2FF27B9BE}" type="presParOf" srcId="{4B71F02D-5992-46A2-BDFC-EF1038F89EA8}" destId="{6E8E5F08-1D6A-4CC6-8D43-189E7913CFD3}" srcOrd="0" destOrd="0" presId="urn:microsoft.com/office/officeart/2005/8/layout/bProcess3"/>
    <dgm:cxn modelId="{85CDFB04-1E9A-4650-82C3-87D84BC138E7}" type="presParOf" srcId="{3C9438E9-7695-44F5-858F-AFA74E1CED9E}" destId="{43F1B6B6-36AC-4AB0-B338-FE3612632895}" srcOrd="4" destOrd="0" presId="urn:microsoft.com/office/officeart/2005/8/layout/bProcess3"/>
    <dgm:cxn modelId="{E87E633D-6DBA-4FD6-BAEF-941741EAC3AC}" type="presParOf" srcId="{3C9438E9-7695-44F5-858F-AFA74E1CED9E}" destId="{75EE2A5B-59C5-4F55-8039-B3854516407C}" srcOrd="5" destOrd="0" presId="urn:microsoft.com/office/officeart/2005/8/layout/bProcess3"/>
    <dgm:cxn modelId="{FF96678A-D35D-4EC4-8981-0B59EDEC3FFC}" type="presParOf" srcId="{75EE2A5B-59C5-4F55-8039-B3854516407C}" destId="{13F50081-D9C0-472A-B6F5-910CDB2074AD}" srcOrd="0" destOrd="0" presId="urn:microsoft.com/office/officeart/2005/8/layout/bProcess3"/>
    <dgm:cxn modelId="{BEB2E77F-0F89-4F02-AAF3-FCA28844FA4F}" type="presParOf" srcId="{3C9438E9-7695-44F5-858F-AFA74E1CED9E}" destId="{09DF4BA9-29B3-4269-A036-EBF3E4068605}" srcOrd="6" destOrd="0" presId="urn:microsoft.com/office/officeart/2005/8/layout/bProcess3"/>
    <dgm:cxn modelId="{EA782B55-0E7A-4B9E-8078-4A061A64FFF9}" type="presParOf" srcId="{3C9438E9-7695-44F5-858F-AFA74E1CED9E}" destId="{F02CC3CB-795F-44E5-9C43-15A6271AFBD2}" srcOrd="7" destOrd="0" presId="urn:microsoft.com/office/officeart/2005/8/layout/bProcess3"/>
    <dgm:cxn modelId="{A73F5A46-14CD-42E2-B37B-F856EC5A61BD}" type="presParOf" srcId="{F02CC3CB-795F-44E5-9C43-15A6271AFBD2}" destId="{6674F940-E006-4F8A-B57E-4AA3F5611109}" srcOrd="0" destOrd="0" presId="urn:microsoft.com/office/officeart/2005/8/layout/bProcess3"/>
    <dgm:cxn modelId="{FBE12309-19D0-4FFA-81E9-7028127DBF5E}" type="presParOf" srcId="{3C9438E9-7695-44F5-858F-AFA74E1CED9E}" destId="{BE6E84BA-486E-435C-9063-05AFA3872734}" srcOrd="8" destOrd="0" presId="urn:microsoft.com/office/officeart/2005/8/layout/bProcess3"/>
    <dgm:cxn modelId="{FC788A05-72F1-44DE-8FFF-E8D958F972E7}" type="presParOf" srcId="{3C9438E9-7695-44F5-858F-AFA74E1CED9E}" destId="{1F1CF898-3DA9-43AD-AAA0-BFAF1285EFC0}" srcOrd="9" destOrd="0" presId="urn:microsoft.com/office/officeart/2005/8/layout/bProcess3"/>
    <dgm:cxn modelId="{42F85ADE-38C6-4318-8D9C-2EE666B7521D}" type="presParOf" srcId="{1F1CF898-3DA9-43AD-AAA0-BFAF1285EFC0}" destId="{962DECB7-ABCE-491D-A61A-D9F9BF88F89B}" srcOrd="0" destOrd="0" presId="urn:microsoft.com/office/officeart/2005/8/layout/bProcess3"/>
    <dgm:cxn modelId="{583676E0-8437-4530-889F-DE5432C6BA9D}" type="presParOf" srcId="{3C9438E9-7695-44F5-858F-AFA74E1CED9E}" destId="{2EF41054-C8EB-4487-8056-51B6C63502C1}"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1033E6-29CA-4D03-8544-5DE494F533C1}" type="doc">
      <dgm:prSet loTypeId="urn:microsoft.com/office/officeart/2005/8/layout/balance1" loCatId="relationship" qsTypeId="urn:microsoft.com/office/officeart/2005/8/quickstyle/simple2" qsCatId="simple" csTypeId="urn:microsoft.com/office/officeart/2005/8/colors/accent2_3" csCatId="accent2" phldr="1"/>
      <dgm:spPr/>
      <dgm:t>
        <a:bodyPr/>
        <a:lstStyle/>
        <a:p>
          <a:endParaRPr lang="es-MX"/>
        </a:p>
      </dgm:t>
    </dgm:pt>
    <dgm:pt modelId="{17C04938-D08A-4DE9-A43C-44D67970F220}">
      <dgm:prSet phldrT="[Texto]" custT="1"/>
      <dgm:spPr>
        <a:ln>
          <a:solidFill>
            <a:schemeClr val="tx1"/>
          </a:solidFill>
        </a:ln>
      </dgm:spPr>
      <dgm:t>
        <a:bodyPr/>
        <a:lstStyle/>
        <a:p>
          <a:r>
            <a:rPr lang="es-MX" sz="2400" b="1" dirty="0">
              <a:latin typeface="Arial" panose="020B0604020202020204" pitchFamily="34" charset="0"/>
              <a:cs typeface="Arial" panose="020B0604020202020204" pitchFamily="34" charset="0"/>
            </a:rPr>
            <a:t>Documentales Públicas</a:t>
          </a:r>
        </a:p>
      </dgm:t>
    </dgm:pt>
    <dgm:pt modelId="{ADBC4DC5-C469-4224-AF10-059ADD7AA10C}" type="parTrans" cxnId="{258A006E-9164-4D5C-BBF7-D0EE599EA437}">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2D1D3374-FE4B-4BA1-BEB6-8B3C57AB1B11}" type="sibTrans" cxnId="{258A006E-9164-4D5C-BBF7-D0EE599EA437}">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0D02280D-CC7D-4B02-BED1-D2F3CEEB1B71}">
      <dgm:prSet phldrT="[Texto]" custT="1"/>
      <dgm:spPr>
        <a:ln>
          <a:solidFill>
            <a:schemeClr val="tx1"/>
          </a:solidFill>
        </a:ln>
      </dgm:spPr>
      <dgm:t>
        <a:bodyPr/>
        <a:lstStyle/>
        <a:p>
          <a:r>
            <a:rPr lang="es-MX" sz="2400" b="1" dirty="0">
              <a:solidFill>
                <a:schemeClr val="tx1"/>
              </a:solidFill>
              <a:latin typeface="Arial" panose="020B0604020202020204" pitchFamily="34" charset="0"/>
              <a:cs typeface="Arial" panose="020B0604020202020204" pitchFamily="34" charset="0"/>
            </a:rPr>
            <a:t>Supervenientes</a:t>
          </a:r>
        </a:p>
      </dgm:t>
    </dgm:pt>
    <dgm:pt modelId="{625D0E85-2F3A-4FDC-92D6-9284C5D559EC}" type="parTrans" cxnId="{1F90A1DA-DC10-4D2A-B769-0DEE811C5581}">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7CE33923-0DF1-4C4C-B5A3-D62374FFF3F7}" type="sibTrans" cxnId="{1F90A1DA-DC10-4D2A-B769-0DEE811C5581}">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557C3911-27AE-4F4F-BD09-5D850CCCCF2D}">
      <dgm:prSet phldrT="[Texto]"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r>
            <a:rPr lang="es-MX" sz="2400" b="1" dirty="0">
              <a:latin typeface="Arial" panose="020B0604020202020204" pitchFamily="34" charset="0"/>
              <a:cs typeface="Arial" panose="020B0604020202020204" pitchFamily="34" charset="0"/>
            </a:rPr>
            <a:t>Técnicas</a:t>
          </a:r>
        </a:p>
      </dgm:t>
    </dgm:pt>
    <dgm:pt modelId="{53C24012-FFCA-487B-8A09-3ABD460E3421}" type="parTrans" cxnId="{8BD7134A-2BE7-4F73-934A-023B6BD77F87}">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3B4735C2-96FA-48C2-9ECD-13736D58990F}" type="sibTrans" cxnId="{8BD7134A-2BE7-4F73-934A-023B6BD77F87}">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1C9AC75B-79A2-4EAF-A8BC-D40B6C25107E}">
      <dgm:prSet phldrT="[Texto]" custT="1"/>
      <dgm:spPr>
        <a:solidFill>
          <a:schemeClr val="accent2">
            <a:alpha val="90000"/>
          </a:schemeClr>
        </a:solidFill>
        <a:ln>
          <a:solidFill>
            <a:schemeClr val="tx1">
              <a:alpha val="90000"/>
            </a:schemeClr>
          </a:solidFill>
        </a:ln>
      </dgm:spPr>
      <dgm:t>
        <a:bodyPr/>
        <a:lstStyle/>
        <a:p>
          <a:r>
            <a:rPr lang="es-MX" sz="2400" b="1" dirty="0">
              <a:latin typeface="Arial" panose="020B0604020202020204" pitchFamily="34" charset="0"/>
              <a:cs typeface="Arial" panose="020B0604020202020204" pitchFamily="34" charset="0"/>
            </a:rPr>
            <a:t>Documentales Privadas</a:t>
          </a:r>
        </a:p>
      </dgm:t>
    </dgm:pt>
    <dgm:pt modelId="{6ED32C22-2745-4EED-AAFE-9F8D4977B0C1}" type="parTrans" cxnId="{D9EDBA63-C4BD-4C76-A2E0-6ECFD64D0D9F}">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6F0CCADC-0E0D-45A0-98C1-60249AD925C4}" type="sibTrans" cxnId="{D9EDBA63-C4BD-4C76-A2E0-6ECFD64D0D9F}">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51F570A8-BCC3-470B-B8ED-5548CE587397}">
      <dgm:prSet phldrT="[Texto]"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r>
            <a:rPr lang="es-MX" sz="2400" b="1" dirty="0">
              <a:latin typeface="Arial" panose="020B0604020202020204" pitchFamily="34" charset="0"/>
              <a:cs typeface="Arial" panose="020B0604020202020204" pitchFamily="34" charset="0"/>
            </a:rPr>
            <a:t>Confesional y </a:t>
          </a:r>
          <a:r>
            <a:rPr lang="es-MX" sz="2400" b="1" dirty="0" smtClean="0">
              <a:latin typeface="Arial" panose="020B0604020202020204" pitchFamily="34" charset="0"/>
              <a:cs typeface="Arial" panose="020B0604020202020204" pitchFamily="34" charset="0"/>
            </a:rPr>
            <a:t>Testimonial</a:t>
          </a:r>
          <a:endParaRPr lang="es-MX" sz="2400" b="1" dirty="0">
            <a:latin typeface="Arial" panose="020B0604020202020204" pitchFamily="34" charset="0"/>
            <a:cs typeface="Arial" panose="020B0604020202020204" pitchFamily="34" charset="0"/>
          </a:endParaRPr>
        </a:p>
      </dgm:t>
    </dgm:pt>
    <dgm:pt modelId="{87292686-F50C-4CAC-93E0-93A70A1D4D9B}" type="parTrans" cxnId="{923201B1-F1A6-4564-B427-6584C63B6715}">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55C468F9-59B9-4BD4-A7CB-E7087A8BE2D8}" type="sibTrans" cxnId="{923201B1-F1A6-4564-B427-6584C63B6715}">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C24210D4-2613-4B62-B2B1-C6F0286EDDFA}">
      <dgm:prSet phldrT="[Texto]" custT="1"/>
      <dgm:spPr>
        <a:ln>
          <a:solidFill>
            <a:schemeClr val="tx1"/>
          </a:solidFill>
        </a:ln>
      </dgm:spPr>
      <dgm:t>
        <a:bodyPr/>
        <a:lstStyle/>
        <a:p>
          <a:r>
            <a:rPr lang="es-MX" sz="2400" b="1" dirty="0">
              <a:solidFill>
                <a:schemeClr val="tx1"/>
              </a:solidFill>
              <a:latin typeface="Arial" panose="020B0604020202020204" pitchFamily="34" charset="0"/>
              <a:cs typeface="Arial" panose="020B0604020202020204" pitchFamily="34" charset="0"/>
            </a:rPr>
            <a:t>Instrumental de actuaciones</a:t>
          </a:r>
        </a:p>
      </dgm:t>
    </dgm:pt>
    <dgm:pt modelId="{3EE82FF2-D691-451B-88CA-10929ACCB876}" type="parTrans" cxnId="{700E6F42-DE92-40D2-AD9D-2EF6DAFE9CC5}">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E28FDDED-D8AE-4A03-A043-E9C966692496}" type="sibTrans" cxnId="{700E6F42-DE92-40D2-AD9D-2EF6DAFE9CC5}">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BD11315A-B295-4803-ADF0-6EF66AF8BBA0}">
      <dgm:prSet phldrT="[Texto]" custT="1">
        <dgm:style>
          <a:lnRef idx="1">
            <a:schemeClr val="accent4"/>
          </a:lnRef>
          <a:fillRef idx="2">
            <a:schemeClr val="accent4"/>
          </a:fillRef>
          <a:effectRef idx="1">
            <a:schemeClr val="accent4"/>
          </a:effectRef>
          <a:fontRef idx="minor">
            <a:schemeClr val="dk1"/>
          </a:fontRef>
        </dgm:style>
      </dgm:prSet>
      <dgm:spPr>
        <a:ln>
          <a:solidFill>
            <a:schemeClr val="tx1"/>
          </a:solidFill>
        </a:ln>
      </dgm:spPr>
      <dgm:t>
        <a:bodyPr/>
        <a:lstStyle/>
        <a:p>
          <a:r>
            <a:rPr lang="es-MX" sz="2400" b="1" dirty="0" err="1">
              <a:latin typeface="Arial" panose="020B0604020202020204" pitchFamily="34" charset="0"/>
              <a:cs typeface="Arial" panose="020B0604020202020204" pitchFamily="34" charset="0"/>
            </a:rPr>
            <a:t>Presuncionales</a:t>
          </a:r>
          <a:r>
            <a:rPr lang="es-MX" sz="2400" b="1" dirty="0">
              <a:latin typeface="Arial" panose="020B0604020202020204" pitchFamily="34" charset="0"/>
              <a:cs typeface="Arial" panose="020B0604020202020204" pitchFamily="34" charset="0"/>
            </a:rPr>
            <a:t> legales y humanas</a:t>
          </a:r>
        </a:p>
      </dgm:t>
    </dgm:pt>
    <dgm:pt modelId="{9F0F615E-1E34-4256-871D-CEF63C6FCC2E}" type="parTrans" cxnId="{53A8D99F-D8D4-413F-8C7F-C62027054CAC}">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F3D4E38C-1C34-4B09-9889-2C9CF09B7CC0}" type="sibTrans" cxnId="{53A8D99F-D8D4-413F-8C7F-C62027054CAC}">
      <dgm:prSet/>
      <dgm:spPr/>
      <dgm:t>
        <a:bodyPr/>
        <a:lstStyle/>
        <a:p>
          <a:endParaRPr lang="es-MX" sz="1800" b="1">
            <a:solidFill>
              <a:schemeClr val="tx1"/>
            </a:solidFill>
            <a:latin typeface="Arial" panose="020B0604020202020204" pitchFamily="34" charset="0"/>
            <a:cs typeface="Arial" panose="020B0604020202020204" pitchFamily="34" charset="0"/>
          </a:endParaRPr>
        </a:p>
      </dgm:t>
    </dgm:pt>
    <dgm:pt modelId="{7A47E460-0A0A-4A7A-A854-209C8E23C57F}" type="pres">
      <dgm:prSet presAssocID="{C11033E6-29CA-4D03-8544-5DE494F533C1}" presName="outerComposite" presStyleCnt="0">
        <dgm:presLayoutVars>
          <dgm:chMax val="2"/>
          <dgm:animLvl val="lvl"/>
          <dgm:resizeHandles val="exact"/>
        </dgm:presLayoutVars>
      </dgm:prSet>
      <dgm:spPr/>
      <dgm:t>
        <a:bodyPr/>
        <a:lstStyle/>
        <a:p>
          <a:endParaRPr lang="es-MX"/>
        </a:p>
      </dgm:t>
    </dgm:pt>
    <dgm:pt modelId="{35A0FD8C-E5F2-4BD0-B3CB-A23F1FA73E68}" type="pres">
      <dgm:prSet presAssocID="{C11033E6-29CA-4D03-8544-5DE494F533C1}" presName="dummyMaxCanvas" presStyleCnt="0"/>
      <dgm:spPr/>
    </dgm:pt>
    <dgm:pt modelId="{4E298455-92FA-4D20-8E3D-5F90F155A943}" type="pres">
      <dgm:prSet presAssocID="{C11033E6-29CA-4D03-8544-5DE494F533C1}" presName="parentComposite" presStyleCnt="0"/>
      <dgm:spPr/>
    </dgm:pt>
    <dgm:pt modelId="{ADBBCF66-030E-4DAD-9B70-B503B44BDCB9}" type="pres">
      <dgm:prSet presAssocID="{C11033E6-29CA-4D03-8544-5DE494F533C1}" presName="parent1" presStyleLbl="alignAccFollowNode1" presStyleIdx="0" presStyleCnt="4" custScaleX="131597">
        <dgm:presLayoutVars>
          <dgm:chMax val="4"/>
        </dgm:presLayoutVars>
      </dgm:prSet>
      <dgm:spPr/>
      <dgm:t>
        <a:bodyPr/>
        <a:lstStyle/>
        <a:p>
          <a:endParaRPr lang="es-MX"/>
        </a:p>
      </dgm:t>
    </dgm:pt>
    <dgm:pt modelId="{DED4E29B-7DFE-4FEA-B16F-9B1A0C0F36A9}" type="pres">
      <dgm:prSet presAssocID="{C11033E6-29CA-4D03-8544-5DE494F533C1}" presName="parent2" presStyleLbl="alignAccFollowNode1" presStyleIdx="1" presStyleCnt="4" custScaleX="134028">
        <dgm:presLayoutVars>
          <dgm:chMax val="4"/>
        </dgm:presLayoutVars>
      </dgm:prSet>
      <dgm:spPr/>
      <dgm:t>
        <a:bodyPr/>
        <a:lstStyle/>
        <a:p>
          <a:endParaRPr lang="es-MX"/>
        </a:p>
      </dgm:t>
    </dgm:pt>
    <dgm:pt modelId="{C20EF9CD-79F5-4C79-A6B5-CFABB0C903D9}" type="pres">
      <dgm:prSet presAssocID="{C11033E6-29CA-4D03-8544-5DE494F533C1}" presName="childrenComposite" presStyleCnt="0"/>
      <dgm:spPr/>
    </dgm:pt>
    <dgm:pt modelId="{DF11871C-C3E4-4F4D-BF88-3E12216344FA}" type="pres">
      <dgm:prSet presAssocID="{C11033E6-29CA-4D03-8544-5DE494F533C1}" presName="dummyMaxCanvas_ChildArea" presStyleCnt="0"/>
      <dgm:spPr/>
    </dgm:pt>
    <dgm:pt modelId="{6EF08351-9896-4D66-91CA-8F0EA6F78F03}" type="pres">
      <dgm:prSet presAssocID="{C11033E6-29CA-4D03-8544-5DE494F533C1}" presName="fulcrum" presStyleLbl="alignAccFollowNode1" presStyleIdx="2" presStyleCnt="4"/>
      <dgm:spPr/>
    </dgm:pt>
    <dgm:pt modelId="{8D4FB772-CB65-4F46-A060-13B82B95B9C8}" type="pres">
      <dgm:prSet presAssocID="{C11033E6-29CA-4D03-8544-5DE494F533C1}" presName="balance_23" presStyleLbl="alignAccFollowNode1" presStyleIdx="3" presStyleCnt="4">
        <dgm:presLayoutVars>
          <dgm:bulletEnabled val="1"/>
        </dgm:presLayoutVars>
      </dgm:prSet>
      <dgm:spPr/>
    </dgm:pt>
    <dgm:pt modelId="{F444181B-D795-4F54-BA9C-31ABD13DD9B2}" type="pres">
      <dgm:prSet presAssocID="{C11033E6-29CA-4D03-8544-5DE494F533C1}" presName="right_23_1" presStyleLbl="node1" presStyleIdx="0" presStyleCnt="5" custScaleX="128801">
        <dgm:presLayoutVars>
          <dgm:bulletEnabled val="1"/>
        </dgm:presLayoutVars>
      </dgm:prSet>
      <dgm:spPr/>
      <dgm:t>
        <a:bodyPr/>
        <a:lstStyle/>
        <a:p>
          <a:endParaRPr lang="es-MX"/>
        </a:p>
      </dgm:t>
    </dgm:pt>
    <dgm:pt modelId="{2B66B62A-2E69-418E-8B73-E80D921E1279}" type="pres">
      <dgm:prSet presAssocID="{C11033E6-29CA-4D03-8544-5DE494F533C1}" presName="right_23_2" presStyleLbl="node1" presStyleIdx="1" presStyleCnt="5" custScaleX="129302">
        <dgm:presLayoutVars>
          <dgm:bulletEnabled val="1"/>
        </dgm:presLayoutVars>
      </dgm:prSet>
      <dgm:spPr/>
      <dgm:t>
        <a:bodyPr/>
        <a:lstStyle/>
        <a:p>
          <a:endParaRPr lang="es-MX"/>
        </a:p>
      </dgm:t>
    </dgm:pt>
    <dgm:pt modelId="{FA832978-3558-4DB7-A2A1-BC3DD14E681F}" type="pres">
      <dgm:prSet presAssocID="{C11033E6-29CA-4D03-8544-5DE494F533C1}" presName="right_23_3" presStyleLbl="node1" presStyleIdx="2" presStyleCnt="5" custScaleX="140435" custScaleY="102082" custLinFactNeighborX="4638" custLinFactNeighborY="-3123">
        <dgm:presLayoutVars>
          <dgm:bulletEnabled val="1"/>
        </dgm:presLayoutVars>
      </dgm:prSet>
      <dgm:spPr/>
      <dgm:t>
        <a:bodyPr/>
        <a:lstStyle/>
        <a:p>
          <a:endParaRPr lang="es-MX"/>
        </a:p>
      </dgm:t>
    </dgm:pt>
    <dgm:pt modelId="{6711C37F-C8D3-40CD-A4D4-76852B4DCCCC}" type="pres">
      <dgm:prSet presAssocID="{C11033E6-29CA-4D03-8544-5DE494F533C1}" presName="left_23_1" presStyleLbl="node1" presStyleIdx="3" presStyleCnt="5" custScaleX="141286" custLinFactNeighborX="-3500" custLinFactNeighborY="-37288">
        <dgm:presLayoutVars>
          <dgm:bulletEnabled val="1"/>
        </dgm:presLayoutVars>
      </dgm:prSet>
      <dgm:spPr/>
      <dgm:t>
        <a:bodyPr/>
        <a:lstStyle/>
        <a:p>
          <a:endParaRPr lang="es-MX"/>
        </a:p>
      </dgm:t>
    </dgm:pt>
    <dgm:pt modelId="{2B37D65D-F2B8-4910-8056-DAF515ED2368}" type="pres">
      <dgm:prSet presAssocID="{C11033E6-29CA-4D03-8544-5DE494F533C1}" presName="left_23_2" presStyleLbl="node1" presStyleIdx="4" presStyleCnt="5" custLinFactNeighborX="-2419" custLinFactNeighborY="-64575">
        <dgm:presLayoutVars>
          <dgm:bulletEnabled val="1"/>
        </dgm:presLayoutVars>
      </dgm:prSet>
      <dgm:spPr/>
      <dgm:t>
        <a:bodyPr/>
        <a:lstStyle/>
        <a:p>
          <a:endParaRPr lang="es-MX"/>
        </a:p>
      </dgm:t>
    </dgm:pt>
  </dgm:ptLst>
  <dgm:cxnLst>
    <dgm:cxn modelId="{248956AC-C0D7-42CD-BE78-5642465CF531}" type="presOf" srcId="{1C9AC75B-79A2-4EAF-A8BC-D40B6C25107E}" destId="{DED4E29B-7DFE-4FEA-B16F-9B1A0C0F36A9}" srcOrd="0" destOrd="0" presId="urn:microsoft.com/office/officeart/2005/8/layout/balance1"/>
    <dgm:cxn modelId="{0DE6713D-B428-4EBB-8568-4C2C98DBCF49}" type="presOf" srcId="{51F570A8-BCC3-470B-B8ED-5548CE587397}" destId="{F444181B-D795-4F54-BA9C-31ABD13DD9B2}" srcOrd="0" destOrd="0" presId="urn:microsoft.com/office/officeart/2005/8/layout/balance1"/>
    <dgm:cxn modelId="{879310E6-6FC2-4546-A62F-4C80C832A418}" type="presOf" srcId="{0D02280D-CC7D-4B02-BED1-D2F3CEEB1B71}" destId="{6711C37F-C8D3-40CD-A4D4-76852B4DCCCC}" srcOrd="0" destOrd="0" presId="urn:microsoft.com/office/officeart/2005/8/layout/balance1"/>
    <dgm:cxn modelId="{1F90A1DA-DC10-4D2A-B769-0DEE811C5581}" srcId="{17C04938-D08A-4DE9-A43C-44D67970F220}" destId="{0D02280D-CC7D-4B02-BED1-D2F3CEEB1B71}" srcOrd="0" destOrd="0" parTransId="{625D0E85-2F3A-4FDC-92D6-9284C5D559EC}" sibTransId="{7CE33923-0DF1-4C4C-B5A3-D62374FFF3F7}"/>
    <dgm:cxn modelId="{D9EDBA63-C4BD-4C76-A2E0-6ECFD64D0D9F}" srcId="{C11033E6-29CA-4D03-8544-5DE494F533C1}" destId="{1C9AC75B-79A2-4EAF-A8BC-D40B6C25107E}" srcOrd="1" destOrd="0" parTransId="{6ED32C22-2745-4EED-AAFE-9F8D4977B0C1}" sibTransId="{6F0CCADC-0E0D-45A0-98C1-60249AD925C4}"/>
    <dgm:cxn modelId="{C20E1C15-A37A-49D2-BF54-6F18BEFE65C9}" type="presOf" srcId="{C11033E6-29CA-4D03-8544-5DE494F533C1}" destId="{7A47E460-0A0A-4A7A-A854-209C8E23C57F}" srcOrd="0" destOrd="0" presId="urn:microsoft.com/office/officeart/2005/8/layout/balance1"/>
    <dgm:cxn modelId="{258A006E-9164-4D5C-BBF7-D0EE599EA437}" srcId="{C11033E6-29CA-4D03-8544-5DE494F533C1}" destId="{17C04938-D08A-4DE9-A43C-44D67970F220}" srcOrd="0" destOrd="0" parTransId="{ADBC4DC5-C469-4224-AF10-059ADD7AA10C}" sibTransId="{2D1D3374-FE4B-4BA1-BEB6-8B3C57AB1B11}"/>
    <dgm:cxn modelId="{3A520EBA-D2F9-449B-98CD-1869A7363AC3}" type="presOf" srcId="{17C04938-D08A-4DE9-A43C-44D67970F220}" destId="{ADBBCF66-030E-4DAD-9B70-B503B44BDCB9}" srcOrd="0" destOrd="0" presId="urn:microsoft.com/office/officeart/2005/8/layout/balance1"/>
    <dgm:cxn modelId="{04CE0463-BBAA-4BC9-97A6-14CB1B83A3D4}" type="presOf" srcId="{BD11315A-B295-4803-ADF0-6EF66AF8BBA0}" destId="{FA832978-3558-4DB7-A2A1-BC3DD14E681F}" srcOrd="0" destOrd="0" presId="urn:microsoft.com/office/officeart/2005/8/layout/balance1"/>
    <dgm:cxn modelId="{923201B1-F1A6-4564-B427-6584C63B6715}" srcId="{1C9AC75B-79A2-4EAF-A8BC-D40B6C25107E}" destId="{51F570A8-BCC3-470B-B8ED-5548CE587397}" srcOrd="0" destOrd="0" parTransId="{87292686-F50C-4CAC-93E0-93A70A1D4D9B}" sibTransId="{55C468F9-59B9-4BD4-A7CB-E7087A8BE2D8}"/>
    <dgm:cxn modelId="{48EF330D-4387-41F8-908E-6D85300F140B}" type="presOf" srcId="{C24210D4-2613-4B62-B2B1-C6F0286EDDFA}" destId="{2B66B62A-2E69-418E-8B73-E80D921E1279}" srcOrd="0" destOrd="0" presId="urn:microsoft.com/office/officeart/2005/8/layout/balance1"/>
    <dgm:cxn modelId="{53A8D99F-D8D4-413F-8C7F-C62027054CAC}" srcId="{1C9AC75B-79A2-4EAF-A8BC-D40B6C25107E}" destId="{BD11315A-B295-4803-ADF0-6EF66AF8BBA0}" srcOrd="2" destOrd="0" parTransId="{9F0F615E-1E34-4256-871D-CEF63C6FCC2E}" sibTransId="{F3D4E38C-1C34-4B09-9889-2C9CF09B7CC0}"/>
    <dgm:cxn modelId="{7FAA51E9-5F7C-4222-8C6E-133184A20A05}" type="presOf" srcId="{557C3911-27AE-4F4F-BD09-5D850CCCCF2D}" destId="{2B37D65D-F2B8-4910-8056-DAF515ED2368}" srcOrd="0" destOrd="0" presId="urn:microsoft.com/office/officeart/2005/8/layout/balance1"/>
    <dgm:cxn modelId="{700E6F42-DE92-40D2-AD9D-2EF6DAFE9CC5}" srcId="{1C9AC75B-79A2-4EAF-A8BC-D40B6C25107E}" destId="{C24210D4-2613-4B62-B2B1-C6F0286EDDFA}" srcOrd="1" destOrd="0" parTransId="{3EE82FF2-D691-451B-88CA-10929ACCB876}" sibTransId="{E28FDDED-D8AE-4A03-A043-E9C966692496}"/>
    <dgm:cxn modelId="{8BD7134A-2BE7-4F73-934A-023B6BD77F87}" srcId="{17C04938-D08A-4DE9-A43C-44D67970F220}" destId="{557C3911-27AE-4F4F-BD09-5D850CCCCF2D}" srcOrd="1" destOrd="0" parTransId="{53C24012-FFCA-487B-8A09-3ABD460E3421}" sibTransId="{3B4735C2-96FA-48C2-9ECD-13736D58990F}"/>
    <dgm:cxn modelId="{2EF4F2F9-1316-4D13-970B-7D8136EF29F6}" type="presParOf" srcId="{7A47E460-0A0A-4A7A-A854-209C8E23C57F}" destId="{35A0FD8C-E5F2-4BD0-B3CB-A23F1FA73E68}" srcOrd="0" destOrd="0" presId="urn:microsoft.com/office/officeart/2005/8/layout/balance1"/>
    <dgm:cxn modelId="{B6D4B4C5-0BF4-45FB-A7AF-6D78CCFB1077}" type="presParOf" srcId="{7A47E460-0A0A-4A7A-A854-209C8E23C57F}" destId="{4E298455-92FA-4D20-8E3D-5F90F155A943}" srcOrd="1" destOrd="0" presId="urn:microsoft.com/office/officeart/2005/8/layout/balance1"/>
    <dgm:cxn modelId="{25FBB6D9-735E-4D52-AF9F-FBC9C083F36D}" type="presParOf" srcId="{4E298455-92FA-4D20-8E3D-5F90F155A943}" destId="{ADBBCF66-030E-4DAD-9B70-B503B44BDCB9}" srcOrd="0" destOrd="0" presId="urn:microsoft.com/office/officeart/2005/8/layout/balance1"/>
    <dgm:cxn modelId="{451C5CA4-203F-4912-BA23-1ACF243BAC82}" type="presParOf" srcId="{4E298455-92FA-4D20-8E3D-5F90F155A943}" destId="{DED4E29B-7DFE-4FEA-B16F-9B1A0C0F36A9}" srcOrd="1" destOrd="0" presId="urn:microsoft.com/office/officeart/2005/8/layout/balance1"/>
    <dgm:cxn modelId="{C8DBDD13-6191-4F27-A1F3-5DD509607154}" type="presParOf" srcId="{7A47E460-0A0A-4A7A-A854-209C8E23C57F}" destId="{C20EF9CD-79F5-4C79-A6B5-CFABB0C903D9}" srcOrd="2" destOrd="0" presId="urn:microsoft.com/office/officeart/2005/8/layout/balance1"/>
    <dgm:cxn modelId="{E82F8530-94E4-48BB-963B-F79863293089}" type="presParOf" srcId="{C20EF9CD-79F5-4C79-A6B5-CFABB0C903D9}" destId="{DF11871C-C3E4-4F4D-BF88-3E12216344FA}" srcOrd="0" destOrd="0" presId="urn:microsoft.com/office/officeart/2005/8/layout/balance1"/>
    <dgm:cxn modelId="{24DB4A9A-F842-453B-A813-68672CD0C589}" type="presParOf" srcId="{C20EF9CD-79F5-4C79-A6B5-CFABB0C903D9}" destId="{6EF08351-9896-4D66-91CA-8F0EA6F78F03}" srcOrd="1" destOrd="0" presId="urn:microsoft.com/office/officeart/2005/8/layout/balance1"/>
    <dgm:cxn modelId="{F710AC90-3AF2-41AB-B18E-07BDD4313BD3}" type="presParOf" srcId="{C20EF9CD-79F5-4C79-A6B5-CFABB0C903D9}" destId="{8D4FB772-CB65-4F46-A060-13B82B95B9C8}" srcOrd="2" destOrd="0" presId="urn:microsoft.com/office/officeart/2005/8/layout/balance1"/>
    <dgm:cxn modelId="{E0ABA916-8E71-4953-859F-889E7F3286B8}" type="presParOf" srcId="{C20EF9CD-79F5-4C79-A6B5-CFABB0C903D9}" destId="{F444181B-D795-4F54-BA9C-31ABD13DD9B2}" srcOrd="3" destOrd="0" presId="urn:microsoft.com/office/officeart/2005/8/layout/balance1"/>
    <dgm:cxn modelId="{C076B49A-EDE3-429F-81A8-8DDCE18AFA42}" type="presParOf" srcId="{C20EF9CD-79F5-4C79-A6B5-CFABB0C903D9}" destId="{2B66B62A-2E69-418E-8B73-E80D921E1279}" srcOrd="4" destOrd="0" presId="urn:microsoft.com/office/officeart/2005/8/layout/balance1"/>
    <dgm:cxn modelId="{4730E38D-FB44-43AC-A06E-6E0FBA054BD4}" type="presParOf" srcId="{C20EF9CD-79F5-4C79-A6B5-CFABB0C903D9}" destId="{FA832978-3558-4DB7-A2A1-BC3DD14E681F}" srcOrd="5" destOrd="0" presId="urn:microsoft.com/office/officeart/2005/8/layout/balance1"/>
    <dgm:cxn modelId="{61E8CDF0-CA13-44A9-A244-C6BAE1169358}" type="presParOf" srcId="{C20EF9CD-79F5-4C79-A6B5-CFABB0C903D9}" destId="{6711C37F-C8D3-40CD-A4D4-76852B4DCCCC}" srcOrd="6" destOrd="0" presId="urn:microsoft.com/office/officeart/2005/8/layout/balance1"/>
    <dgm:cxn modelId="{791F1A06-D410-49BD-8723-42C8B889FF1E}" type="presParOf" srcId="{C20EF9CD-79F5-4C79-A6B5-CFABB0C903D9}" destId="{2B37D65D-F2B8-4910-8056-DAF515ED2368}" srcOrd="7" destOrd="0" presId="urn:microsoft.com/office/officeart/2005/8/layout/balance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060796-BD07-4ACD-A595-ACC57FDE7A57}" type="doc">
      <dgm:prSet loTypeId="urn:microsoft.com/office/officeart/2005/8/layout/pyramid2" loCatId="list" qsTypeId="urn:microsoft.com/office/officeart/2005/8/quickstyle/simple1" qsCatId="simple" csTypeId="urn:microsoft.com/office/officeart/2005/8/colors/colorful3" csCatId="colorful" phldr="1"/>
      <dgm:spPr/>
      <dgm:t>
        <a:bodyPr/>
        <a:lstStyle/>
        <a:p>
          <a:endParaRPr lang="es-MX"/>
        </a:p>
      </dgm:t>
    </dgm:pt>
    <dgm:pt modelId="{E7C5B6AA-FB43-440E-B5AF-F05A94EDE2AB}">
      <dgm:prSet phldrT="[Texto]"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r>
            <a:rPr lang="es-ES" sz="2000" b="1" dirty="0">
              <a:latin typeface="Arial" panose="020B0604020202020204" pitchFamily="34" charset="0"/>
              <a:cs typeface="Arial" panose="020B0604020202020204" pitchFamily="34" charset="0"/>
            </a:rPr>
            <a:t>Fecha, lugar y órgano que resuelve</a:t>
          </a:r>
        </a:p>
      </dgm:t>
    </dgm:pt>
    <dgm:pt modelId="{83EA3DBF-09CD-49A8-84CF-3D424B586D13}" type="parTrans" cxnId="{D5FEBA85-B76E-44D2-9F62-19749F97A87F}">
      <dgm:prSet/>
      <dgm:spPr/>
      <dgm:t>
        <a:bodyPr/>
        <a:lstStyle/>
        <a:p>
          <a:endParaRPr lang="es-ES" sz="1800" b="1">
            <a:latin typeface="Arial" panose="020B0604020202020204" pitchFamily="34" charset="0"/>
            <a:cs typeface="Arial" panose="020B0604020202020204" pitchFamily="34" charset="0"/>
          </a:endParaRPr>
        </a:p>
      </dgm:t>
    </dgm:pt>
    <dgm:pt modelId="{0952308B-21B3-4DD0-8AB0-84BE78C905E3}" type="sibTrans" cxnId="{D5FEBA85-B76E-44D2-9F62-19749F97A87F}">
      <dgm:prSet/>
      <dgm:spPr/>
      <dgm:t>
        <a:bodyPr/>
        <a:lstStyle/>
        <a:p>
          <a:endParaRPr lang="es-ES" sz="1800" b="1">
            <a:latin typeface="Arial" panose="020B0604020202020204" pitchFamily="34" charset="0"/>
            <a:cs typeface="Arial" panose="020B0604020202020204" pitchFamily="34" charset="0"/>
          </a:endParaRPr>
        </a:p>
      </dgm:t>
    </dgm:pt>
    <dgm:pt modelId="{22D7E4AF-8F32-4F9D-B479-E35E44DD5329}">
      <dgm:prSet phldrT="[Texto]" custT="1">
        <dgm:style>
          <a:lnRef idx="1">
            <a:schemeClr val="accent5"/>
          </a:lnRef>
          <a:fillRef idx="2">
            <a:schemeClr val="accent5"/>
          </a:fillRef>
          <a:effectRef idx="1">
            <a:schemeClr val="accent5"/>
          </a:effectRef>
          <a:fontRef idx="minor">
            <a:schemeClr val="dk1"/>
          </a:fontRef>
        </dgm:style>
      </dgm:prSet>
      <dgm:spPr>
        <a:ln>
          <a:solidFill>
            <a:schemeClr val="tx1"/>
          </a:solidFill>
        </a:ln>
      </dgm:spPr>
      <dgm:t>
        <a:bodyPr/>
        <a:lstStyle/>
        <a:p>
          <a:r>
            <a:rPr lang="es-ES" sz="2000" b="1" dirty="0">
              <a:latin typeface="Arial" panose="020B0604020202020204" pitchFamily="34" charset="0"/>
              <a:cs typeface="Arial" panose="020B0604020202020204" pitchFamily="34" charset="0"/>
            </a:rPr>
            <a:t>Resumen de hechos o puntos de derecho controvertidos </a:t>
          </a:r>
        </a:p>
      </dgm:t>
    </dgm:pt>
    <dgm:pt modelId="{4482330E-BB91-444B-9628-C2E9E5DC35CE}" type="parTrans" cxnId="{437B1D28-B7BC-4EBE-A23C-3A0A2052B710}">
      <dgm:prSet/>
      <dgm:spPr/>
      <dgm:t>
        <a:bodyPr/>
        <a:lstStyle/>
        <a:p>
          <a:endParaRPr lang="es-ES" sz="1800" b="1">
            <a:latin typeface="Arial" panose="020B0604020202020204" pitchFamily="34" charset="0"/>
            <a:cs typeface="Arial" panose="020B0604020202020204" pitchFamily="34" charset="0"/>
          </a:endParaRPr>
        </a:p>
      </dgm:t>
    </dgm:pt>
    <dgm:pt modelId="{D2B80EDB-EF93-4DAB-A848-B51E8D300EC3}" type="sibTrans" cxnId="{437B1D28-B7BC-4EBE-A23C-3A0A2052B710}">
      <dgm:prSet/>
      <dgm:spPr/>
      <dgm:t>
        <a:bodyPr/>
        <a:lstStyle/>
        <a:p>
          <a:endParaRPr lang="es-ES" sz="1800" b="1">
            <a:latin typeface="Arial" panose="020B0604020202020204" pitchFamily="34" charset="0"/>
            <a:cs typeface="Arial" panose="020B0604020202020204" pitchFamily="34" charset="0"/>
          </a:endParaRPr>
        </a:p>
      </dgm:t>
    </dgm:pt>
    <dgm:pt modelId="{DA52325E-1139-4F90-B83D-632FA67A263B}">
      <dgm:prSet phldrT="[Texto]"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r>
            <a:rPr lang="es-ES" sz="2000" b="1" dirty="0">
              <a:latin typeface="Arial" panose="020B0604020202020204" pitchFamily="34" charset="0"/>
              <a:cs typeface="Arial" panose="020B0604020202020204" pitchFamily="34" charset="0"/>
            </a:rPr>
            <a:t>Análisis de agravios </a:t>
          </a:r>
        </a:p>
      </dgm:t>
    </dgm:pt>
    <dgm:pt modelId="{4126301E-A549-4284-BB5C-A66ED6E9C8B9}" type="parTrans" cxnId="{0E7FB852-5C29-4921-81CE-7F6E9390E3B3}">
      <dgm:prSet/>
      <dgm:spPr/>
      <dgm:t>
        <a:bodyPr/>
        <a:lstStyle/>
        <a:p>
          <a:endParaRPr lang="es-ES" sz="1800" b="1">
            <a:latin typeface="Arial" panose="020B0604020202020204" pitchFamily="34" charset="0"/>
            <a:cs typeface="Arial" panose="020B0604020202020204" pitchFamily="34" charset="0"/>
          </a:endParaRPr>
        </a:p>
      </dgm:t>
    </dgm:pt>
    <dgm:pt modelId="{56D902F7-6A4A-47A8-90D2-AB6C92B0A2BA}" type="sibTrans" cxnId="{0E7FB852-5C29-4921-81CE-7F6E9390E3B3}">
      <dgm:prSet/>
      <dgm:spPr/>
      <dgm:t>
        <a:bodyPr/>
        <a:lstStyle/>
        <a:p>
          <a:endParaRPr lang="es-ES" sz="1800" b="1">
            <a:latin typeface="Arial" panose="020B0604020202020204" pitchFamily="34" charset="0"/>
            <a:cs typeface="Arial" panose="020B0604020202020204" pitchFamily="34" charset="0"/>
          </a:endParaRPr>
        </a:p>
      </dgm:t>
    </dgm:pt>
    <dgm:pt modelId="{403CBC16-F43F-438D-86E3-C8863DF74F1E}">
      <dgm:prSet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r>
            <a:rPr lang="es-ES" sz="2000" b="1" dirty="0">
              <a:latin typeface="Arial" panose="020B0604020202020204" pitchFamily="34" charset="0"/>
              <a:cs typeface="Arial" panose="020B0604020202020204" pitchFamily="34" charset="0"/>
            </a:rPr>
            <a:t>Plazos para su cumplimiento</a:t>
          </a:r>
        </a:p>
      </dgm:t>
    </dgm:pt>
    <dgm:pt modelId="{85388B26-C890-4A82-B0B1-31E32CC43ACC}" type="parTrans" cxnId="{A06BB679-C23D-4F22-98F7-419DCE9B5279}">
      <dgm:prSet/>
      <dgm:spPr/>
      <dgm:t>
        <a:bodyPr/>
        <a:lstStyle/>
        <a:p>
          <a:endParaRPr lang="es-ES" sz="1800" b="1"/>
        </a:p>
      </dgm:t>
    </dgm:pt>
    <dgm:pt modelId="{859FC598-7D4A-40BE-A4A9-5A7D9F991E6C}" type="sibTrans" cxnId="{A06BB679-C23D-4F22-98F7-419DCE9B5279}">
      <dgm:prSet/>
      <dgm:spPr/>
      <dgm:t>
        <a:bodyPr/>
        <a:lstStyle/>
        <a:p>
          <a:endParaRPr lang="es-ES" sz="1800" b="1"/>
        </a:p>
      </dgm:t>
    </dgm:pt>
    <dgm:pt modelId="{34288025-A795-40D9-B1F5-57C059C048A4}">
      <dgm:prSet phldrT="[Texto]" custT="1">
        <dgm:style>
          <a:lnRef idx="1">
            <a:schemeClr val="accent5"/>
          </a:lnRef>
          <a:fillRef idx="2">
            <a:schemeClr val="accent5"/>
          </a:fillRef>
          <a:effectRef idx="1">
            <a:schemeClr val="accent5"/>
          </a:effectRef>
          <a:fontRef idx="minor">
            <a:schemeClr val="dk1"/>
          </a:fontRef>
        </dgm:style>
      </dgm:prSet>
      <dgm:spPr>
        <a:ln>
          <a:solidFill>
            <a:schemeClr val="tx1"/>
          </a:solidFill>
        </a:ln>
      </dgm:spPr>
      <dgm:t>
        <a:bodyPr/>
        <a:lstStyle/>
        <a:p>
          <a:r>
            <a:rPr lang="es-ES" sz="2000" b="1" dirty="0">
              <a:latin typeface="Arial" panose="020B0604020202020204" pitchFamily="34" charset="0"/>
              <a:cs typeface="Arial" panose="020B0604020202020204" pitchFamily="34" charset="0"/>
            </a:rPr>
            <a:t>Examen y valoración de las pruebas </a:t>
          </a:r>
        </a:p>
      </dgm:t>
    </dgm:pt>
    <dgm:pt modelId="{45C653EE-5CDB-4DEA-B88F-9C50DEE04E0F}" type="parTrans" cxnId="{9D96D617-EF71-46B8-9B37-E049199E05A9}">
      <dgm:prSet/>
      <dgm:spPr/>
      <dgm:t>
        <a:bodyPr/>
        <a:lstStyle/>
        <a:p>
          <a:endParaRPr lang="es-ES" sz="1800" b="1"/>
        </a:p>
      </dgm:t>
    </dgm:pt>
    <dgm:pt modelId="{486C90B7-F11B-4AA9-9AD7-35E52C98A394}" type="sibTrans" cxnId="{9D96D617-EF71-46B8-9B37-E049199E05A9}">
      <dgm:prSet/>
      <dgm:spPr/>
      <dgm:t>
        <a:bodyPr/>
        <a:lstStyle/>
        <a:p>
          <a:endParaRPr lang="es-ES" sz="1800" b="1"/>
        </a:p>
      </dgm:t>
    </dgm:pt>
    <dgm:pt modelId="{F8480A01-0682-40D4-9769-6F49DC411BE7}">
      <dgm:prSet phldrT="[Texto]"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r>
            <a:rPr lang="es-ES" sz="2000" b="1" dirty="0">
              <a:latin typeface="Arial" panose="020B0604020202020204" pitchFamily="34" charset="0"/>
              <a:cs typeface="Arial" panose="020B0604020202020204" pitchFamily="34" charset="0"/>
            </a:rPr>
            <a:t>Fundamentos jurídicos </a:t>
          </a:r>
        </a:p>
      </dgm:t>
    </dgm:pt>
    <dgm:pt modelId="{DDBDE4DD-0CDE-4325-BD64-BDB52D04BC2E}" type="parTrans" cxnId="{FDBBA36D-EC03-4D2A-ACE7-222D71C74EA7}">
      <dgm:prSet/>
      <dgm:spPr/>
      <dgm:t>
        <a:bodyPr/>
        <a:lstStyle/>
        <a:p>
          <a:endParaRPr lang="es-ES" sz="1800" b="1"/>
        </a:p>
      </dgm:t>
    </dgm:pt>
    <dgm:pt modelId="{F6B55C97-FCD7-4995-97D1-2C8331B94906}" type="sibTrans" cxnId="{FDBBA36D-EC03-4D2A-ACE7-222D71C74EA7}">
      <dgm:prSet/>
      <dgm:spPr/>
      <dgm:t>
        <a:bodyPr/>
        <a:lstStyle/>
        <a:p>
          <a:endParaRPr lang="es-ES" sz="1800" b="1"/>
        </a:p>
      </dgm:t>
    </dgm:pt>
    <dgm:pt modelId="{61A26342-09F6-45CD-BD6A-9FB610DECF5A}">
      <dgm:prSet phldrT="[Texto]" custT="1">
        <dgm:style>
          <a:lnRef idx="1">
            <a:schemeClr val="accent5"/>
          </a:lnRef>
          <a:fillRef idx="2">
            <a:schemeClr val="accent5"/>
          </a:fillRef>
          <a:effectRef idx="1">
            <a:schemeClr val="accent5"/>
          </a:effectRef>
          <a:fontRef idx="minor">
            <a:schemeClr val="dk1"/>
          </a:fontRef>
        </dgm:style>
      </dgm:prSet>
      <dgm:spPr>
        <a:ln>
          <a:solidFill>
            <a:schemeClr val="tx1"/>
          </a:solidFill>
        </a:ln>
      </dgm:spPr>
      <dgm:t>
        <a:bodyPr/>
        <a:lstStyle/>
        <a:p>
          <a:r>
            <a:rPr lang="es-ES" sz="2000" b="1" dirty="0">
              <a:latin typeface="Arial" panose="020B0604020202020204" pitchFamily="34" charset="0"/>
              <a:cs typeface="Arial" panose="020B0604020202020204" pitchFamily="34" charset="0"/>
            </a:rPr>
            <a:t>Puntos resolutivos </a:t>
          </a:r>
        </a:p>
      </dgm:t>
    </dgm:pt>
    <dgm:pt modelId="{03A68E09-BAD1-4F01-8BC0-E4D72062FD61}" type="parTrans" cxnId="{6DD19186-4645-4482-B2BE-3B63DD0BA599}">
      <dgm:prSet/>
      <dgm:spPr/>
      <dgm:t>
        <a:bodyPr/>
        <a:lstStyle/>
        <a:p>
          <a:endParaRPr lang="es-ES" sz="1800" b="1"/>
        </a:p>
      </dgm:t>
    </dgm:pt>
    <dgm:pt modelId="{9D3DDD3E-30C7-4A44-9F50-06FF37C455AD}" type="sibTrans" cxnId="{6DD19186-4645-4482-B2BE-3B63DD0BA599}">
      <dgm:prSet/>
      <dgm:spPr/>
      <dgm:t>
        <a:bodyPr/>
        <a:lstStyle/>
        <a:p>
          <a:endParaRPr lang="es-ES" sz="1800" b="1"/>
        </a:p>
      </dgm:t>
    </dgm:pt>
    <dgm:pt modelId="{668014A1-97F3-4BA9-B95D-D29C81F72829}">
      <dgm:prSet custT="1">
        <dgm:style>
          <a:lnRef idx="1">
            <a:schemeClr val="accent3"/>
          </a:lnRef>
          <a:fillRef idx="2">
            <a:schemeClr val="accent3"/>
          </a:fillRef>
          <a:effectRef idx="1">
            <a:schemeClr val="accent3"/>
          </a:effectRef>
          <a:fontRef idx="minor">
            <a:schemeClr val="dk1"/>
          </a:fontRef>
        </dgm:style>
      </dgm:prSet>
      <dgm:spPr>
        <a:ln>
          <a:solidFill>
            <a:schemeClr val="tx1"/>
          </a:solidFill>
        </a:ln>
      </dgm:spPr>
      <dgm:t>
        <a:bodyPr/>
        <a:lstStyle/>
        <a:p>
          <a:r>
            <a:rPr lang="es-MX" sz="2000" b="1" dirty="0" smtClean="0">
              <a:latin typeface="Arial" panose="020B0604020202020204" pitchFamily="34" charset="0"/>
              <a:cs typeface="Arial" panose="020B0604020202020204" pitchFamily="34" charset="0"/>
            </a:rPr>
            <a:t>claras, precisas, congruentes y exhaustivas</a:t>
          </a:r>
          <a:endParaRPr lang="es-ES" sz="2000" b="1" dirty="0">
            <a:latin typeface="Arial" panose="020B0604020202020204" pitchFamily="34" charset="0"/>
            <a:cs typeface="Arial" panose="020B0604020202020204" pitchFamily="34" charset="0"/>
          </a:endParaRPr>
        </a:p>
      </dgm:t>
    </dgm:pt>
    <dgm:pt modelId="{B7268A4A-3219-4CAF-B059-E34FE6A9DC64}" type="parTrans" cxnId="{FA375D96-9B4C-4A00-AFF5-048B62550D3A}">
      <dgm:prSet/>
      <dgm:spPr/>
      <dgm:t>
        <a:bodyPr/>
        <a:lstStyle/>
        <a:p>
          <a:endParaRPr lang="es-MX"/>
        </a:p>
      </dgm:t>
    </dgm:pt>
    <dgm:pt modelId="{1A0CC874-B94D-450F-AECB-1B3572AF9F44}" type="sibTrans" cxnId="{FA375D96-9B4C-4A00-AFF5-048B62550D3A}">
      <dgm:prSet/>
      <dgm:spPr/>
      <dgm:t>
        <a:bodyPr/>
        <a:lstStyle/>
        <a:p>
          <a:endParaRPr lang="es-MX"/>
        </a:p>
      </dgm:t>
    </dgm:pt>
    <dgm:pt modelId="{3110B419-746B-46FF-BBC2-68AB0D7E4DAD}" type="pres">
      <dgm:prSet presAssocID="{DB060796-BD07-4ACD-A595-ACC57FDE7A57}" presName="compositeShape" presStyleCnt="0">
        <dgm:presLayoutVars>
          <dgm:dir/>
          <dgm:resizeHandles/>
        </dgm:presLayoutVars>
      </dgm:prSet>
      <dgm:spPr/>
      <dgm:t>
        <a:bodyPr/>
        <a:lstStyle/>
        <a:p>
          <a:endParaRPr lang="es-MX"/>
        </a:p>
      </dgm:t>
    </dgm:pt>
    <dgm:pt modelId="{497519C7-C607-4A68-B87D-B68E1AA9AC3D}" type="pres">
      <dgm:prSet presAssocID="{DB060796-BD07-4ACD-A595-ACC57FDE7A57}" presName="pyramid" presStyleLbl="node1" presStyleIdx="0" presStyleCnt="1"/>
      <dgm:spPr/>
    </dgm:pt>
    <dgm:pt modelId="{E7C5B4A8-35F9-41FB-B9FA-8717899A0AF5}" type="pres">
      <dgm:prSet presAssocID="{DB060796-BD07-4ACD-A595-ACC57FDE7A57}" presName="theList" presStyleCnt="0"/>
      <dgm:spPr/>
    </dgm:pt>
    <dgm:pt modelId="{646E018B-3334-4D67-A35A-A1EC668E4691}" type="pres">
      <dgm:prSet presAssocID="{E7C5B6AA-FB43-440E-B5AF-F05A94EDE2AB}" presName="aNode" presStyleLbl="fgAcc1" presStyleIdx="0" presStyleCnt="8" custScaleX="158394" custScaleY="118469" custLinFactY="-50717" custLinFactNeighborX="-5959" custLinFactNeighborY="-100000">
        <dgm:presLayoutVars>
          <dgm:bulletEnabled val="1"/>
        </dgm:presLayoutVars>
      </dgm:prSet>
      <dgm:spPr/>
      <dgm:t>
        <a:bodyPr/>
        <a:lstStyle/>
        <a:p>
          <a:endParaRPr lang="es-MX"/>
        </a:p>
      </dgm:t>
    </dgm:pt>
    <dgm:pt modelId="{36778CD4-829A-4388-963C-97B100FFADBD}" type="pres">
      <dgm:prSet presAssocID="{E7C5B6AA-FB43-440E-B5AF-F05A94EDE2AB}" presName="aSpace" presStyleCnt="0"/>
      <dgm:spPr/>
    </dgm:pt>
    <dgm:pt modelId="{068223FD-2009-414C-8B9B-B637FD1C238A}" type="pres">
      <dgm:prSet presAssocID="{22D7E4AF-8F32-4F9D-B479-E35E44DD5329}" presName="aNode" presStyleLbl="fgAcc1" presStyleIdx="1" presStyleCnt="8" custScaleX="162322" custScaleY="149437" custLinFactY="-9309" custLinFactNeighborX="-5126" custLinFactNeighborY="-100000">
        <dgm:presLayoutVars>
          <dgm:bulletEnabled val="1"/>
        </dgm:presLayoutVars>
      </dgm:prSet>
      <dgm:spPr/>
      <dgm:t>
        <a:bodyPr/>
        <a:lstStyle/>
        <a:p>
          <a:endParaRPr lang="es-MX"/>
        </a:p>
      </dgm:t>
    </dgm:pt>
    <dgm:pt modelId="{27E08A43-5658-4CA2-8CF8-6B871575476D}" type="pres">
      <dgm:prSet presAssocID="{22D7E4AF-8F32-4F9D-B479-E35E44DD5329}" presName="aSpace" presStyleCnt="0"/>
      <dgm:spPr/>
    </dgm:pt>
    <dgm:pt modelId="{FE574F7C-E0B8-4683-A236-13357404DE90}" type="pres">
      <dgm:prSet presAssocID="{DA52325E-1139-4F90-B83D-632FA67A263B}" presName="aNode" presStyleLbl="fgAcc1" presStyleIdx="2" presStyleCnt="8" custScaleX="160358" custScaleY="76829" custLinFactNeighborX="-4977" custLinFactNeighborY="-83438">
        <dgm:presLayoutVars>
          <dgm:bulletEnabled val="1"/>
        </dgm:presLayoutVars>
      </dgm:prSet>
      <dgm:spPr/>
      <dgm:t>
        <a:bodyPr/>
        <a:lstStyle/>
        <a:p>
          <a:endParaRPr lang="es-MX"/>
        </a:p>
      </dgm:t>
    </dgm:pt>
    <dgm:pt modelId="{6843C919-34EF-4478-9320-DE5A84770724}" type="pres">
      <dgm:prSet presAssocID="{DA52325E-1139-4F90-B83D-632FA67A263B}" presName="aSpace" presStyleCnt="0"/>
      <dgm:spPr/>
    </dgm:pt>
    <dgm:pt modelId="{512AF8AA-41BB-4AE9-BF67-CAEB2CC5AC82}" type="pres">
      <dgm:prSet presAssocID="{34288025-A795-40D9-B1F5-57C059C048A4}" presName="aNode" presStyleLbl="fgAcc1" presStyleIdx="3" presStyleCnt="8" custScaleX="157512" custScaleY="117772" custLinFactNeighborX="-5306" custLinFactNeighborY="11765">
        <dgm:presLayoutVars>
          <dgm:bulletEnabled val="1"/>
        </dgm:presLayoutVars>
      </dgm:prSet>
      <dgm:spPr/>
      <dgm:t>
        <a:bodyPr/>
        <a:lstStyle/>
        <a:p>
          <a:endParaRPr lang="es-MX"/>
        </a:p>
      </dgm:t>
    </dgm:pt>
    <dgm:pt modelId="{77416CDB-2E89-4C5E-B144-FB14A965220D}" type="pres">
      <dgm:prSet presAssocID="{34288025-A795-40D9-B1F5-57C059C048A4}" presName="aSpace" presStyleCnt="0"/>
      <dgm:spPr/>
    </dgm:pt>
    <dgm:pt modelId="{3E969CEE-B463-4046-8CAA-7CDD96F6C45B}" type="pres">
      <dgm:prSet presAssocID="{F8480A01-0682-40D4-9769-6F49DC411BE7}" presName="aNode" presStyleLbl="fgAcc1" presStyleIdx="4" presStyleCnt="8" custScaleX="152212" custScaleY="117637" custLinFactY="2956" custLinFactNeighborX="-7694" custLinFactNeighborY="100000">
        <dgm:presLayoutVars>
          <dgm:bulletEnabled val="1"/>
        </dgm:presLayoutVars>
      </dgm:prSet>
      <dgm:spPr/>
      <dgm:t>
        <a:bodyPr/>
        <a:lstStyle/>
        <a:p>
          <a:endParaRPr lang="es-MX"/>
        </a:p>
      </dgm:t>
    </dgm:pt>
    <dgm:pt modelId="{BBD9074D-CE5C-4A26-974D-E283B7548115}" type="pres">
      <dgm:prSet presAssocID="{F8480A01-0682-40D4-9769-6F49DC411BE7}" presName="aSpace" presStyleCnt="0"/>
      <dgm:spPr/>
    </dgm:pt>
    <dgm:pt modelId="{D332A0A7-6B69-4800-ADA8-1F0E61334B57}" type="pres">
      <dgm:prSet presAssocID="{61A26342-09F6-45CD-BD6A-9FB610DECF5A}" presName="aNode" presStyleLbl="fgAcc1" presStyleIdx="5" presStyleCnt="8" custScaleX="152212" custScaleY="97338" custLinFactY="21269" custLinFactNeighborX="-7694" custLinFactNeighborY="100000">
        <dgm:presLayoutVars>
          <dgm:bulletEnabled val="1"/>
        </dgm:presLayoutVars>
      </dgm:prSet>
      <dgm:spPr/>
      <dgm:t>
        <a:bodyPr/>
        <a:lstStyle/>
        <a:p>
          <a:endParaRPr lang="es-MX"/>
        </a:p>
      </dgm:t>
    </dgm:pt>
    <dgm:pt modelId="{EEC48735-BC28-4337-9E3D-5D584AD7D283}" type="pres">
      <dgm:prSet presAssocID="{61A26342-09F6-45CD-BD6A-9FB610DECF5A}" presName="aSpace" presStyleCnt="0"/>
      <dgm:spPr/>
    </dgm:pt>
    <dgm:pt modelId="{7C9B116F-D749-49AA-9D97-80B89876DB06}" type="pres">
      <dgm:prSet presAssocID="{403CBC16-F43F-438D-86E3-C8863DF74F1E}" presName="aNode" presStyleLbl="fgAcc1" presStyleIdx="6" presStyleCnt="8" custScaleX="156208" custScaleY="110369" custLinFactY="27810" custLinFactNeighborX="-8597" custLinFactNeighborY="100000">
        <dgm:presLayoutVars>
          <dgm:bulletEnabled val="1"/>
        </dgm:presLayoutVars>
      </dgm:prSet>
      <dgm:spPr/>
      <dgm:t>
        <a:bodyPr/>
        <a:lstStyle/>
        <a:p>
          <a:endParaRPr lang="es-MX"/>
        </a:p>
      </dgm:t>
    </dgm:pt>
    <dgm:pt modelId="{58CEC15B-6DC7-4618-8CA9-6D8066D79DF3}" type="pres">
      <dgm:prSet presAssocID="{403CBC16-F43F-438D-86E3-C8863DF74F1E}" presName="aSpace" presStyleCnt="0"/>
      <dgm:spPr/>
    </dgm:pt>
    <dgm:pt modelId="{A46A1D40-F74E-47B3-8A4C-1F295DB4FA87}" type="pres">
      <dgm:prSet presAssocID="{668014A1-97F3-4BA9-B95D-D29C81F72829}" presName="aNode" presStyleLbl="fgAcc1" presStyleIdx="7" presStyleCnt="8" custScaleX="159450" custScaleY="215984" custLinFactY="42769" custLinFactNeighborX="-7694" custLinFactNeighborY="100000">
        <dgm:presLayoutVars>
          <dgm:bulletEnabled val="1"/>
        </dgm:presLayoutVars>
      </dgm:prSet>
      <dgm:spPr/>
      <dgm:t>
        <a:bodyPr/>
        <a:lstStyle/>
        <a:p>
          <a:endParaRPr lang="es-MX"/>
        </a:p>
      </dgm:t>
    </dgm:pt>
    <dgm:pt modelId="{5F1D9EC5-321D-467C-80A0-1F63FB988958}" type="pres">
      <dgm:prSet presAssocID="{668014A1-97F3-4BA9-B95D-D29C81F72829}" presName="aSpace" presStyleCnt="0"/>
      <dgm:spPr/>
    </dgm:pt>
  </dgm:ptLst>
  <dgm:cxnLst>
    <dgm:cxn modelId="{4F8BE5EB-844C-4B2A-AE59-9DA9FCB3F6DE}" type="presOf" srcId="{F8480A01-0682-40D4-9769-6F49DC411BE7}" destId="{3E969CEE-B463-4046-8CAA-7CDD96F6C45B}" srcOrd="0" destOrd="0" presId="urn:microsoft.com/office/officeart/2005/8/layout/pyramid2"/>
    <dgm:cxn modelId="{596229EE-9554-41E9-B42C-EB82C0EA4AAC}" type="presOf" srcId="{E7C5B6AA-FB43-440E-B5AF-F05A94EDE2AB}" destId="{646E018B-3334-4D67-A35A-A1EC668E4691}" srcOrd="0" destOrd="0" presId="urn:microsoft.com/office/officeart/2005/8/layout/pyramid2"/>
    <dgm:cxn modelId="{2D42189A-C94C-4880-AB41-26F594A90C29}" type="presOf" srcId="{403CBC16-F43F-438D-86E3-C8863DF74F1E}" destId="{7C9B116F-D749-49AA-9D97-80B89876DB06}" srcOrd="0" destOrd="0" presId="urn:microsoft.com/office/officeart/2005/8/layout/pyramid2"/>
    <dgm:cxn modelId="{FDBBA36D-EC03-4D2A-ACE7-222D71C74EA7}" srcId="{DB060796-BD07-4ACD-A595-ACC57FDE7A57}" destId="{F8480A01-0682-40D4-9769-6F49DC411BE7}" srcOrd="4" destOrd="0" parTransId="{DDBDE4DD-0CDE-4325-BD64-BDB52D04BC2E}" sibTransId="{F6B55C97-FCD7-4995-97D1-2C8331B94906}"/>
    <dgm:cxn modelId="{9D96D617-EF71-46B8-9B37-E049199E05A9}" srcId="{DB060796-BD07-4ACD-A595-ACC57FDE7A57}" destId="{34288025-A795-40D9-B1F5-57C059C048A4}" srcOrd="3" destOrd="0" parTransId="{45C653EE-5CDB-4DEA-B88F-9C50DEE04E0F}" sibTransId="{486C90B7-F11B-4AA9-9AD7-35E52C98A394}"/>
    <dgm:cxn modelId="{220716B1-F9A5-4F4A-B6F8-B4C3CD614ECC}" type="presOf" srcId="{34288025-A795-40D9-B1F5-57C059C048A4}" destId="{512AF8AA-41BB-4AE9-BF67-CAEB2CC5AC82}" srcOrd="0" destOrd="0" presId="urn:microsoft.com/office/officeart/2005/8/layout/pyramid2"/>
    <dgm:cxn modelId="{D5FEBA85-B76E-44D2-9F62-19749F97A87F}" srcId="{DB060796-BD07-4ACD-A595-ACC57FDE7A57}" destId="{E7C5B6AA-FB43-440E-B5AF-F05A94EDE2AB}" srcOrd="0" destOrd="0" parTransId="{83EA3DBF-09CD-49A8-84CF-3D424B586D13}" sibTransId="{0952308B-21B3-4DD0-8AB0-84BE78C905E3}"/>
    <dgm:cxn modelId="{047FF87E-6699-45E1-9950-F3DFD5FD9F6A}" type="presOf" srcId="{DB060796-BD07-4ACD-A595-ACC57FDE7A57}" destId="{3110B419-746B-46FF-BBC2-68AB0D7E4DAD}" srcOrd="0" destOrd="0" presId="urn:microsoft.com/office/officeart/2005/8/layout/pyramid2"/>
    <dgm:cxn modelId="{A06BB679-C23D-4F22-98F7-419DCE9B5279}" srcId="{DB060796-BD07-4ACD-A595-ACC57FDE7A57}" destId="{403CBC16-F43F-438D-86E3-C8863DF74F1E}" srcOrd="6" destOrd="0" parTransId="{85388B26-C890-4A82-B0B1-31E32CC43ACC}" sibTransId="{859FC598-7D4A-40BE-A4A9-5A7D9F991E6C}"/>
    <dgm:cxn modelId="{6DD19186-4645-4482-B2BE-3B63DD0BA599}" srcId="{DB060796-BD07-4ACD-A595-ACC57FDE7A57}" destId="{61A26342-09F6-45CD-BD6A-9FB610DECF5A}" srcOrd="5" destOrd="0" parTransId="{03A68E09-BAD1-4F01-8BC0-E4D72062FD61}" sibTransId="{9D3DDD3E-30C7-4A44-9F50-06FF37C455AD}"/>
    <dgm:cxn modelId="{23D95FE3-9210-4DB9-8C7C-DA2AE786EDE9}" type="presOf" srcId="{61A26342-09F6-45CD-BD6A-9FB610DECF5A}" destId="{D332A0A7-6B69-4800-ADA8-1F0E61334B57}" srcOrd="0" destOrd="0" presId="urn:microsoft.com/office/officeart/2005/8/layout/pyramid2"/>
    <dgm:cxn modelId="{0E7FB852-5C29-4921-81CE-7F6E9390E3B3}" srcId="{DB060796-BD07-4ACD-A595-ACC57FDE7A57}" destId="{DA52325E-1139-4F90-B83D-632FA67A263B}" srcOrd="2" destOrd="0" parTransId="{4126301E-A549-4284-BB5C-A66ED6E9C8B9}" sibTransId="{56D902F7-6A4A-47A8-90D2-AB6C92B0A2BA}"/>
    <dgm:cxn modelId="{437B1D28-B7BC-4EBE-A23C-3A0A2052B710}" srcId="{DB060796-BD07-4ACD-A595-ACC57FDE7A57}" destId="{22D7E4AF-8F32-4F9D-B479-E35E44DD5329}" srcOrd="1" destOrd="0" parTransId="{4482330E-BB91-444B-9628-C2E9E5DC35CE}" sibTransId="{D2B80EDB-EF93-4DAB-A848-B51E8D300EC3}"/>
    <dgm:cxn modelId="{EB03E03F-AA24-4DC5-A308-565EF5FF820C}" type="presOf" srcId="{22D7E4AF-8F32-4F9D-B479-E35E44DD5329}" destId="{068223FD-2009-414C-8B9B-B637FD1C238A}" srcOrd="0" destOrd="0" presId="urn:microsoft.com/office/officeart/2005/8/layout/pyramid2"/>
    <dgm:cxn modelId="{342ACBD6-EC47-490F-9405-0616DE390455}" type="presOf" srcId="{668014A1-97F3-4BA9-B95D-D29C81F72829}" destId="{A46A1D40-F74E-47B3-8A4C-1F295DB4FA87}" srcOrd="0" destOrd="0" presId="urn:microsoft.com/office/officeart/2005/8/layout/pyramid2"/>
    <dgm:cxn modelId="{FA375D96-9B4C-4A00-AFF5-048B62550D3A}" srcId="{DB060796-BD07-4ACD-A595-ACC57FDE7A57}" destId="{668014A1-97F3-4BA9-B95D-D29C81F72829}" srcOrd="7" destOrd="0" parTransId="{B7268A4A-3219-4CAF-B059-E34FE6A9DC64}" sibTransId="{1A0CC874-B94D-450F-AECB-1B3572AF9F44}"/>
    <dgm:cxn modelId="{869C48C6-213D-4F38-962D-5F256121176B}" type="presOf" srcId="{DA52325E-1139-4F90-B83D-632FA67A263B}" destId="{FE574F7C-E0B8-4683-A236-13357404DE90}" srcOrd="0" destOrd="0" presId="urn:microsoft.com/office/officeart/2005/8/layout/pyramid2"/>
    <dgm:cxn modelId="{8758F4F6-DEF3-46AA-9827-78FEA6A1C4F8}" type="presParOf" srcId="{3110B419-746B-46FF-BBC2-68AB0D7E4DAD}" destId="{497519C7-C607-4A68-B87D-B68E1AA9AC3D}" srcOrd="0" destOrd="0" presId="urn:microsoft.com/office/officeart/2005/8/layout/pyramid2"/>
    <dgm:cxn modelId="{30C4BC2C-51A8-41D7-9B50-667A017CB4CD}" type="presParOf" srcId="{3110B419-746B-46FF-BBC2-68AB0D7E4DAD}" destId="{E7C5B4A8-35F9-41FB-B9FA-8717899A0AF5}" srcOrd="1" destOrd="0" presId="urn:microsoft.com/office/officeart/2005/8/layout/pyramid2"/>
    <dgm:cxn modelId="{EB449EE8-6429-4960-8DAE-398C42ED0EEA}" type="presParOf" srcId="{E7C5B4A8-35F9-41FB-B9FA-8717899A0AF5}" destId="{646E018B-3334-4D67-A35A-A1EC668E4691}" srcOrd="0" destOrd="0" presId="urn:microsoft.com/office/officeart/2005/8/layout/pyramid2"/>
    <dgm:cxn modelId="{BC7E10BD-B801-461D-B96A-1DD59E73F950}" type="presParOf" srcId="{E7C5B4A8-35F9-41FB-B9FA-8717899A0AF5}" destId="{36778CD4-829A-4388-963C-97B100FFADBD}" srcOrd="1" destOrd="0" presId="urn:microsoft.com/office/officeart/2005/8/layout/pyramid2"/>
    <dgm:cxn modelId="{5ABFF158-2106-4C99-85E5-3146F2E7E6D5}" type="presParOf" srcId="{E7C5B4A8-35F9-41FB-B9FA-8717899A0AF5}" destId="{068223FD-2009-414C-8B9B-B637FD1C238A}" srcOrd="2" destOrd="0" presId="urn:microsoft.com/office/officeart/2005/8/layout/pyramid2"/>
    <dgm:cxn modelId="{1C7FDA82-057D-4063-9AC4-CDC2FC387C10}" type="presParOf" srcId="{E7C5B4A8-35F9-41FB-B9FA-8717899A0AF5}" destId="{27E08A43-5658-4CA2-8CF8-6B871575476D}" srcOrd="3" destOrd="0" presId="urn:microsoft.com/office/officeart/2005/8/layout/pyramid2"/>
    <dgm:cxn modelId="{247C4BE1-2305-41B8-ACBC-AADAA6E3359A}" type="presParOf" srcId="{E7C5B4A8-35F9-41FB-B9FA-8717899A0AF5}" destId="{FE574F7C-E0B8-4683-A236-13357404DE90}" srcOrd="4" destOrd="0" presId="urn:microsoft.com/office/officeart/2005/8/layout/pyramid2"/>
    <dgm:cxn modelId="{5F39FBAC-B8E1-4B3F-AFE4-629636255406}" type="presParOf" srcId="{E7C5B4A8-35F9-41FB-B9FA-8717899A0AF5}" destId="{6843C919-34EF-4478-9320-DE5A84770724}" srcOrd="5" destOrd="0" presId="urn:microsoft.com/office/officeart/2005/8/layout/pyramid2"/>
    <dgm:cxn modelId="{E9C2CA9A-4748-42E8-AAA6-2B2A19CB94A2}" type="presParOf" srcId="{E7C5B4A8-35F9-41FB-B9FA-8717899A0AF5}" destId="{512AF8AA-41BB-4AE9-BF67-CAEB2CC5AC82}" srcOrd="6" destOrd="0" presId="urn:microsoft.com/office/officeart/2005/8/layout/pyramid2"/>
    <dgm:cxn modelId="{478EA3F6-0DFB-4B0B-A0FD-8A14DEBAEE3F}" type="presParOf" srcId="{E7C5B4A8-35F9-41FB-B9FA-8717899A0AF5}" destId="{77416CDB-2E89-4C5E-B144-FB14A965220D}" srcOrd="7" destOrd="0" presId="urn:microsoft.com/office/officeart/2005/8/layout/pyramid2"/>
    <dgm:cxn modelId="{CCEBEF27-488D-4280-9AD6-707AC99C8A1B}" type="presParOf" srcId="{E7C5B4A8-35F9-41FB-B9FA-8717899A0AF5}" destId="{3E969CEE-B463-4046-8CAA-7CDD96F6C45B}" srcOrd="8" destOrd="0" presId="urn:microsoft.com/office/officeart/2005/8/layout/pyramid2"/>
    <dgm:cxn modelId="{BF206E09-7DDA-4B56-9165-1F4C12D5FFC2}" type="presParOf" srcId="{E7C5B4A8-35F9-41FB-B9FA-8717899A0AF5}" destId="{BBD9074D-CE5C-4A26-974D-E283B7548115}" srcOrd="9" destOrd="0" presId="urn:microsoft.com/office/officeart/2005/8/layout/pyramid2"/>
    <dgm:cxn modelId="{64EEBF5B-4121-42D8-AA8E-2D44096AD471}" type="presParOf" srcId="{E7C5B4A8-35F9-41FB-B9FA-8717899A0AF5}" destId="{D332A0A7-6B69-4800-ADA8-1F0E61334B57}" srcOrd="10" destOrd="0" presId="urn:microsoft.com/office/officeart/2005/8/layout/pyramid2"/>
    <dgm:cxn modelId="{44AFCAA9-4F2A-4335-8C71-4A31734C074F}" type="presParOf" srcId="{E7C5B4A8-35F9-41FB-B9FA-8717899A0AF5}" destId="{EEC48735-BC28-4337-9E3D-5D584AD7D283}" srcOrd="11" destOrd="0" presId="urn:microsoft.com/office/officeart/2005/8/layout/pyramid2"/>
    <dgm:cxn modelId="{99D02FD5-584E-4648-B745-EE0D8013D58F}" type="presParOf" srcId="{E7C5B4A8-35F9-41FB-B9FA-8717899A0AF5}" destId="{7C9B116F-D749-49AA-9D97-80B89876DB06}" srcOrd="12" destOrd="0" presId="urn:microsoft.com/office/officeart/2005/8/layout/pyramid2"/>
    <dgm:cxn modelId="{67A9FA8A-BBAD-4EFF-9BCD-1398393A87CF}" type="presParOf" srcId="{E7C5B4A8-35F9-41FB-B9FA-8717899A0AF5}" destId="{58CEC15B-6DC7-4618-8CA9-6D8066D79DF3}" srcOrd="13" destOrd="0" presId="urn:microsoft.com/office/officeart/2005/8/layout/pyramid2"/>
    <dgm:cxn modelId="{1E884C63-F8A9-46C6-939A-96E1F9048191}" type="presParOf" srcId="{E7C5B4A8-35F9-41FB-B9FA-8717899A0AF5}" destId="{A46A1D40-F74E-47B3-8A4C-1F295DB4FA87}" srcOrd="14" destOrd="0" presId="urn:microsoft.com/office/officeart/2005/8/layout/pyramid2"/>
    <dgm:cxn modelId="{59C71A26-D961-4B02-8F1B-F92DE32E07B8}" type="presParOf" srcId="{E7C5B4A8-35F9-41FB-B9FA-8717899A0AF5}" destId="{5F1D9EC5-321D-467C-80A0-1F63FB988958}" srcOrd="1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D2183A-4ACD-46F1-96A3-272997FCACD8}" type="doc">
      <dgm:prSet loTypeId="urn:microsoft.com/office/officeart/2005/8/layout/default" loCatId="list" qsTypeId="urn:microsoft.com/office/officeart/2005/8/quickstyle/3d1" qsCatId="3D" csTypeId="urn:microsoft.com/office/officeart/2005/8/colors/colorful5" csCatId="colorful" phldr="1"/>
      <dgm:spPr/>
      <dgm:t>
        <a:bodyPr/>
        <a:lstStyle/>
        <a:p>
          <a:endParaRPr lang="es-MX"/>
        </a:p>
      </dgm:t>
    </dgm:pt>
    <dgm:pt modelId="{D552387D-4515-4992-ADA5-CEFA9B0A7862}">
      <dgm:prSet phldrT="[Texto]" custT="1">
        <dgm:style>
          <a:lnRef idx="1">
            <a:schemeClr val="accent5"/>
          </a:lnRef>
          <a:fillRef idx="2">
            <a:schemeClr val="accent5"/>
          </a:fillRef>
          <a:effectRef idx="1">
            <a:schemeClr val="accent5"/>
          </a:effectRef>
          <a:fontRef idx="minor">
            <a:schemeClr val="dk1"/>
          </a:fontRef>
        </dgm:style>
      </dgm:prSet>
      <dgm:spPr/>
      <dgm:t>
        <a:bodyPr/>
        <a:lstStyle/>
        <a:p>
          <a:r>
            <a:rPr lang="es-MX" sz="2300" b="1" dirty="0">
              <a:solidFill>
                <a:schemeClr val="tx1"/>
              </a:solidFill>
              <a:latin typeface="Arial" panose="020B0604020202020204" pitchFamily="34" charset="0"/>
              <a:cs typeface="Arial" panose="020B0604020202020204" pitchFamily="34" charset="0"/>
            </a:rPr>
            <a:t>Apercibimiento</a:t>
          </a:r>
        </a:p>
      </dgm:t>
    </dgm:pt>
    <dgm:pt modelId="{A5667864-D219-4469-BB45-771E885FEC5F}" type="parTrans" cxnId="{731220FB-FC05-4480-9EB1-AFC4F27C311D}">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E643E89A-267B-4BB6-8190-D2D7D2CF00B8}" type="sibTrans" cxnId="{731220FB-FC05-4480-9EB1-AFC4F27C311D}">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5CBF3690-8F9B-4D84-A25D-864449E59E4A}">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MX" sz="2300" b="1" dirty="0">
              <a:solidFill>
                <a:schemeClr val="tx1"/>
              </a:solidFill>
              <a:latin typeface="Arial" panose="020B0604020202020204" pitchFamily="34" charset="0"/>
              <a:cs typeface="Arial" panose="020B0604020202020204" pitchFamily="34" charset="0"/>
            </a:rPr>
            <a:t>Amonestación</a:t>
          </a:r>
        </a:p>
      </dgm:t>
    </dgm:pt>
    <dgm:pt modelId="{47934206-B40C-4383-812C-EDEDAC99C08B}" type="parTrans" cxnId="{02CEF3F3-E775-455C-B98A-70030677B90E}">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FC742D22-8673-4975-9796-8B50E36B528F}" type="sibTrans" cxnId="{02CEF3F3-E775-455C-B98A-70030677B90E}">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9984D0DA-F97F-465A-9525-92C6D35A03C3}">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MX" sz="2000" b="1" dirty="0">
              <a:solidFill>
                <a:schemeClr val="tx1"/>
              </a:solidFill>
              <a:latin typeface="Arial" panose="020B0604020202020204" pitchFamily="34" charset="0"/>
              <a:cs typeface="Arial" panose="020B0604020202020204" pitchFamily="34" charset="0"/>
            </a:rPr>
            <a:t>Multa de </a:t>
          </a:r>
          <a:r>
            <a:rPr lang="es-MX" sz="2000" b="1" dirty="0">
              <a:solidFill>
                <a:srgbClr val="FF0000"/>
              </a:solidFill>
              <a:latin typeface="Arial" panose="020B0604020202020204" pitchFamily="34" charset="0"/>
              <a:cs typeface="Arial" panose="020B0604020202020204" pitchFamily="34" charset="0"/>
            </a:rPr>
            <a:t>cincuenta</a:t>
          </a:r>
          <a:r>
            <a:rPr lang="es-MX" sz="2000" b="1" dirty="0">
              <a:solidFill>
                <a:schemeClr val="tx1"/>
              </a:solidFill>
              <a:latin typeface="Arial" panose="020B0604020202020204" pitchFamily="34" charset="0"/>
              <a:cs typeface="Arial" panose="020B0604020202020204" pitchFamily="34" charset="0"/>
            </a:rPr>
            <a:t> hasta </a:t>
          </a:r>
          <a:r>
            <a:rPr lang="es-MX" sz="2000" b="1" dirty="0">
              <a:solidFill>
                <a:srgbClr val="FF0000"/>
              </a:solidFill>
              <a:latin typeface="Arial" panose="020B0604020202020204" pitchFamily="34" charset="0"/>
              <a:cs typeface="Arial" panose="020B0604020202020204" pitchFamily="34" charset="0"/>
            </a:rPr>
            <a:t>cinco mil </a:t>
          </a:r>
          <a:r>
            <a:rPr lang="es-MX" sz="2000" b="1" dirty="0">
              <a:solidFill>
                <a:schemeClr val="tx1"/>
              </a:solidFill>
              <a:latin typeface="Arial" panose="020B0604020202020204" pitchFamily="34" charset="0"/>
              <a:cs typeface="Arial" panose="020B0604020202020204" pitchFamily="34" charset="0"/>
            </a:rPr>
            <a:t>veces el unidad de medida de actualización con base en el salario mínimo diario general vigente </a:t>
          </a:r>
        </a:p>
      </dgm:t>
    </dgm:pt>
    <dgm:pt modelId="{368B2251-75F7-46D5-91F3-108B0F9E8680}" type="parTrans" cxnId="{6A9DEE11-82A9-4C81-8334-DB547CEF241A}">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47795609-C437-4911-BC3A-077488F1A704}" type="sibTrans" cxnId="{6A9DEE11-82A9-4C81-8334-DB547CEF241A}">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1B90FF6E-06E3-4E5C-8E9A-CCC868A5CEA0}">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MX" sz="2000" b="1" dirty="0">
              <a:solidFill>
                <a:schemeClr val="tx1"/>
              </a:solidFill>
              <a:latin typeface="Arial" panose="020B0604020202020204" pitchFamily="34" charset="0"/>
              <a:cs typeface="Arial" panose="020B0604020202020204" pitchFamily="34" charset="0"/>
            </a:rPr>
            <a:t>Auxilio de la fuerza pública</a:t>
          </a:r>
        </a:p>
      </dgm:t>
    </dgm:pt>
    <dgm:pt modelId="{62855500-4F52-43BB-96E0-DFD85E3292D2}" type="parTrans" cxnId="{FA388877-D433-4EBC-8C0E-679A2C5AA646}">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4D1E4388-511D-48C8-AD09-0C5472240621}" type="sibTrans" cxnId="{FA388877-D433-4EBC-8C0E-679A2C5AA646}">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62CB64F2-B58C-4D32-88C0-A5352C7BEB9C}">
      <dgm:prSet phldrT="[Texto]" custT="1">
        <dgm:style>
          <a:lnRef idx="1">
            <a:schemeClr val="dk1"/>
          </a:lnRef>
          <a:fillRef idx="2">
            <a:schemeClr val="dk1"/>
          </a:fillRef>
          <a:effectRef idx="1">
            <a:schemeClr val="dk1"/>
          </a:effectRef>
          <a:fontRef idx="minor">
            <a:schemeClr val="dk1"/>
          </a:fontRef>
        </dgm:style>
      </dgm:prSet>
      <dgm:spPr/>
      <dgm:t>
        <a:bodyPr/>
        <a:lstStyle/>
        <a:p>
          <a:r>
            <a:rPr lang="es-MX" sz="2400" b="1" dirty="0">
              <a:solidFill>
                <a:schemeClr val="tx1"/>
              </a:solidFill>
              <a:latin typeface="Arial" panose="020B0604020202020204" pitchFamily="34" charset="0"/>
              <a:cs typeface="Arial" panose="020B0604020202020204" pitchFamily="34" charset="0"/>
            </a:rPr>
            <a:t>Arresto hasta por 36 horas.</a:t>
          </a:r>
        </a:p>
      </dgm:t>
    </dgm:pt>
    <dgm:pt modelId="{C409D54F-9CB6-4F33-8A9D-C7C6D57EB116}" type="parTrans" cxnId="{C2890E57-390E-476A-97C4-82CC751AAB5D}">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E072E909-44EF-42A1-822E-0CD004C8EBA3}" type="sibTrans" cxnId="{C2890E57-390E-476A-97C4-82CC751AAB5D}">
      <dgm:prSet/>
      <dgm:spPr/>
      <dgm:t>
        <a:bodyPr/>
        <a:lstStyle/>
        <a:p>
          <a:endParaRPr lang="es-MX" sz="1800">
            <a:solidFill>
              <a:schemeClr val="tx1"/>
            </a:solidFill>
            <a:latin typeface="Arial" panose="020B0604020202020204" pitchFamily="34" charset="0"/>
            <a:cs typeface="Arial" panose="020B0604020202020204" pitchFamily="34" charset="0"/>
          </a:endParaRPr>
        </a:p>
      </dgm:t>
    </dgm:pt>
    <dgm:pt modelId="{D113C160-E8F8-44FC-8D63-E1A5D3DAA56B}" type="pres">
      <dgm:prSet presAssocID="{D3D2183A-4ACD-46F1-96A3-272997FCACD8}" presName="diagram" presStyleCnt="0">
        <dgm:presLayoutVars>
          <dgm:dir/>
          <dgm:resizeHandles val="exact"/>
        </dgm:presLayoutVars>
      </dgm:prSet>
      <dgm:spPr/>
      <dgm:t>
        <a:bodyPr/>
        <a:lstStyle/>
        <a:p>
          <a:endParaRPr lang="es-MX"/>
        </a:p>
      </dgm:t>
    </dgm:pt>
    <dgm:pt modelId="{B200EB34-1ED5-4FA0-AAFF-E28CFCB33104}" type="pres">
      <dgm:prSet presAssocID="{D552387D-4515-4992-ADA5-CEFA9B0A7862}" presName="node" presStyleLbl="node1" presStyleIdx="0" presStyleCnt="5" custScaleY="122084">
        <dgm:presLayoutVars>
          <dgm:bulletEnabled val="1"/>
        </dgm:presLayoutVars>
      </dgm:prSet>
      <dgm:spPr/>
      <dgm:t>
        <a:bodyPr/>
        <a:lstStyle/>
        <a:p>
          <a:endParaRPr lang="es-MX"/>
        </a:p>
      </dgm:t>
    </dgm:pt>
    <dgm:pt modelId="{9B105D98-41D6-418C-A996-EF7CDE30D494}" type="pres">
      <dgm:prSet presAssocID="{E643E89A-267B-4BB6-8190-D2D7D2CF00B8}" presName="sibTrans" presStyleCnt="0"/>
      <dgm:spPr/>
    </dgm:pt>
    <dgm:pt modelId="{ED5BF07F-E0C1-489A-B605-EB358A46FAC1}" type="pres">
      <dgm:prSet presAssocID="{5CBF3690-8F9B-4D84-A25D-864449E59E4A}" presName="node" presStyleLbl="node1" presStyleIdx="1" presStyleCnt="5" custScaleX="98170" custScaleY="122084" custLinFactNeighborX="-4234" custLinFactNeighborY="-2175">
        <dgm:presLayoutVars>
          <dgm:bulletEnabled val="1"/>
        </dgm:presLayoutVars>
      </dgm:prSet>
      <dgm:spPr/>
      <dgm:t>
        <a:bodyPr/>
        <a:lstStyle/>
        <a:p>
          <a:endParaRPr lang="es-MX"/>
        </a:p>
      </dgm:t>
    </dgm:pt>
    <dgm:pt modelId="{E127C493-31A3-48BB-BB6A-D564FDEAEF29}" type="pres">
      <dgm:prSet presAssocID="{FC742D22-8673-4975-9796-8B50E36B528F}" presName="sibTrans" presStyleCnt="0"/>
      <dgm:spPr/>
    </dgm:pt>
    <dgm:pt modelId="{449A57E8-E228-43A9-B930-FD701095BE5C}" type="pres">
      <dgm:prSet presAssocID="{9984D0DA-F97F-465A-9525-92C6D35A03C3}" presName="node" presStyleLbl="node1" presStyleIdx="2" presStyleCnt="5" custScaleX="132991" custScaleY="189362" custLinFactNeighborX="-10122" custLinFactNeighborY="714">
        <dgm:presLayoutVars>
          <dgm:bulletEnabled val="1"/>
        </dgm:presLayoutVars>
      </dgm:prSet>
      <dgm:spPr/>
      <dgm:t>
        <a:bodyPr/>
        <a:lstStyle/>
        <a:p>
          <a:endParaRPr lang="es-MX"/>
        </a:p>
      </dgm:t>
    </dgm:pt>
    <dgm:pt modelId="{872C5D49-FFFC-4BFD-95A8-10901EA1B63E}" type="pres">
      <dgm:prSet presAssocID="{47795609-C437-4911-BC3A-077488F1A704}" presName="sibTrans" presStyleCnt="0"/>
      <dgm:spPr/>
    </dgm:pt>
    <dgm:pt modelId="{86D45FA1-DC04-4A92-A1E6-3934B94BBF5F}" type="pres">
      <dgm:prSet presAssocID="{1B90FF6E-06E3-4E5C-8E9A-CCC868A5CEA0}" presName="node" presStyleLbl="node1" presStyleIdx="3" presStyleCnt="5">
        <dgm:presLayoutVars>
          <dgm:bulletEnabled val="1"/>
        </dgm:presLayoutVars>
      </dgm:prSet>
      <dgm:spPr/>
      <dgm:t>
        <a:bodyPr/>
        <a:lstStyle/>
        <a:p>
          <a:endParaRPr lang="es-MX"/>
        </a:p>
      </dgm:t>
    </dgm:pt>
    <dgm:pt modelId="{8E757F55-BFD5-4946-AAE9-0DFCEB269B00}" type="pres">
      <dgm:prSet presAssocID="{4D1E4388-511D-48C8-AD09-0C5472240621}" presName="sibTrans" presStyleCnt="0"/>
      <dgm:spPr/>
    </dgm:pt>
    <dgm:pt modelId="{89C84166-D6DB-4BF5-8B7A-4AB0BB375AB0}" type="pres">
      <dgm:prSet presAssocID="{62CB64F2-B58C-4D32-88C0-A5352C7BEB9C}" presName="node" presStyleLbl="node1" presStyleIdx="4" presStyleCnt="5">
        <dgm:presLayoutVars>
          <dgm:bulletEnabled val="1"/>
        </dgm:presLayoutVars>
      </dgm:prSet>
      <dgm:spPr/>
      <dgm:t>
        <a:bodyPr/>
        <a:lstStyle/>
        <a:p>
          <a:endParaRPr lang="es-MX"/>
        </a:p>
      </dgm:t>
    </dgm:pt>
  </dgm:ptLst>
  <dgm:cxnLst>
    <dgm:cxn modelId="{C2890E57-390E-476A-97C4-82CC751AAB5D}" srcId="{D3D2183A-4ACD-46F1-96A3-272997FCACD8}" destId="{62CB64F2-B58C-4D32-88C0-A5352C7BEB9C}" srcOrd="4" destOrd="0" parTransId="{C409D54F-9CB6-4F33-8A9D-C7C6D57EB116}" sibTransId="{E072E909-44EF-42A1-822E-0CD004C8EBA3}"/>
    <dgm:cxn modelId="{D637C6D7-41BB-450A-BA1B-8D151AEEE078}" type="presOf" srcId="{1B90FF6E-06E3-4E5C-8E9A-CCC868A5CEA0}" destId="{86D45FA1-DC04-4A92-A1E6-3934B94BBF5F}" srcOrd="0" destOrd="0" presId="urn:microsoft.com/office/officeart/2005/8/layout/default"/>
    <dgm:cxn modelId="{34A5F1C7-32F8-4748-8E8A-8B9F5EAF399F}" type="presOf" srcId="{D3D2183A-4ACD-46F1-96A3-272997FCACD8}" destId="{D113C160-E8F8-44FC-8D63-E1A5D3DAA56B}" srcOrd="0" destOrd="0" presId="urn:microsoft.com/office/officeart/2005/8/layout/default"/>
    <dgm:cxn modelId="{FA388877-D433-4EBC-8C0E-679A2C5AA646}" srcId="{D3D2183A-4ACD-46F1-96A3-272997FCACD8}" destId="{1B90FF6E-06E3-4E5C-8E9A-CCC868A5CEA0}" srcOrd="3" destOrd="0" parTransId="{62855500-4F52-43BB-96E0-DFD85E3292D2}" sibTransId="{4D1E4388-511D-48C8-AD09-0C5472240621}"/>
    <dgm:cxn modelId="{02CEF3F3-E775-455C-B98A-70030677B90E}" srcId="{D3D2183A-4ACD-46F1-96A3-272997FCACD8}" destId="{5CBF3690-8F9B-4D84-A25D-864449E59E4A}" srcOrd="1" destOrd="0" parTransId="{47934206-B40C-4383-812C-EDEDAC99C08B}" sibTransId="{FC742D22-8673-4975-9796-8B50E36B528F}"/>
    <dgm:cxn modelId="{6A9DEE11-82A9-4C81-8334-DB547CEF241A}" srcId="{D3D2183A-4ACD-46F1-96A3-272997FCACD8}" destId="{9984D0DA-F97F-465A-9525-92C6D35A03C3}" srcOrd="2" destOrd="0" parTransId="{368B2251-75F7-46D5-91F3-108B0F9E8680}" sibTransId="{47795609-C437-4911-BC3A-077488F1A704}"/>
    <dgm:cxn modelId="{86713B41-95C0-45C3-8192-6600B0C40256}" type="presOf" srcId="{62CB64F2-B58C-4D32-88C0-A5352C7BEB9C}" destId="{89C84166-D6DB-4BF5-8B7A-4AB0BB375AB0}" srcOrd="0" destOrd="0" presId="urn:microsoft.com/office/officeart/2005/8/layout/default"/>
    <dgm:cxn modelId="{E92365BD-85E0-4A7C-9C4A-765671B190FD}" type="presOf" srcId="{5CBF3690-8F9B-4D84-A25D-864449E59E4A}" destId="{ED5BF07F-E0C1-489A-B605-EB358A46FAC1}" srcOrd="0" destOrd="0" presId="urn:microsoft.com/office/officeart/2005/8/layout/default"/>
    <dgm:cxn modelId="{731220FB-FC05-4480-9EB1-AFC4F27C311D}" srcId="{D3D2183A-4ACD-46F1-96A3-272997FCACD8}" destId="{D552387D-4515-4992-ADA5-CEFA9B0A7862}" srcOrd="0" destOrd="0" parTransId="{A5667864-D219-4469-BB45-771E885FEC5F}" sibTransId="{E643E89A-267B-4BB6-8190-D2D7D2CF00B8}"/>
    <dgm:cxn modelId="{C27935D5-0F55-44A1-B620-F26310756981}" type="presOf" srcId="{D552387D-4515-4992-ADA5-CEFA9B0A7862}" destId="{B200EB34-1ED5-4FA0-AAFF-E28CFCB33104}" srcOrd="0" destOrd="0" presId="urn:microsoft.com/office/officeart/2005/8/layout/default"/>
    <dgm:cxn modelId="{71F78EEE-D3C1-42D8-AB28-1B12A524A804}" type="presOf" srcId="{9984D0DA-F97F-465A-9525-92C6D35A03C3}" destId="{449A57E8-E228-43A9-B930-FD701095BE5C}" srcOrd="0" destOrd="0" presId="urn:microsoft.com/office/officeart/2005/8/layout/default"/>
    <dgm:cxn modelId="{7E86F46E-BBCA-4598-9B58-7F768D873537}" type="presParOf" srcId="{D113C160-E8F8-44FC-8D63-E1A5D3DAA56B}" destId="{B200EB34-1ED5-4FA0-AAFF-E28CFCB33104}" srcOrd="0" destOrd="0" presId="urn:microsoft.com/office/officeart/2005/8/layout/default"/>
    <dgm:cxn modelId="{1CF22F40-2391-4D14-8F52-8C62DD401693}" type="presParOf" srcId="{D113C160-E8F8-44FC-8D63-E1A5D3DAA56B}" destId="{9B105D98-41D6-418C-A996-EF7CDE30D494}" srcOrd="1" destOrd="0" presId="urn:microsoft.com/office/officeart/2005/8/layout/default"/>
    <dgm:cxn modelId="{2C704748-9A1D-4DC3-B9C9-A1BF9CABAA69}" type="presParOf" srcId="{D113C160-E8F8-44FC-8D63-E1A5D3DAA56B}" destId="{ED5BF07F-E0C1-489A-B605-EB358A46FAC1}" srcOrd="2" destOrd="0" presId="urn:microsoft.com/office/officeart/2005/8/layout/default"/>
    <dgm:cxn modelId="{8F7EADB2-2B45-48A4-970D-5FE249B7C1F4}" type="presParOf" srcId="{D113C160-E8F8-44FC-8D63-E1A5D3DAA56B}" destId="{E127C493-31A3-48BB-BB6A-D564FDEAEF29}" srcOrd="3" destOrd="0" presId="urn:microsoft.com/office/officeart/2005/8/layout/default"/>
    <dgm:cxn modelId="{8DF560D7-2193-4803-AB7A-8D6B9579A59E}" type="presParOf" srcId="{D113C160-E8F8-44FC-8D63-E1A5D3DAA56B}" destId="{449A57E8-E228-43A9-B930-FD701095BE5C}" srcOrd="4" destOrd="0" presId="urn:microsoft.com/office/officeart/2005/8/layout/default"/>
    <dgm:cxn modelId="{3EB52F13-5576-4F2E-BD88-80B4D4279919}" type="presParOf" srcId="{D113C160-E8F8-44FC-8D63-E1A5D3DAA56B}" destId="{872C5D49-FFFC-4BFD-95A8-10901EA1B63E}" srcOrd="5" destOrd="0" presId="urn:microsoft.com/office/officeart/2005/8/layout/default"/>
    <dgm:cxn modelId="{2599C075-813B-474B-99C2-BC0EB74B4B0B}" type="presParOf" srcId="{D113C160-E8F8-44FC-8D63-E1A5D3DAA56B}" destId="{86D45FA1-DC04-4A92-A1E6-3934B94BBF5F}" srcOrd="6" destOrd="0" presId="urn:microsoft.com/office/officeart/2005/8/layout/default"/>
    <dgm:cxn modelId="{C9D2E4B4-BD78-42F9-AC18-6F3B1AD163D4}" type="presParOf" srcId="{D113C160-E8F8-44FC-8D63-E1A5D3DAA56B}" destId="{8E757F55-BFD5-4946-AAE9-0DFCEB269B00}" srcOrd="7" destOrd="0" presId="urn:microsoft.com/office/officeart/2005/8/layout/default"/>
    <dgm:cxn modelId="{2A30055B-D226-4BD7-8548-FFDCC5D54A89}" type="presParOf" srcId="{D113C160-E8F8-44FC-8D63-E1A5D3DAA56B}" destId="{89C84166-D6DB-4BF5-8B7A-4AB0BB375AB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25CA4F-9B07-490E-BA25-1A45CB6BBB47}"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es-MX"/>
        </a:p>
      </dgm:t>
    </dgm:pt>
    <dgm:pt modelId="{A8A25EA0-D3D8-40A7-85DB-61B90B681607}">
      <dgm:prSet phldrT="[Texto]" custT="1"/>
      <dgm:spPr/>
      <dgm:t>
        <a:bodyPr/>
        <a:lstStyle/>
        <a:p>
          <a:pPr algn="ctr"/>
          <a:r>
            <a:rPr lang="es-MX" sz="1800" b="1" dirty="0">
              <a:solidFill>
                <a:schemeClr val="tx1"/>
              </a:solidFill>
              <a:latin typeface="Arial" panose="020B0604020202020204" pitchFamily="34" charset="0"/>
              <a:cs typeface="Arial" panose="020B0604020202020204" pitchFamily="34" charset="0"/>
            </a:rPr>
            <a:t>Confirman el acto o resolución impugnado</a:t>
          </a:r>
        </a:p>
      </dgm:t>
    </dgm:pt>
    <dgm:pt modelId="{78793BC9-50F6-4BE0-8F39-390E17293041}" type="parTrans" cxnId="{DC80E493-68F9-4190-9F44-0BCBF61CBF47}">
      <dgm:prSet/>
      <dgm:spPr/>
      <dgm:t>
        <a:bodyPr/>
        <a:lstStyle/>
        <a:p>
          <a:endParaRPr lang="es-MX" sz="1600" b="1">
            <a:solidFill>
              <a:schemeClr val="tx1"/>
            </a:solidFill>
            <a:latin typeface="Arial" panose="020B0604020202020204" pitchFamily="34" charset="0"/>
            <a:cs typeface="Arial" panose="020B0604020202020204" pitchFamily="34" charset="0"/>
          </a:endParaRPr>
        </a:p>
      </dgm:t>
    </dgm:pt>
    <dgm:pt modelId="{109B8AB7-52CB-47FC-B380-015307F4FDA3}" type="sibTrans" cxnId="{DC80E493-68F9-4190-9F44-0BCBF61CBF47}">
      <dgm:prSet/>
      <dgm:spPr/>
      <dgm:t>
        <a:bodyPr/>
        <a:lstStyle/>
        <a:p>
          <a:endParaRPr lang="es-MX" sz="1600" b="1">
            <a:solidFill>
              <a:schemeClr val="tx1"/>
            </a:solidFill>
            <a:latin typeface="Arial" panose="020B0604020202020204" pitchFamily="34" charset="0"/>
            <a:cs typeface="Arial" panose="020B0604020202020204" pitchFamily="34" charset="0"/>
          </a:endParaRPr>
        </a:p>
      </dgm:t>
    </dgm:pt>
    <dgm:pt modelId="{FAAC08EE-302A-497D-9832-BF5FC8125800}">
      <dgm:prSet phldrT="[Texto]" custT="1"/>
      <dgm:spPr/>
      <dgm:t>
        <a:bodyPr/>
        <a:lstStyle/>
        <a:p>
          <a:pPr algn="ctr"/>
          <a:r>
            <a:rPr lang="es-MX" sz="1800" b="1" dirty="0">
              <a:solidFill>
                <a:schemeClr val="tx1"/>
              </a:solidFill>
              <a:latin typeface="Arial" panose="020B0604020202020204" pitchFamily="34" charset="0"/>
              <a:cs typeface="Arial" panose="020B0604020202020204" pitchFamily="34" charset="0"/>
            </a:rPr>
            <a:t>Revocan o modifican el acto o resolución impugnado y restituyen al </a:t>
          </a:r>
          <a:r>
            <a:rPr lang="es-MX" sz="1800" b="1" dirty="0" err="1">
              <a:solidFill>
                <a:schemeClr val="tx1"/>
              </a:solidFill>
              <a:latin typeface="Arial" panose="020B0604020202020204" pitchFamily="34" charset="0"/>
              <a:cs typeface="Arial" panose="020B0604020202020204" pitchFamily="34" charset="0"/>
            </a:rPr>
            <a:t>promovente</a:t>
          </a:r>
          <a:r>
            <a:rPr lang="es-MX" sz="1800" b="1" dirty="0">
              <a:solidFill>
                <a:schemeClr val="tx1"/>
              </a:solidFill>
              <a:latin typeface="Arial" panose="020B0604020202020204" pitchFamily="34" charset="0"/>
              <a:cs typeface="Arial" panose="020B0604020202020204" pitchFamily="34" charset="0"/>
            </a:rPr>
            <a:t> en el uso y goce del derecho político-electoral que le haya sido violado</a:t>
          </a:r>
        </a:p>
      </dgm:t>
    </dgm:pt>
    <dgm:pt modelId="{72E96F5B-6E01-4A0F-A850-7D13A8B3915B}" type="parTrans" cxnId="{C2437602-27C8-47F3-B9FE-D0540A3322CD}">
      <dgm:prSet/>
      <dgm:spPr/>
      <dgm:t>
        <a:bodyPr/>
        <a:lstStyle/>
        <a:p>
          <a:endParaRPr lang="es-MX" sz="1600" b="1">
            <a:solidFill>
              <a:schemeClr val="tx1"/>
            </a:solidFill>
            <a:latin typeface="Arial" panose="020B0604020202020204" pitchFamily="34" charset="0"/>
            <a:cs typeface="Arial" panose="020B0604020202020204" pitchFamily="34" charset="0"/>
          </a:endParaRPr>
        </a:p>
      </dgm:t>
    </dgm:pt>
    <dgm:pt modelId="{610A5213-F94F-431B-A300-B3701CA228C0}" type="sibTrans" cxnId="{C2437602-27C8-47F3-B9FE-D0540A3322CD}">
      <dgm:prSet/>
      <dgm:spPr/>
      <dgm:t>
        <a:bodyPr/>
        <a:lstStyle/>
        <a:p>
          <a:endParaRPr lang="es-MX" sz="1600" b="1">
            <a:solidFill>
              <a:schemeClr val="tx1"/>
            </a:solidFill>
            <a:latin typeface="Arial" panose="020B0604020202020204" pitchFamily="34" charset="0"/>
            <a:cs typeface="Arial" panose="020B0604020202020204" pitchFamily="34" charset="0"/>
          </a:endParaRPr>
        </a:p>
      </dgm:t>
    </dgm:pt>
    <dgm:pt modelId="{9749AD96-10FE-4C31-B006-C3F9884ACD43}" type="pres">
      <dgm:prSet presAssocID="{2B25CA4F-9B07-490E-BA25-1A45CB6BBB47}" presName="linear" presStyleCnt="0">
        <dgm:presLayoutVars>
          <dgm:dir/>
          <dgm:animLvl val="lvl"/>
          <dgm:resizeHandles val="exact"/>
        </dgm:presLayoutVars>
      </dgm:prSet>
      <dgm:spPr/>
      <dgm:t>
        <a:bodyPr/>
        <a:lstStyle/>
        <a:p>
          <a:endParaRPr lang="es-MX"/>
        </a:p>
      </dgm:t>
    </dgm:pt>
    <dgm:pt modelId="{A95904FE-B199-422B-9A98-51BA40CFDE09}" type="pres">
      <dgm:prSet presAssocID="{A8A25EA0-D3D8-40A7-85DB-61B90B681607}" presName="parentLin" presStyleCnt="0"/>
      <dgm:spPr/>
    </dgm:pt>
    <dgm:pt modelId="{8D9AA8AC-75C6-4E37-B326-873BCD656EAF}" type="pres">
      <dgm:prSet presAssocID="{A8A25EA0-D3D8-40A7-85DB-61B90B681607}" presName="parentLeftMargin" presStyleLbl="node1" presStyleIdx="0" presStyleCnt="2"/>
      <dgm:spPr/>
      <dgm:t>
        <a:bodyPr/>
        <a:lstStyle/>
        <a:p>
          <a:endParaRPr lang="es-MX"/>
        </a:p>
      </dgm:t>
    </dgm:pt>
    <dgm:pt modelId="{288B3FF6-28C6-4A44-A293-D63FCD46E667}" type="pres">
      <dgm:prSet presAssocID="{A8A25EA0-D3D8-40A7-85DB-61B90B681607}" presName="parentText" presStyleLbl="node1" presStyleIdx="0" presStyleCnt="2">
        <dgm:presLayoutVars>
          <dgm:chMax val="0"/>
          <dgm:bulletEnabled val="1"/>
        </dgm:presLayoutVars>
      </dgm:prSet>
      <dgm:spPr/>
      <dgm:t>
        <a:bodyPr/>
        <a:lstStyle/>
        <a:p>
          <a:endParaRPr lang="es-MX"/>
        </a:p>
      </dgm:t>
    </dgm:pt>
    <dgm:pt modelId="{20F018CC-009D-4AAE-9675-3B56C032334B}" type="pres">
      <dgm:prSet presAssocID="{A8A25EA0-D3D8-40A7-85DB-61B90B681607}" presName="negativeSpace" presStyleCnt="0"/>
      <dgm:spPr/>
    </dgm:pt>
    <dgm:pt modelId="{D8734D25-1E2A-4CB7-8FA8-20E1016A47B2}" type="pres">
      <dgm:prSet presAssocID="{A8A25EA0-D3D8-40A7-85DB-61B90B681607}" presName="childText" presStyleLbl="conFgAcc1" presStyleIdx="0" presStyleCnt="2">
        <dgm:presLayoutVars>
          <dgm:bulletEnabled val="1"/>
        </dgm:presLayoutVars>
      </dgm:prSet>
      <dgm:spPr/>
    </dgm:pt>
    <dgm:pt modelId="{CFD0869F-D878-4001-B21F-62C3B1690141}" type="pres">
      <dgm:prSet presAssocID="{109B8AB7-52CB-47FC-B380-015307F4FDA3}" presName="spaceBetweenRectangles" presStyleCnt="0"/>
      <dgm:spPr/>
    </dgm:pt>
    <dgm:pt modelId="{C9F42783-8E3E-4E6B-BDB9-D41CBF489E85}" type="pres">
      <dgm:prSet presAssocID="{FAAC08EE-302A-497D-9832-BF5FC8125800}" presName="parentLin" presStyleCnt="0"/>
      <dgm:spPr/>
    </dgm:pt>
    <dgm:pt modelId="{238EE1E6-9735-4CAD-8639-01BC18040A14}" type="pres">
      <dgm:prSet presAssocID="{FAAC08EE-302A-497D-9832-BF5FC8125800}" presName="parentLeftMargin" presStyleLbl="node1" presStyleIdx="0" presStyleCnt="2"/>
      <dgm:spPr/>
      <dgm:t>
        <a:bodyPr/>
        <a:lstStyle/>
        <a:p>
          <a:endParaRPr lang="es-MX"/>
        </a:p>
      </dgm:t>
    </dgm:pt>
    <dgm:pt modelId="{438BF0DB-73B1-4F76-B3D1-34E8EB5EC838}" type="pres">
      <dgm:prSet presAssocID="{FAAC08EE-302A-497D-9832-BF5FC8125800}" presName="parentText" presStyleLbl="node1" presStyleIdx="1" presStyleCnt="2">
        <dgm:presLayoutVars>
          <dgm:chMax val="0"/>
          <dgm:bulletEnabled val="1"/>
        </dgm:presLayoutVars>
      </dgm:prSet>
      <dgm:spPr/>
      <dgm:t>
        <a:bodyPr/>
        <a:lstStyle/>
        <a:p>
          <a:endParaRPr lang="es-MX"/>
        </a:p>
      </dgm:t>
    </dgm:pt>
    <dgm:pt modelId="{DDED0EF0-2368-409C-AD77-A5C6A123B574}" type="pres">
      <dgm:prSet presAssocID="{FAAC08EE-302A-497D-9832-BF5FC8125800}" presName="negativeSpace" presStyleCnt="0"/>
      <dgm:spPr/>
    </dgm:pt>
    <dgm:pt modelId="{1CD0639B-BDF2-4C3C-8F9D-24FBBE1E9BC4}" type="pres">
      <dgm:prSet presAssocID="{FAAC08EE-302A-497D-9832-BF5FC8125800}" presName="childText" presStyleLbl="conFgAcc1" presStyleIdx="1" presStyleCnt="2">
        <dgm:presLayoutVars>
          <dgm:bulletEnabled val="1"/>
        </dgm:presLayoutVars>
      </dgm:prSet>
      <dgm:spPr/>
    </dgm:pt>
  </dgm:ptLst>
  <dgm:cxnLst>
    <dgm:cxn modelId="{B6B7B5D4-DF5B-4D38-9F0D-845568CA68B4}" type="presOf" srcId="{FAAC08EE-302A-497D-9832-BF5FC8125800}" destId="{238EE1E6-9735-4CAD-8639-01BC18040A14}" srcOrd="0" destOrd="0" presId="urn:microsoft.com/office/officeart/2005/8/layout/list1"/>
    <dgm:cxn modelId="{C2437602-27C8-47F3-B9FE-D0540A3322CD}" srcId="{2B25CA4F-9B07-490E-BA25-1A45CB6BBB47}" destId="{FAAC08EE-302A-497D-9832-BF5FC8125800}" srcOrd="1" destOrd="0" parTransId="{72E96F5B-6E01-4A0F-A850-7D13A8B3915B}" sibTransId="{610A5213-F94F-431B-A300-B3701CA228C0}"/>
    <dgm:cxn modelId="{7FADE2A2-55EE-4FE6-8C3A-8BE484545275}" type="presOf" srcId="{FAAC08EE-302A-497D-9832-BF5FC8125800}" destId="{438BF0DB-73B1-4F76-B3D1-34E8EB5EC838}" srcOrd="1" destOrd="0" presId="urn:microsoft.com/office/officeart/2005/8/layout/list1"/>
    <dgm:cxn modelId="{DC80E493-68F9-4190-9F44-0BCBF61CBF47}" srcId="{2B25CA4F-9B07-490E-BA25-1A45CB6BBB47}" destId="{A8A25EA0-D3D8-40A7-85DB-61B90B681607}" srcOrd="0" destOrd="0" parTransId="{78793BC9-50F6-4BE0-8F39-390E17293041}" sibTransId="{109B8AB7-52CB-47FC-B380-015307F4FDA3}"/>
    <dgm:cxn modelId="{CB17F8B1-934C-4941-8185-130A558B0149}" type="presOf" srcId="{A8A25EA0-D3D8-40A7-85DB-61B90B681607}" destId="{8D9AA8AC-75C6-4E37-B326-873BCD656EAF}" srcOrd="0" destOrd="0" presId="urn:microsoft.com/office/officeart/2005/8/layout/list1"/>
    <dgm:cxn modelId="{EBD2F13B-50A0-423A-8717-AA5DD25D8A1E}" type="presOf" srcId="{2B25CA4F-9B07-490E-BA25-1A45CB6BBB47}" destId="{9749AD96-10FE-4C31-B006-C3F9884ACD43}" srcOrd="0" destOrd="0" presId="urn:microsoft.com/office/officeart/2005/8/layout/list1"/>
    <dgm:cxn modelId="{07A4B7EE-E905-4CFF-A0CA-5DB31AD5B04B}" type="presOf" srcId="{A8A25EA0-D3D8-40A7-85DB-61B90B681607}" destId="{288B3FF6-28C6-4A44-A293-D63FCD46E667}" srcOrd="1" destOrd="0" presId="urn:microsoft.com/office/officeart/2005/8/layout/list1"/>
    <dgm:cxn modelId="{8ACFF04F-6481-492F-BD8E-D2F31C8DECEF}" type="presParOf" srcId="{9749AD96-10FE-4C31-B006-C3F9884ACD43}" destId="{A95904FE-B199-422B-9A98-51BA40CFDE09}" srcOrd="0" destOrd="0" presId="urn:microsoft.com/office/officeart/2005/8/layout/list1"/>
    <dgm:cxn modelId="{8D0107AB-0FEB-4E7E-8981-D2866226E3F9}" type="presParOf" srcId="{A95904FE-B199-422B-9A98-51BA40CFDE09}" destId="{8D9AA8AC-75C6-4E37-B326-873BCD656EAF}" srcOrd="0" destOrd="0" presId="urn:microsoft.com/office/officeart/2005/8/layout/list1"/>
    <dgm:cxn modelId="{AFBF5DC3-7A12-4D2B-BA05-93C0C675DAA5}" type="presParOf" srcId="{A95904FE-B199-422B-9A98-51BA40CFDE09}" destId="{288B3FF6-28C6-4A44-A293-D63FCD46E667}" srcOrd="1" destOrd="0" presId="urn:microsoft.com/office/officeart/2005/8/layout/list1"/>
    <dgm:cxn modelId="{20BFAFE2-64FA-476E-96F0-14219E219422}" type="presParOf" srcId="{9749AD96-10FE-4C31-B006-C3F9884ACD43}" destId="{20F018CC-009D-4AAE-9675-3B56C032334B}" srcOrd="1" destOrd="0" presId="urn:microsoft.com/office/officeart/2005/8/layout/list1"/>
    <dgm:cxn modelId="{B14F6B7B-0826-4EAA-87F8-670D38F1DE89}" type="presParOf" srcId="{9749AD96-10FE-4C31-B006-C3F9884ACD43}" destId="{D8734D25-1E2A-4CB7-8FA8-20E1016A47B2}" srcOrd="2" destOrd="0" presId="urn:microsoft.com/office/officeart/2005/8/layout/list1"/>
    <dgm:cxn modelId="{98017DC5-6522-4CF4-94BA-2CA80E9BBACF}" type="presParOf" srcId="{9749AD96-10FE-4C31-B006-C3F9884ACD43}" destId="{CFD0869F-D878-4001-B21F-62C3B1690141}" srcOrd="3" destOrd="0" presId="urn:microsoft.com/office/officeart/2005/8/layout/list1"/>
    <dgm:cxn modelId="{0EF301FF-C1E3-4909-8E21-A4FCCA5B5635}" type="presParOf" srcId="{9749AD96-10FE-4C31-B006-C3F9884ACD43}" destId="{C9F42783-8E3E-4E6B-BDB9-D41CBF489E85}" srcOrd="4" destOrd="0" presId="urn:microsoft.com/office/officeart/2005/8/layout/list1"/>
    <dgm:cxn modelId="{9B775EDD-7BB5-4EB3-8F6E-B95A7D9CA9D5}" type="presParOf" srcId="{C9F42783-8E3E-4E6B-BDB9-D41CBF489E85}" destId="{238EE1E6-9735-4CAD-8639-01BC18040A14}" srcOrd="0" destOrd="0" presId="urn:microsoft.com/office/officeart/2005/8/layout/list1"/>
    <dgm:cxn modelId="{D42A1BF0-E928-4470-98C8-93E5BDAB46BC}" type="presParOf" srcId="{C9F42783-8E3E-4E6B-BDB9-D41CBF489E85}" destId="{438BF0DB-73B1-4F76-B3D1-34E8EB5EC838}" srcOrd="1" destOrd="0" presId="urn:microsoft.com/office/officeart/2005/8/layout/list1"/>
    <dgm:cxn modelId="{6E047E82-E26C-4350-908C-616AD46E30D6}" type="presParOf" srcId="{9749AD96-10FE-4C31-B006-C3F9884ACD43}" destId="{DDED0EF0-2368-409C-AD77-A5C6A123B574}" srcOrd="5" destOrd="0" presId="urn:microsoft.com/office/officeart/2005/8/layout/list1"/>
    <dgm:cxn modelId="{6F923A45-3900-4857-A088-05A9470C93C1}" type="presParOf" srcId="{9749AD96-10FE-4C31-B006-C3F9884ACD43}" destId="{1CD0639B-BDF2-4C3C-8F9D-24FBBE1E9BC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869337-7516-42D1-833F-136DD3655EA1}" type="doc">
      <dgm:prSet loTypeId="urn:microsoft.com/office/officeart/2005/8/layout/default" loCatId="list" qsTypeId="urn:microsoft.com/office/officeart/2005/8/quickstyle/3d3" qsCatId="3D" csTypeId="urn:microsoft.com/office/officeart/2005/8/colors/colorful5" csCatId="colorful" phldr="1"/>
      <dgm:spPr/>
      <dgm:t>
        <a:bodyPr/>
        <a:lstStyle/>
        <a:p>
          <a:endParaRPr lang="es-MX"/>
        </a:p>
      </dgm:t>
    </dgm:pt>
    <dgm:pt modelId="{9330B850-C6C7-44A3-8790-0907964187BB}">
      <dgm:prSet phldrT="[Texto]" custT="1"/>
      <dgm:spPr/>
      <dgm:t>
        <a:bodyPr/>
        <a:lstStyle/>
        <a:p>
          <a:r>
            <a:rPr lang="es-MX" sz="1600" dirty="0">
              <a:solidFill>
                <a:schemeClr val="tx1"/>
              </a:solidFill>
              <a:latin typeface="Arial" panose="020B0604020202020204" pitchFamily="34" charset="0"/>
              <a:cs typeface="Arial" panose="020B0604020202020204" pitchFamily="34" charset="0"/>
            </a:rPr>
            <a:t>Nulidad</a:t>
          </a:r>
        </a:p>
      </dgm:t>
    </dgm:pt>
    <dgm:pt modelId="{104A12FE-97EC-48D0-AAED-1C1CB4715A78}" type="parTrans" cxnId="{80EF492E-177A-4FA8-B8FD-B1AF249E0A9A}">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5D218D8F-AC4F-4465-9D45-A0A5F8F94AF4}" type="sibTrans" cxnId="{80EF492E-177A-4FA8-B8FD-B1AF249E0A9A}">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C2B23D16-52B7-48A0-BE09-A9172E2A2193}">
      <dgm:prSet phldrT="[Texto]" custT="1"/>
      <dgm:spPr/>
      <dgm:t>
        <a:bodyPr/>
        <a:lstStyle/>
        <a:p>
          <a:r>
            <a:rPr lang="es-MX" sz="1600" dirty="0">
              <a:solidFill>
                <a:schemeClr val="tx1"/>
              </a:solidFill>
              <a:latin typeface="Arial" panose="020B0604020202020204" pitchFamily="34" charset="0"/>
              <a:cs typeface="Arial" panose="020B0604020202020204" pitchFamily="34" charset="0"/>
            </a:rPr>
            <a:t>Competencia</a:t>
          </a:r>
        </a:p>
      </dgm:t>
    </dgm:pt>
    <dgm:pt modelId="{90112E11-2B17-4DC7-BFCA-8400F294DDC9}" type="parTrans" cxnId="{616085CD-55B8-4039-ACD2-3C33D91CB62F}">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1BB7F272-D896-4B09-BB26-1F64B86D0C54}" type="sibTrans" cxnId="{616085CD-55B8-4039-ACD2-3C33D91CB62F}">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B6CC8DCA-CC45-4572-A973-2E3367656D2F}">
      <dgm:prSet phldrT="[Texto]" custT="1"/>
      <dgm:spPr/>
      <dgm:t>
        <a:bodyPr/>
        <a:lstStyle/>
        <a:p>
          <a:r>
            <a:rPr lang="es-MX" sz="1600" dirty="0">
              <a:solidFill>
                <a:schemeClr val="tx1"/>
              </a:solidFill>
              <a:latin typeface="Arial" panose="020B0604020202020204" pitchFamily="34" charset="0"/>
              <a:cs typeface="Arial" panose="020B0604020202020204" pitchFamily="34" charset="0"/>
            </a:rPr>
            <a:t>Personalidad</a:t>
          </a:r>
        </a:p>
      </dgm:t>
    </dgm:pt>
    <dgm:pt modelId="{F4C24917-A55A-4E01-8EB7-1958A124FA49}" type="parTrans" cxnId="{7E58359F-9E12-45B1-B4A6-92D299296D3B}">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BBCD4E27-F9C0-437C-9F46-365A7423F07C}" type="sibTrans" cxnId="{7E58359F-9E12-45B1-B4A6-92D299296D3B}">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0D7357D6-AD10-4624-99B5-6DFC10D31E8B}">
      <dgm:prSet phldrT="[Texto]" custT="1"/>
      <dgm:spPr/>
      <dgm:t>
        <a:bodyPr/>
        <a:lstStyle/>
        <a:p>
          <a:r>
            <a:rPr lang="es-MX" sz="1600" dirty="0">
              <a:solidFill>
                <a:schemeClr val="tx1"/>
              </a:solidFill>
              <a:latin typeface="Arial" panose="020B0604020202020204" pitchFamily="34" charset="0"/>
              <a:cs typeface="Arial" panose="020B0604020202020204" pitchFamily="34" charset="0"/>
            </a:rPr>
            <a:t>Acumulación </a:t>
          </a:r>
        </a:p>
      </dgm:t>
    </dgm:pt>
    <dgm:pt modelId="{69B8D9E6-6F49-47B2-862C-15B7BFC2C0B8}" type="parTrans" cxnId="{6590F2FF-6F75-43CE-9407-6B94734C3B62}">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A800BD08-F0EA-4039-9927-C16CA8D65362}" type="sibTrans" cxnId="{6590F2FF-6F75-43CE-9407-6B94734C3B62}">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A3C3E9BB-62FA-49C5-91EA-530A7BAFC6FD}">
      <dgm:prSet phldrT="[Texto]" custT="1"/>
      <dgm:spPr/>
      <dgm:t>
        <a:bodyPr/>
        <a:lstStyle/>
        <a:p>
          <a:r>
            <a:rPr lang="es-MX" sz="1600" dirty="0">
              <a:solidFill>
                <a:schemeClr val="tx1"/>
              </a:solidFill>
              <a:latin typeface="Arial" panose="020B0604020202020204" pitchFamily="34" charset="0"/>
              <a:cs typeface="Arial" panose="020B0604020202020204" pitchFamily="34" charset="0"/>
            </a:rPr>
            <a:t>Excusas</a:t>
          </a:r>
        </a:p>
      </dgm:t>
    </dgm:pt>
    <dgm:pt modelId="{D2327B0B-18CF-4810-BB27-2DCA3113539F}" type="parTrans" cxnId="{1C2C5A63-42D2-434D-9837-C144E9FB8496}">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2F923A30-AB55-49D2-AE18-A773E4A948F8}" type="sibTrans" cxnId="{1C2C5A63-42D2-434D-9837-C144E9FB8496}">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B0F35A7B-3BCD-427E-9442-D9533E73F951}" type="pres">
      <dgm:prSet presAssocID="{16869337-7516-42D1-833F-136DD3655EA1}" presName="diagram" presStyleCnt="0">
        <dgm:presLayoutVars>
          <dgm:dir/>
          <dgm:resizeHandles val="exact"/>
        </dgm:presLayoutVars>
      </dgm:prSet>
      <dgm:spPr/>
      <dgm:t>
        <a:bodyPr/>
        <a:lstStyle/>
        <a:p>
          <a:endParaRPr lang="es-MX"/>
        </a:p>
      </dgm:t>
    </dgm:pt>
    <dgm:pt modelId="{2A4A094C-9466-4999-8280-CBAA25F1C1A0}" type="pres">
      <dgm:prSet presAssocID="{9330B850-C6C7-44A3-8790-0907964187BB}" presName="node" presStyleLbl="node1" presStyleIdx="0" presStyleCnt="5">
        <dgm:presLayoutVars>
          <dgm:bulletEnabled val="1"/>
        </dgm:presLayoutVars>
      </dgm:prSet>
      <dgm:spPr/>
      <dgm:t>
        <a:bodyPr/>
        <a:lstStyle/>
        <a:p>
          <a:endParaRPr lang="es-MX"/>
        </a:p>
      </dgm:t>
    </dgm:pt>
    <dgm:pt modelId="{B9AC7A13-4EF3-4ED7-A418-50DB788AA6FE}" type="pres">
      <dgm:prSet presAssocID="{5D218D8F-AC4F-4465-9D45-A0A5F8F94AF4}" presName="sibTrans" presStyleCnt="0"/>
      <dgm:spPr/>
    </dgm:pt>
    <dgm:pt modelId="{8E60D705-D2A0-41EE-B54E-120858F46D4D}" type="pres">
      <dgm:prSet presAssocID="{C2B23D16-52B7-48A0-BE09-A9172E2A2193}" presName="node" presStyleLbl="node1" presStyleIdx="1" presStyleCnt="5">
        <dgm:presLayoutVars>
          <dgm:bulletEnabled val="1"/>
        </dgm:presLayoutVars>
      </dgm:prSet>
      <dgm:spPr/>
      <dgm:t>
        <a:bodyPr/>
        <a:lstStyle/>
        <a:p>
          <a:endParaRPr lang="es-MX"/>
        </a:p>
      </dgm:t>
    </dgm:pt>
    <dgm:pt modelId="{F40CE4B7-F2C2-4F19-AC94-956E88ECCA60}" type="pres">
      <dgm:prSet presAssocID="{1BB7F272-D896-4B09-BB26-1F64B86D0C54}" presName="sibTrans" presStyleCnt="0"/>
      <dgm:spPr/>
    </dgm:pt>
    <dgm:pt modelId="{7E335348-C9B3-41C6-9515-5F3234E6E9E0}" type="pres">
      <dgm:prSet presAssocID="{B6CC8DCA-CC45-4572-A973-2E3367656D2F}" presName="node" presStyleLbl="node1" presStyleIdx="2" presStyleCnt="5">
        <dgm:presLayoutVars>
          <dgm:bulletEnabled val="1"/>
        </dgm:presLayoutVars>
      </dgm:prSet>
      <dgm:spPr/>
      <dgm:t>
        <a:bodyPr/>
        <a:lstStyle/>
        <a:p>
          <a:endParaRPr lang="es-MX"/>
        </a:p>
      </dgm:t>
    </dgm:pt>
    <dgm:pt modelId="{17ECBE66-0BBB-4976-9189-38E09B1FC3BA}" type="pres">
      <dgm:prSet presAssocID="{BBCD4E27-F9C0-437C-9F46-365A7423F07C}" presName="sibTrans" presStyleCnt="0"/>
      <dgm:spPr/>
    </dgm:pt>
    <dgm:pt modelId="{3FF2C226-E759-4E20-AE94-AB5C5C7DA376}" type="pres">
      <dgm:prSet presAssocID="{0D7357D6-AD10-4624-99B5-6DFC10D31E8B}" presName="node" presStyleLbl="node1" presStyleIdx="3" presStyleCnt="5">
        <dgm:presLayoutVars>
          <dgm:bulletEnabled val="1"/>
        </dgm:presLayoutVars>
      </dgm:prSet>
      <dgm:spPr/>
      <dgm:t>
        <a:bodyPr/>
        <a:lstStyle/>
        <a:p>
          <a:endParaRPr lang="es-MX"/>
        </a:p>
      </dgm:t>
    </dgm:pt>
    <dgm:pt modelId="{B212CD9A-2FC5-424E-8AA0-16A5003D548A}" type="pres">
      <dgm:prSet presAssocID="{A800BD08-F0EA-4039-9927-C16CA8D65362}" presName="sibTrans" presStyleCnt="0"/>
      <dgm:spPr/>
    </dgm:pt>
    <dgm:pt modelId="{E728488F-404F-4717-BA25-810B0F1B07EB}" type="pres">
      <dgm:prSet presAssocID="{A3C3E9BB-62FA-49C5-91EA-530A7BAFC6FD}" presName="node" presStyleLbl="node1" presStyleIdx="4" presStyleCnt="5">
        <dgm:presLayoutVars>
          <dgm:bulletEnabled val="1"/>
        </dgm:presLayoutVars>
      </dgm:prSet>
      <dgm:spPr/>
      <dgm:t>
        <a:bodyPr/>
        <a:lstStyle/>
        <a:p>
          <a:endParaRPr lang="es-MX"/>
        </a:p>
      </dgm:t>
    </dgm:pt>
  </dgm:ptLst>
  <dgm:cxnLst>
    <dgm:cxn modelId="{1C2C5A63-42D2-434D-9837-C144E9FB8496}" srcId="{16869337-7516-42D1-833F-136DD3655EA1}" destId="{A3C3E9BB-62FA-49C5-91EA-530A7BAFC6FD}" srcOrd="4" destOrd="0" parTransId="{D2327B0B-18CF-4810-BB27-2DCA3113539F}" sibTransId="{2F923A30-AB55-49D2-AE18-A773E4A948F8}"/>
    <dgm:cxn modelId="{80EF492E-177A-4FA8-B8FD-B1AF249E0A9A}" srcId="{16869337-7516-42D1-833F-136DD3655EA1}" destId="{9330B850-C6C7-44A3-8790-0907964187BB}" srcOrd="0" destOrd="0" parTransId="{104A12FE-97EC-48D0-AAED-1C1CB4715A78}" sibTransId="{5D218D8F-AC4F-4465-9D45-A0A5F8F94AF4}"/>
    <dgm:cxn modelId="{6590F2FF-6F75-43CE-9407-6B94734C3B62}" srcId="{16869337-7516-42D1-833F-136DD3655EA1}" destId="{0D7357D6-AD10-4624-99B5-6DFC10D31E8B}" srcOrd="3" destOrd="0" parTransId="{69B8D9E6-6F49-47B2-862C-15B7BFC2C0B8}" sibTransId="{A800BD08-F0EA-4039-9927-C16CA8D65362}"/>
    <dgm:cxn modelId="{EAA22E27-0DDE-4956-9E64-92D0D27A41FB}" type="presOf" srcId="{B6CC8DCA-CC45-4572-A973-2E3367656D2F}" destId="{7E335348-C9B3-41C6-9515-5F3234E6E9E0}" srcOrd="0" destOrd="0" presId="urn:microsoft.com/office/officeart/2005/8/layout/default"/>
    <dgm:cxn modelId="{6FF7A195-CA90-413D-8AF3-D3C2E8E4A749}" type="presOf" srcId="{C2B23D16-52B7-48A0-BE09-A9172E2A2193}" destId="{8E60D705-D2A0-41EE-B54E-120858F46D4D}" srcOrd="0" destOrd="0" presId="urn:microsoft.com/office/officeart/2005/8/layout/default"/>
    <dgm:cxn modelId="{616085CD-55B8-4039-ACD2-3C33D91CB62F}" srcId="{16869337-7516-42D1-833F-136DD3655EA1}" destId="{C2B23D16-52B7-48A0-BE09-A9172E2A2193}" srcOrd="1" destOrd="0" parTransId="{90112E11-2B17-4DC7-BFCA-8400F294DDC9}" sibTransId="{1BB7F272-D896-4B09-BB26-1F64B86D0C54}"/>
    <dgm:cxn modelId="{5DCD760E-CBE6-45E2-A67C-C966EC6032FE}" type="presOf" srcId="{0D7357D6-AD10-4624-99B5-6DFC10D31E8B}" destId="{3FF2C226-E759-4E20-AE94-AB5C5C7DA376}" srcOrd="0" destOrd="0" presId="urn:microsoft.com/office/officeart/2005/8/layout/default"/>
    <dgm:cxn modelId="{B2EA2477-0E54-4F58-BBC3-B21797D8D3C0}" type="presOf" srcId="{A3C3E9BB-62FA-49C5-91EA-530A7BAFC6FD}" destId="{E728488F-404F-4717-BA25-810B0F1B07EB}" srcOrd="0" destOrd="0" presId="urn:microsoft.com/office/officeart/2005/8/layout/default"/>
    <dgm:cxn modelId="{713A81BF-7BFC-4748-807D-12B26D2C4EFC}" type="presOf" srcId="{9330B850-C6C7-44A3-8790-0907964187BB}" destId="{2A4A094C-9466-4999-8280-CBAA25F1C1A0}" srcOrd="0" destOrd="0" presId="urn:microsoft.com/office/officeart/2005/8/layout/default"/>
    <dgm:cxn modelId="{05E74EA9-830F-4785-8849-232CC00CDB7A}" type="presOf" srcId="{16869337-7516-42D1-833F-136DD3655EA1}" destId="{B0F35A7B-3BCD-427E-9442-D9533E73F951}" srcOrd="0" destOrd="0" presId="urn:microsoft.com/office/officeart/2005/8/layout/default"/>
    <dgm:cxn modelId="{7E58359F-9E12-45B1-B4A6-92D299296D3B}" srcId="{16869337-7516-42D1-833F-136DD3655EA1}" destId="{B6CC8DCA-CC45-4572-A973-2E3367656D2F}" srcOrd="2" destOrd="0" parTransId="{F4C24917-A55A-4E01-8EB7-1958A124FA49}" sibTransId="{BBCD4E27-F9C0-437C-9F46-365A7423F07C}"/>
    <dgm:cxn modelId="{1CF0D80C-133F-4E10-970A-D9D910A76FD3}" type="presParOf" srcId="{B0F35A7B-3BCD-427E-9442-D9533E73F951}" destId="{2A4A094C-9466-4999-8280-CBAA25F1C1A0}" srcOrd="0" destOrd="0" presId="urn:microsoft.com/office/officeart/2005/8/layout/default"/>
    <dgm:cxn modelId="{7B8C87C6-A6C3-4B96-A6AE-71D36AEA3356}" type="presParOf" srcId="{B0F35A7B-3BCD-427E-9442-D9533E73F951}" destId="{B9AC7A13-4EF3-4ED7-A418-50DB788AA6FE}" srcOrd="1" destOrd="0" presId="urn:microsoft.com/office/officeart/2005/8/layout/default"/>
    <dgm:cxn modelId="{E7309988-FB91-477F-882F-51039A65EC38}" type="presParOf" srcId="{B0F35A7B-3BCD-427E-9442-D9533E73F951}" destId="{8E60D705-D2A0-41EE-B54E-120858F46D4D}" srcOrd="2" destOrd="0" presId="urn:microsoft.com/office/officeart/2005/8/layout/default"/>
    <dgm:cxn modelId="{C83477BC-DCD7-44AC-9DB2-8481DE707133}" type="presParOf" srcId="{B0F35A7B-3BCD-427E-9442-D9533E73F951}" destId="{F40CE4B7-F2C2-4F19-AC94-956E88ECCA60}" srcOrd="3" destOrd="0" presId="urn:microsoft.com/office/officeart/2005/8/layout/default"/>
    <dgm:cxn modelId="{3AED91E5-0A8C-41DC-91B6-21027466A7B2}" type="presParOf" srcId="{B0F35A7B-3BCD-427E-9442-D9533E73F951}" destId="{7E335348-C9B3-41C6-9515-5F3234E6E9E0}" srcOrd="4" destOrd="0" presId="urn:microsoft.com/office/officeart/2005/8/layout/default"/>
    <dgm:cxn modelId="{EF6ACC4A-D55F-4116-A0E5-438EA1FDA8C6}" type="presParOf" srcId="{B0F35A7B-3BCD-427E-9442-D9533E73F951}" destId="{17ECBE66-0BBB-4976-9189-38E09B1FC3BA}" srcOrd="5" destOrd="0" presId="urn:microsoft.com/office/officeart/2005/8/layout/default"/>
    <dgm:cxn modelId="{4EDDE3DE-4F00-4279-BBD9-5EDD46814D05}" type="presParOf" srcId="{B0F35A7B-3BCD-427E-9442-D9533E73F951}" destId="{3FF2C226-E759-4E20-AE94-AB5C5C7DA376}" srcOrd="6" destOrd="0" presId="urn:microsoft.com/office/officeart/2005/8/layout/default"/>
    <dgm:cxn modelId="{565141E4-2495-49CD-8FE9-4DF31B9606ED}" type="presParOf" srcId="{B0F35A7B-3BCD-427E-9442-D9533E73F951}" destId="{B212CD9A-2FC5-424E-8AA0-16A5003D548A}" srcOrd="7" destOrd="0" presId="urn:microsoft.com/office/officeart/2005/8/layout/default"/>
    <dgm:cxn modelId="{7350FDED-3A17-4C44-85A2-66DF618D320B}" type="presParOf" srcId="{B0F35A7B-3BCD-427E-9442-D9533E73F951}" destId="{E728488F-404F-4717-BA25-810B0F1B07E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4123D-B45E-40C7-AC85-EEB86BCACCD5}">
      <dsp:nvSpPr>
        <dsp:cNvPr id="0" name=""/>
        <dsp:cNvSpPr/>
      </dsp:nvSpPr>
      <dsp:spPr>
        <a:xfrm>
          <a:off x="1706" y="0"/>
          <a:ext cx="2655093" cy="54186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s-MX" sz="3000" b="1" kern="1200" dirty="0">
              <a:solidFill>
                <a:schemeClr val="tx1"/>
              </a:solidFill>
              <a:latin typeface="Arial" panose="020B0604020202020204" pitchFamily="34" charset="0"/>
              <a:cs typeface="Arial" panose="020B0604020202020204" pitchFamily="34" charset="0"/>
            </a:rPr>
            <a:t>Preparación de la </a:t>
          </a:r>
          <a:r>
            <a:rPr lang="es-MX" sz="3000" b="1" kern="1200" dirty="0" smtClean="0">
              <a:solidFill>
                <a:schemeClr val="tx1"/>
              </a:solidFill>
              <a:latin typeface="Arial" panose="020B0604020202020204" pitchFamily="34" charset="0"/>
              <a:cs typeface="Arial" panose="020B0604020202020204" pitchFamily="34" charset="0"/>
            </a:rPr>
            <a:t>elección</a:t>
          </a:r>
        </a:p>
      </dsp:txBody>
      <dsp:txXfrm>
        <a:off x="1706" y="2167466"/>
        <a:ext cx="2655093" cy="2167466"/>
      </dsp:txXfrm>
    </dsp:sp>
    <dsp:sp modelId="{CAF15FA4-E7D5-4504-9CDA-11C382DF488F}">
      <dsp:nvSpPr>
        <dsp:cNvPr id="0" name=""/>
        <dsp:cNvSpPr/>
      </dsp:nvSpPr>
      <dsp:spPr>
        <a:xfrm>
          <a:off x="283377" y="263390"/>
          <a:ext cx="1804416" cy="18044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1E0F5-0684-497B-AD91-34F19D257B80}">
      <dsp:nvSpPr>
        <dsp:cNvPr id="0" name=""/>
        <dsp:cNvSpPr/>
      </dsp:nvSpPr>
      <dsp:spPr>
        <a:xfrm>
          <a:off x="2736453" y="0"/>
          <a:ext cx="2655093" cy="54186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s-MX" sz="2300" b="1" kern="1200" dirty="0">
              <a:solidFill>
                <a:schemeClr val="tx1"/>
              </a:solidFill>
              <a:latin typeface="Arial" panose="020B0604020202020204" pitchFamily="34" charset="0"/>
              <a:cs typeface="Arial" panose="020B0604020202020204" pitchFamily="34" charset="0"/>
            </a:rPr>
            <a:t>Jornada </a:t>
          </a:r>
          <a:r>
            <a:rPr lang="es-MX" sz="2300" b="1" kern="1200" dirty="0" smtClean="0">
              <a:solidFill>
                <a:schemeClr val="tx1"/>
              </a:solidFill>
              <a:latin typeface="Arial" panose="020B0604020202020204" pitchFamily="34" charset="0"/>
              <a:cs typeface="Arial" panose="020B0604020202020204" pitchFamily="34" charset="0"/>
            </a:rPr>
            <a:t>electoral</a:t>
          </a:r>
        </a:p>
      </dsp:txBody>
      <dsp:txXfrm>
        <a:off x="2736453" y="2167466"/>
        <a:ext cx="2655093" cy="2167466"/>
      </dsp:txXfrm>
    </dsp:sp>
    <dsp:sp modelId="{2C249A9E-0626-4CDF-9FED-EE15066A84AB}">
      <dsp:nvSpPr>
        <dsp:cNvPr id="0" name=""/>
        <dsp:cNvSpPr/>
      </dsp:nvSpPr>
      <dsp:spPr>
        <a:xfrm>
          <a:off x="3161791" y="325120"/>
          <a:ext cx="1804416" cy="180441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4D0B6B-C37D-4D48-B956-CAD1DC4DA9E9}">
      <dsp:nvSpPr>
        <dsp:cNvPr id="0" name=""/>
        <dsp:cNvSpPr/>
      </dsp:nvSpPr>
      <dsp:spPr>
        <a:xfrm>
          <a:off x="5471199" y="0"/>
          <a:ext cx="2655093" cy="54186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endParaRPr lang="es-MX" sz="2300" b="1" kern="1200" dirty="0">
            <a:solidFill>
              <a:schemeClr val="tx1"/>
            </a:solidFill>
            <a:latin typeface="Arial" panose="020B0604020202020204" pitchFamily="34" charset="0"/>
            <a:cs typeface="Arial" panose="020B0604020202020204" pitchFamily="34" charset="0"/>
          </a:endParaRPr>
        </a:p>
      </dsp:txBody>
      <dsp:txXfrm>
        <a:off x="5471199" y="2167466"/>
        <a:ext cx="2655093" cy="2167466"/>
      </dsp:txXfrm>
    </dsp:sp>
    <dsp:sp modelId="{8F8519B0-4104-4188-9C26-23E9D888BAE9}">
      <dsp:nvSpPr>
        <dsp:cNvPr id="0" name=""/>
        <dsp:cNvSpPr/>
      </dsp:nvSpPr>
      <dsp:spPr>
        <a:xfrm>
          <a:off x="5896538" y="325120"/>
          <a:ext cx="1804416" cy="180441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E1D300-F206-45F0-89E3-F7518E47270E}">
      <dsp:nvSpPr>
        <dsp:cNvPr id="0" name=""/>
        <dsp:cNvSpPr/>
      </dsp:nvSpPr>
      <dsp:spPr>
        <a:xfrm>
          <a:off x="325119" y="4334933"/>
          <a:ext cx="7477760" cy="812800"/>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87A5B-2325-42D1-9633-24988A760C71}">
      <dsp:nvSpPr>
        <dsp:cNvPr id="0" name=""/>
        <dsp:cNvSpPr/>
      </dsp:nvSpPr>
      <dsp:spPr>
        <a:xfrm>
          <a:off x="3182824" y="125176"/>
          <a:ext cx="2623778" cy="897188"/>
        </a:xfrm>
        <a:prstGeom prst="roundRect">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latin typeface="Arial" panose="020B0604020202020204" pitchFamily="34" charset="0"/>
              <a:cs typeface="Arial" panose="020B0604020202020204" pitchFamily="34" charset="0"/>
            </a:rPr>
            <a:t>CERTEZA</a:t>
          </a:r>
        </a:p>
      </dsp:txBody>
      <dsp:txXfrm>
        <a:off x="3226621" y="168973"/>
        <a:ext cx="2536184" cy="809594"/>
      </dsp:txXfrm>
    </dsp:sp>
    <dsp:sp modelId="{2371DF0E-C49C-41E3-8EFB-381B66CDCD1C}">
      <dsp:nvSpPr>
        <dsp:cNvPr id="0" name=""/>
        <dsp:cNvSpPr/>
      </dsp:nvSpPr>
      <dsp:spPr>
        <a:xfrm>
          <a:off x="3440564" y="1022363"/>
          <a:ext cx="4223566" cy="4223566"/>
        </a:xfrm>
        <a:custGeom>
          <a:avLst/>
          <a:gdLst/>
          <a:ahLst/>
          <a:cxnLst/>
          <a:rect l="0" t="0" r="0" b="0"/>
          <a:pathLst>
            <a:path>
              <a:moveTo>
                <a:pt x="2126337" y="50"/>
              </a:moveTo>
              <a:arcTo wR="2111783" hR="2111783" stAng="16223693" swAng="2182456"/>
            </a:path>
          </a:pathLst>
        </a:custGeom>
        <a:noFill/>
        <a:ln w="9525" cap="flat" cmpd="sng" algn="ctr">
          <a:solidFill>
            <a:schemeClr val="accent1">
              <a:shade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DE60A09-2354-4DA2-B0DA-EBC7C37607FD}">
      <dsp:nvSpPr>
        <dsp:cNvPr id="0" name=""/>
        <dsp:cNvSpPr/>
      </dsp:nvSpPr>
      <dsp:spPr>
        <a:xfrm>
          <a:off x="5629297" y="1450573"/>
          <a:ext cx="2699031" cy="897188"/>
        </a:xfrm>
        <a:prstGeom prst="roundRect">
          <a:avLst/>
        </a:prstGeom>
        <a:gradFill rotWithShape="0">
          <a:gsLst>
            <a:gs pos="0">
              <a:schemeClr val="accent1">
                <a:alpha val="90000"/>
                <a:hueOff val="0"/>
                <a:satOff val="0"/>
                <a:lumOff val="0"/>
                <a:alphaOff val="-8000"/>
                <a:shade val="51000"/>
                <a:satMod val="130000"/>
              </a:schemeClr>
            </a:gs>
            <a:gs pos="80000">
              <a:schemeClr val="accent1">
                <a:alpha val="90000"/>
                <a:hueOff val="0"/>
                <a:satOff val="0"/>
                <a:lumOff val="0"/>
                <a:alphaOff val="-8000"/>
                <a:shade val="93000"/>
                <a:satMod val="130000"/>
              </a:schemeClr>
            </a:gs>
            <a:gs pos="100000">
              <a:schemeClr val="accent1">
                <a:alpha val="90000"/>
                <a:hueOff val="0"/>
                <a:satOff val="0"/>
                <a:lumOff val="0"/>
                <a:alphaOff val="-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latin typeface="Arial" panose="020B0604020202020204" pitchFamily="34" charset="0"/>
              <a:cs typeface="Arial" panose="020B0604020202020204" pitchFamily="34" charset="0"/>
            </a:rPr>
            <a:t>IMPARCIALIDAD</a:t>
          </a:r>
        </a:p>
      </dsp:txBody>
      <dsp:txXfrm>
        <a:off x="5673094" y="1494370"/>
        <a:ext cx="2611437" cy="809594"/>
      </dsp:txXfrm>
    </dsp:sp>
    <dsp:sp modelId="{1E7CDE7A-78B6-4996-AC01-B36FBD639924}">
      <dsp:nvSpPr>
        <dsp:cNvPr id="0" name=""/>
        <dsp:cNvSpPr/>
      </dsp:nvSpPr>
      <dsp:spPr>
        <a:xfrm>
          <a:off x="2828757" y="317132"/>
          <a:ext cx="4223566" cy="4223566"/>
        </a:xfrm>
        <a:custGeom>
          <a:avLst/>
          <a:gdLst/>
          <a:ahLst/>
          <a:cxnLst/>
          <a:rect l="0" t="0" r="0" b="0"/>
          <a:pathLst>
            <a:path>
              <a:moveTo>
                <a:pt x="4222190" y="2035567"/>
              </a:moveTo>
              <a:arcTo wR="2111783" hR="2111783" stAng="21475903" swAng="790372"/>
            </a:path>
          </a:pathLst>
        </a:custGeom>
        <a:noFill/>
        <a:ln w="9525" cap="flat" cmpd="sng" algn="ctr">
          <a:solidFill>
            <a:schemeClr val="accent1">
              <a:shade val="90000"/>
              <a:hueOff val="75022"/>
              <a:satOff val="-1385"/>
              <a:lumOff val="6425"/>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D10026F-3F6F-47BA-B042-98BABD32E875}">
      <dsp:nvSpPr>
        <dsp:cNvPr id="0" name=""/>
        <dsp:cNvSpPr/>
      </dsp:nvSpPr>
      <dsp:spPr>
        <a:xfrm>
          <a:off x="5747409" y="2840495"/>
          <a:ext cx="2361592" cy="897188"/>
        </a:xfrm>
        <a:prstGeom prst="roundRect">
          <a:avLst/>
        </a:prstGeom>
        <a:gradFill rotWithShape="0">
          <a:gsLst>
            <a:gs pos="0">
              <a:schemeClr val="accent1">
                <a:alpha val="90000"/>
                <a:hueOff val="0"/>
                <a:satOff val="0"/>
                <a:lumOff val="0"/>
                <a:alphaOff val="-16000"/>
                <a:shade val="51000"/>
                <a:satMod val="130000"/>
              </a:schemeClr>
            </a:gs>
            <a:gs pos="80000">
              <a:schemeClr val="accent1">
                <a:alpha val="90000"/>
                <a:hueOff val="0"/>
                <a:satOff val="0"/>
                <a:lumOff val="0"/>
                <a:alphaOff val="-16000"/>
                <a:shade val="93000"/>
                <a:satMod val="130000"/>
              </a:schemeClr>
            </a:gs>
            <a:gs pos="100000">
              <a:schemeClr val="accent1">
                <a:alpha val="90000"/>
                <a:hueOff val="0"/>
                <a:satOff val="0"/>
                <a:lumOff val="0"/>
                <a:alphaOff val="-1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latin typeface="Arial" panose="020B0604020202020204" pitchFamily="34" charset="0"/>
              <a:cs typeface="Arial" panose="020B0604020202020204" pitchFamily="34" charset="0"/>
            </a:rPr>
            <a:t>OBJETIVIDAD</a:t>
          </a:r>
        </a:p>
      </dsp:txBody>
      <dsp:txXfrm>
        <a:off x="5791206" y="2884292"/>
        <a:ext cx="2273998" cy="809594"/>
      </dsp:txXfrm>
    </dsp:sp>
    <dsp:sp modelId="{648C31FB-BE17-4A08-9B79-C52F39B16F0F}">
      <dsp:nvSpPr>
        <dsp:cNvPr id="0" name=""/>
        <dsp:cNvSpPr/>
      </dsp:nvSpPr>
      <dsp:spPr>
        <a:xfrm>
          <a:off x="3455656" y="-115428"/>
          <a:ext cx="4223566" cy="4223566"/>
        </a:xfrm>
        <a:custGeom>
          <a:avLst/>
          <a:gdLst/>
          <a:ahLst/>
          <a:cxnLst/>
          <a:rect l="0" t="0" r="0" b="0"/>
          <a:pathLst>
            <a:path>
              <a:moveTo>
                <a:pt x="3295881" y="3860365"/>
              </a:moveTo>
              <a:arcTo wR="2111783" hR="2111783" stAng="3353704" swAng="2088558"/>
            </a:path>
          </a:pathLst>
        </a:custGeom>
        <a:noFill/>
        <a:ln w="9525" cap="flat" cmpd="sng" algn="ctr">
          <a:solidFill>
            <a:schemeClr val="accent1">
              <a:shade val="90000"/>
              <a:hueOff val="150045"/>
              <a:satOff val="-2771"/>
              <a:lumOff val="12851"/>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51365B3F-93AD-41A5-AE0A-9A1A0FC494A0}">
      <dsp:nvSpPr>
        <dsp:cNvPr id="0" name=""/>
        <dsp:cNvSpPr/>
      </dsp:nvSpPr>
      <dsp:spPr>
        <a:xfrm>
          <a:off x="3409498" y="4093526"/>
          <a:ext cx="2119102" cy="897188"/>
        </a:xfrm>
        <a:prstGeom prst="roundRect">
          <a:avLst/>
        </a:prstGeom>
        <a:gradFill rotWithShape="0">
          <a:gsLst>
            <a:gs pos="0">
              <a:schemeClr val="accent1">
                <a:alpha val="90000"/>
                <a:hueOff val="0"/>
                <a:satOff val="0"/>
                <a:lumOff val="0"/>
                <a:alphaOff val="-24000"/>
                <a:shade val="51000"/>
                <a:satMod val="130000"/>
              </a:schemeClr>
            </a:gs>
            <a:gs pos="80000">
              <a:schemeClr val="accent1">
                <a:alpha val="90000"/>
                <a:hueOff val="0"/>
                <a:satOff val="0"/>
                <a:lumOff val="0"/>
                <a:alphaOff val="-24000"/>
                <a:shade val="93000"/>
                <a:satMod val="130000"/>
              </a:schemeClr>
            </a:gs>
            <a:gs pos="100000">
              <a:schemeClr val="accent1">
                <a:alpha val="90000"/>
                <a:hueOff val="0"/>
                <a:satOff val="0"/>
                <a:lumOff val="0"/>
                <a:alphaOff val="-2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latin typeface="Arial" panose="020B0604020202020204" pitchFamily="34" charset="0"/>
              <a:cs typeface="Arial" panose="020B0604020202020204" pitchFamily="34" charset="0"/>
            </a:rPr>
            <a:t>LEGALIDAD</a:t>
          </a:r>
        </a:p>
      </dsp:txBody>
      <dsp:txXfrm>
        <a:off x="3453295" y="4137323"/>
        <a:ext cx="2031508" cy="809594"/>
      </dsp:txXfrm>
    </dsp:sp>
    <dsp:sp modelId="{7C677514-83D7-4A34-B9F7-F10E6B9E6E4B}">
      <dsp:nvSpPr>
        <dsp:cNvPr id="0" name=""/>
        <dsp:cNvSpPr/>
      </dsp:nvSpPr>
      <dsp:spPr>
        <a:xfrm>
          <a:off x="1958259" y="234975"/>
          <a:ext cx="4223566" cy="4223566"/>
        </a:xfrm>
        <a:custGeom>
          <a:avLst/>
          <a:gdLst/>
          <a:ahLst/>
          <a:cxnLst/>
          <a:rect l="0" t="0" r="0" b="0"/>
          <a:pathLst>
            <a:path>
              <a:moveTo>
                <a:pt x="1442072" y="4114560"/>
              </a:moveTo>
              <a:arcTo wR="2111783" hR="2111783" stAng="6509368" swAng="1554727"/>
            </a:path>
          </a:pathLst>
        </a:custGeom>
        <a:noFill/>
        <a:ln w="9525" cap="flat" cmpd="sng" algn="ctr">
          <a:solidFill>
            <a:schemeClr val="accent1">
              <a:shade val="90000"/>
              <a:hueOff val="225067"/>
              <a:satOff val="-4156"/>
              <a:lumOff val="19276"/>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20D01E0-F975-4C45-94CD-28B35D1ED043}">
      <dsp:nvSpPr>
        <dsp:cNvPr id="0" name=""/>
        <dsp:cNvSpPr/>
      </dsp:nvSpPr>
      <dsp:spPr>
        <a:xfrm>
          <a:off x="923491" y="2951568"/>
          <a:ext cx="2801214" cy="897188"/>
        </a:xfrm>
        <a:prstGeom prst="roundRect">
          <a:avLst/>
        </a:prstGeom>
        <a:gradFill rotWithShape="0">
          <a:gsLst>
            <a:gs pos="0">
              <a:schemeClr val="accent1">
                <a:alpha val="90000"/>
                <a:hueOff val="0"/>
                <a:satOff val="0"/>
                <a:lumOff val="0"/>
                <a:alphaOff val="-32000"/>
                <a:shade val="51000"/>
                <a:satMod val="130000"/>
              </a:schemeClr>
            </a:gs>
            <a:gs pos="80000">
              <a:schemeClr val="accent1">
                <a:alpha val="90000"/>
                <a:hueOff val="0"/>
                <a:satOff val="0"/>
                <a:lumOff val="0"/>
                <a:alphaOff val="-32000"/>
                <a:shade val="93000"/>
                <a:satMod val="130000"/>
              </a:schemeClr>
            </a:gs>
            <a:gs pos="100000">
              <a:schemeClr val="accent1">
                <a:alpha val="90000"/>
                <a:hueOff val="0"/>
                <a:satOff val="0"/>
                <a:lumOff val="0"/>
                <a:alphaOff val="-3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latin typeface="Arial" panose="020B0604020202020204" pitchFamily="34" charset="0"/>
              <a:cs typeface="Arial" panose="020B0604020202020204" pitchFamily="34" charset="0"/>
            </a:rPr>
            <a:t>INDEPENDENCIA</a:t>
          </a:r>
        </a:p>
      </dsp:txBody>
      <dsp:txXfrm>
        <a:off x="967288" y="2995365"/>
        <a:ext cx="2713620" cy="809594"/>
      </dsp:txXfrm>
    </dsp:sp>
    <dsp:sp modelId="{DFB66127-2D7F-42B0-BDA2-6DF5FFC4F2F8}">
      <dsp:nvSpPr>
        <dsp:cNvPr id="0" name=""/>
        <dsp:cNvSpPr/>
      </dsp:nvSpPr>
      <dsp:spPr>
        <a:xfrm>
          <a:off x="1921645" y="-186781"/>
          <a:ext cx="4223566" cy="4223566"/>
        </a:xfrm>
        <a:custGeom>
          <a:avLst/>
          <a:gdLst/>
          <a:ahLst/>
          <a:cxnLst/>
          <a:rect l="0" t="0" r="0" b="0"/>
          <a:pathLst>
            <a:path>
              <a:moveTo>
                <a:pt x="263272" y="3132878"/>
              </a:moveTo>
              <a:arcTo wR="2111783" hR="2111783" stAng="9065055" swAng="1001796"/>
            </a:path>
          </a:pathLst>
        </a:custGeom>
        <a:noFill/>
        <a:ln w="9525" cap="flat" cmpd="sng" algn="ctr">
          <a:solidFill>
            <a:schemeClr val="accent1">
              <a:shade val="90000"/>
              <a:hueOff val="300089"/>
              <a:satOff val="-5542"/>
              <a:lumOff val="25702"/>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2A3FAA3-3D03-42FE-BAB4-E06A50CB7148}">
      <dsp:nvSpPr>
        <dsp:cNvPr id="0" name=""/>
        <dsp:cNvSpPr/>
      </dsp:nvSpPr>
      <dsp:spPr>
        <a:xfrm>
          <a:off x="807907" y="1468658"/>
          <a:ext cx="2487226" cy="897188"/>
        </a:xfrm>
        <a:prstGeom prst="roundRect">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latin typeface="Arial" panose="020B0604020202020204" pitchFamily="34" charset="0"/>
              <a:cs typeface="Arial" panose="020B0604020202020204" pitchFamily="34" charset="0"/>
            </a:rPr>
            <a:t>MÁXIMA PUBLICIDAD</a:t>
          </a:r>
        </a:p>
      </dsp:txBody>
      <dsp:txXfrm>
        <a:off x="851704" y="1512455"/>
        <a:ext cx="2399632" cy="809594"/>
      </dsp:txXfrm>
    </dsp:sp>
    <dsp:sp modelId="{CD5A9481-1F9A-4199-910E-C50DDC6C7EF0}">
      <dsp:nvSpPr>
        <dsp:cNvPr id="0" name=""/>
        <dsp:cNvSpPr/>
      </dsp:nvSpPr>
      <dsp:spPr>
        <a:xfrm>
          <a:off x="1661697" y="802849"/>
          <a:ext cx="4223566" cy="4223566"/>
        </a:xfrm>
        <a:custGeom>
          <a:avLst/>
          <a:gdLst/>
          <a:ahLst/>
          <a:cxnLst/>
          <a:rect l="0" t="0" r="0" b="0"/>
          <a:pathLst>
            <a:path>
              <a:moveTo>
                <a:pt x="580335" y="657721"/>
              </a:moveTo>
              <a:arcTo wR="2111783" hR="2111783" stAng="13410911" swAng="1796456"/>
            </a:path>
          </a:pathLst>
        </a:custGeom>
        <a:noFill/>
        <a:ln w="9525" cap="flat" cmpd="sng" algn="ctr">
          <a:solidFill>
            <a:schemeClr val="accent1">
              <a:shade val="90000"/>
              <a:hueOff val="375112"/>
              <a:satOff val="-6927"/>
              <a:lumOff val="32127"/>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905CD-B54C-4848-9213-90B06433E20B}">
      <dsp:nvSpPr>
        <dsp:cNvPr id="0" name=""/>
        <dsp:cNvSpPr/>
      </dsp:nvSpPr>
      <dsp:spPr>
        <a:xfrm>
          <a:off x="3481346" y="1033405"/>
          <a:ext cx="525393" cy="91440"/>
        </a:xfrm>
        <a:custGeom>
          <a:avLst/>
          <a:gdLst/>
          <a:ahLst/>
          <a:cxnLst/>
          <a:rect l="0" t="0" r="0" b="0"/>
          <a:pathLst>
            <a:path>
              <a:moveTo>
                <a:pt x="0" y="45720"/>
              </a:moveTo>
              <a:lnTo>
                <a:pt x="525393" y="45720"/>
              </a:lnTo>
            </a:path>
          </a:pathLst>
        </a:custGeom>
        <a:noFill/>
        <a:ln w="38100" cap="flat" cmpd="sng" algn="ctr">
          <a:solidFill>
            <a:schemeClr val="accent2"/>
          </a:solidFill>
          <a:prstDash val="solid"/>
          <a:tailEnd type="arrow"/>
        </a:ln>
        <a:effectLst>
          <a:outerShdw blurRad="40000" dist="23000" dir="5400000" rotWithShape="0">
            <a:srgbClr val="000000">
              <a:alpha val="35000"/>
            </a:srgbClr>
          </a:outerShdw>
        </a:effectLst>
        <a:scene3d>
          <a:camera prst="orthographicFront"/>
          <a:lightRig rig="flat" dir="t"/>
        </a:scene3d>
        <a:sp3d z="-40000"/>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lvl="0" algn="just" defTabSz="533400">
            <a:lnSpc>
              <a:spcPct val="150000"/>
            </a:lnSpc>
            <a:spcBef>
              <a:spcPct val="0"/>
            </a:spcBef>
            <a:spcAft>
              <a:spcPct val="35000"/>
            </a:spcAft>
          </a:pPr>
          <a:endParaRPr lang="es-MX" sz="1200" b="1" kern="1200">
            <a:solidFill>
              <a:schemeClr val="tx1"/>
            </a:solidFill>
            <a:latin typeface="Arial" panose="020B0604020202020204" pitchFamily="34" charset="0"/>
            <a:cs typeface="Arial" panose="020B0604020202020204" pitchFamily="34" charset="0"/>
          </a:endParaRPr>
        </a:p>
      </dsp:txBody>
      <dsp:txXfrm>
        <a:off x="3730143" y="1075359"/>
        <a:ext cx="27799" cy="7533"/>
      </dsp:txXfrm>
    </dsp:sp>
    <dsp:sp modelId="{CE4FF5E4-2B76-4FCB-B3BE-72B67BC45BF2}">
      <dsp:nvSpPr>
        <dsp:cNvPr id="0" name=""/>
        <dsp:cNvSpPr/>
      </dsp:nvSpPr>
      <dsp:spPr>
        <a:xfrm>
          <a:off x="210866" y="34751"/>
          <a:ext cx="3272280" cy="2088748"/>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142240" tIns="142240" rIns="142240" bIns="142240" numCol="1" spcCol="1270" anchor="ctr" anchorCtr="0">
          <a:noAutofit/>
        </a:bodyPr>
        <a:lstStyle/>
        <a:p>
          <a:pPr lvl="0" algn="just" defTabSz="889000">
            <a:lnSpc>
              <a:spcPct val="100000"/>
            </a:lnSpc>
            <a:spcBef>
              <a:spcPct val="0"/>
            </a:spcBef>
            <a:spcAft>
              <a:spcPct val="35000"/>
            </a:spcAft>
          </a:pPr>
          <a:r>
            <a:rPr lang="es-MX" sz="2000" b="1" kern="1200" dirty="0">
              <a:solidFill>
                <a:srgbClr val="FF0000"/>
              </a:solidFill>
              <a:latin typeface="Arial" panose="020B0604020202020204" pitchFamily="34" charset="0"/>
              <a:cs typeface="Arial" panose="020B0604020202020204" pitchFamily="34" charset="0"/>
            </a:rPr>
            <a:t>Nombre</a:t>
          </a:r>
          <a:r>
            <a:rPr lang="es-MX" sz="2000" b="1" kern="1200" dirty="0">
              <a:latin typeface="Arial" panose="020B0604020202020204" pitchFamily="34" charset="0"/>
              <a:cs typeface="Arial" panose="020B0604020202020204" pitchFamily="34" charset="0"/>
            </a:rPr>
            <a:t> y </a:t>
          </a:r>
          <a:r>
            <a:rPr lang="es-MX" sz="2000" b="1" kern="1200" dirty="0">
              <a:solidFill>
                <a:srgbClr val="FF0000"/>
              </a:solidFill>
              <a:latin typeface="Arial" panose="020B0604020202020204" pitchFamily="34" charset="0"/>
              <a:cs typeface="Arial" panose="020B0604020202020204" pitchFamily="34" charset="0"/>
            </a:rPr>
            <a:t>firma</a:t>
          </a:r>
          <a:r>
            <a:rPr lang="es-MX" sz="2000" b="1" kern="1200" dirty="0">
              <a:latin typeface="Arial" panose="020B0604020202020204" pitchFamily="34" charset="0"/>
              <a:cs typeface="Arial" panose="020B0604020202020204" pitchFamily="34" charset="0"/>
            </a:rPr>
            <a:t> autógrafa del </a:t>
          </a:r>
          <a:r>
            <a:rPr lang="es-MX" sz="2000" b="1" kern="1200" dirty="0" err="1">
              <a:solidFill>
                <a:srgbClr val="FF0000"/>
              </a:solidFill>
              <a:latin typeface="Arial" panose="020B0604020202020204" pitchFamily="34" charset="0"/>
              <a:cs typeface="Arial" panose="020B0604020202020204" pitchFamily="34" charset="0"/>
            </a:rPr>
            <a:t>promovente</a:t>
          </a:r>
          <a:r>
            <a:rPr lang="es-MX" sz="2000" b="1" kern="1200" dirty="0">
              <a:latin typeface="Arial" panose="020B0604020202020204" pitchFamily="34" charset="0"/>
              <a:cs typeface="Arial" panose="020B0604020202020204" pitchFamily="34" charset="0"/>
            </a:rPr>
            <a:t>.</a:t>
          </a:r>
        </a:p>
      </dsp:txBody>
      <dsp:txXfrm>
        <a:off x="210866" y="34751"/>
        <a:ext cx="3272280" cy="2088748"/>
      </dsp:txXfrm>
    </dsp:sp>
    <dsp:sp modelId="{4B71F02D-5992-46A2-BDFC-EF1038F89EA8}">
      <dsp:nvSpPr>
        <dsp:cNvPr id="0" name=""/>
        <dsp:cNvSpPr/>
      </dsp:nvSpPr>
      <dsp:spPr>
        <a:xfrm>
          <a:off x="7309620" y="1033405"/>
          <a:ext cx="488841" cy="91440"/>
        </a:xfrm>
        <a:custGeom>
          <a:avLst/>
          <a:gdLst/>
          <a:ahLst/>
          <a:cxnLst/>
          <a:rect l="0" t="0" r="0" b="0"/>
          <a:pathLst>
            <a:path>
              <a:moveTo>
                <a:pt x="0" y="45720"/>
              </a:moveTo>
              <a:lnTo>
                <a:pt x="488841" y="45720"/>
              </a:lnTo>
            </a:path>
          </a:pathLst>
        </a:custGeom>
        <a:noFill/>
        <a:ln w="38100" cap="flat" cmpd="sng" algn="ctr">
          <a:solidFill>
            <a:schemeClr val="accent2"/>
          </a:solidFill>
          <a:prstDash val="solid"/>
          <a:tailEnd type="arrow"/>
        </a:ln>
        <a:effectLst>
          <a:outerShdw blurRad="40000" dist="23000" dir="5400000" rotWithShape="0">
            <a:srgbClr val="000000">
              <a:alpha val="35000"/>
            </a:srgbClr>
          </a:outerShdw>
        </a:effectLst>
        <a:scene3d>
          <a:camera prst="orthographicFront"/>
          <a:lightRig rig="flat" dir="t"/>
        </a:scene3d>
        <a:sp3d z="-40000"/>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lvl="0" algn="just" defTabSz="533400">
            <a:lnSpc>
              <a:spcPct val="150000"/>
            </a:lnSpc>
            <a:spcBef>
              <a:spcPct val="0"/>
            </a:spcBef>
            <a:spcAft>
              <a:spcPct val="35000"/>
            </a:spcAft>
          </a:pPr>
          <a:endParaRPr lang="es-MX" sz="1200" b="1" kern="1200">
            <a:solidFill>
              <a:schemeClr val="tx1"/>
            </a:solidFill>
            <a:latin typeface="Arial" panose="020B0604020202020204" pitchFamily="34" charset="0"/>
            <a:cs typeface="Arial" panose="020B0604020202020204" pitchFamily="34" charset="0"/>
          </a:endParaRPr>
        </a:p>
      </dsp:txBody>
      <dsp:txXfrm>
        <a:off x="7541054" y="1075359"/>
        <a:ext cx="25972" cy="7533"/>
      </dsp:txXfrm>
    </dsp:sp>
    <dsp:sp modelId="{4F377466-FA02-488A-A7C7-273DC90C5151}">
      <dsp:nvSpPr>
        <dsp:cNvPr id="0" name=""/>
        <dsp:cNvSpPr/>
      </dsp:nvSpPr>
      <dsp:spPr>
        <a:xfrm>
          <a:off x="4039139" y="97441"/>
          <a:ext cx="3272280" cy="1963368"/>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142240" tIns="142240" rIns="142240" bIns="142240" numCol="1" spcCol="1270" anchor="ctr" anchorCtr="0">
          <a:noAutofit/>
        </a:bodyPr>
        <a:lstStyle/>
        <a:p>
          <a:pPr lvl="0" algn="just" defTabSz="889000">
            <a:lnSpc>
              <a:spcPct val="100000"/>
            </a:lnSpc>
            <a:spcBef>
              <a:spcPct val="0"/>
            </a:spcBef>
            <a:spcAft>
              <a:spcPct val="35000"/>
            </a:spcAft>
          </a:pPr>
          <a:r>
            <a:rPr lang="es-MX" sz="2000" b="1" kern="1200" dirty="0">
              <a:solidFill>
                <a:srgbClr val="FF0000"/>
              </a:solidFill>
              <a:latin typeface="Arial" panose="020B0604020202020204" pitchFamily="34" charset="0"/>
              <a:cs typeface="Arial" panose="020B0604020202020204" pitchFamily="34" charset="0"/>
            </a:rPr>
            <a:t>Domicilio</a:t>
          </a:r>
          <a:r>
            <a:rPr lang="es-MX" sz="2000" b="1" kern="1200" dirty="0">
              <a:latin typeface="Arial" panose="020B0604020202020204" pitchFamily="34" charset="0"/>
              <a:cs typeface="Arial" panose="020B0604020202020204" pitchFamily="34" charset="0"/>
            </a:rPr>
            <a:t> para recibir </a:t>
          </a:r>
          <a:r>
            <a:rPr lang="es-MX" sz="2000" b="1" kern="1200" dirty="0">
              <a:solidFill>
                <a:srgbClr val="FF0000"/>
              </a:solidFill>
              <a:latin typeface="Arial" panose="020B0604020202020204" pitchFamily="34" charset="0"/>
              <a:cs typeface="Arial" panose="020B0604020202020204" pitchFamily="34" charset="0"/>
            </a:rPr>
            <a:t>notificaciones</a:t>
          </a:r>
          <a:r>
            <a:rPr lang="es-MX" sz="2000" b="1" kern="1200" dirty="0">
              <a:latin typeface="Arial" panose="020B0604020202020204" pitchFamily="34" charset="0"/>
              <a:cs typeface="Arial" panose="020B0604020202020204" pitchFamily="34" charset="0"/>
            </a:rPr>
            <a:t> y, en su caso, a quien en su nombre las pueda oír y recibir.</a:t>
          </a:r>
        </a:p>
      </dsp:txBody>
      <dsp:txXfrm>
        <a:off x="4039139" y="97441"/>
        <a:ext cx="3272280" cy="1963368"/>
      </dsp:txXfrm>
    </dsp:sp>
    <dsp:sp modelId="{75EE2A5B-59C5-4F55-8039-B3854516407C}">
      <dsp:nvSpPr>
        <dsp:cNvPr id="0" name=""/>
        <dsp:cNvSpPr/>
      </dsp:nvSpPr>
      <dsp:spPr>
        <a:xfrm>
          <a:off x="1694583" y="2059009"/>
          <a:ext cx="7772418" cy="613685"/>
        </a:xfrm>
        <a:custGeom>
          <a:avLst/>
          <a:gdLst/>
          <a:ahLst/>
          <a:cxnLst/>
          <a:rect l="0" t="0" r="0" b="0"/>
          <a:pathLst>
            <a:path>
              <a:moveTo>
                <a:pt x="7772418" y="0"/>
              </a:moveTo>
              <a:lnTo>
                <a:pt x="7772418" y="323942"/>
              </a:lnTo>
              <a:lnTo>
                <a:pt x="0" y="323942"/>
              </a:lnTo>
              <a:lnTo>
                <a:pt x="0" y="613685"/>
              </a:lnTo>
            </a:path>
          </a:pathLst>
        </a:custGeom>
        <a:noFill/>
        <a:ln w="38100" cap="flat" cmpd="sng" algn="ctr">
          <a:solidFill>
            <a:schemeClr val="accent2"/>
          </a:solidFill>
          <a:prstDash val="solid"/>
          <a:tailEnd type="arrow"/>
        </a:ln>
        <a:effectLst>
          <a:outerShdw blurRad="40000" dist="23000" dir="5400000" rotWithShape="0">
            <a:srgbClr val="000000">
              <a:alpha val="35000"/>
            </a:srgbClr>
          </a:outerShdw>
        </a:effectLst>
        <a:scene3d>
          <a:camera prst="orthographicFront"/>
          <a:lightRig rig="flat" dir="t"/>
        </a:scene3d>
        <a:sp3d z="-40000"/>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lvl="0" algn="just" defTabSz="533400">
            <a:lnSpc>
              <a:spcPct val="150000"/>
            </a:lnSpc>
            <a:spcBef>
              <a:spcPct val="0"/>
            </a:spcBef>
            <a:spcAft>
              <a:spcPct val="35000"/>
            </a:spcAft>
          </a:pPr>
          <a:endParaRPr lang="es-MX" sz="1200" b="1" kern="1200">
            <a:solidFill>
              <a:schemeClr val="tx1"/>
            </a:solidFill>
            <a:latin typeface="Arial" panose="020B0604020202020204" pitchFamily="34" charset="0"/>
            <a:cs typeface="Arial" panose="020B0604020202020204" pitchFamily="34" charset="0"/>
          </a:endParaRPr>
        </a:p>
      </dsp:txBody>
      <dsp:txXfrm>
        <a:off x="5385816" y="2362085"/>
        <a:ext cx="389953" cy="7533"/>
      </dsp:txXfrm>
    </dsp:sp>
    <dsp:sp modelId="{43F1B6B6-36AC-4AB0-B338-FE3612632895}">
      <dsp:nvSpPr>
        <dsp:cNvPr id="0" name=""/>
        <dsp:cNvSpPr/>
      </dsp:nvSpPr>
      <dsp:spPr>
        <a:xfrm>
          <a:off x="7830861" y="97441"/>
          <a:ext cx="3272280" cy="1963368"/>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42240" tIns="142240" rIns="142240" bIns="142240" numCol="1" spcCol="1270" anchor="ctr" anchorCtr="0">
          <a:noAutofit/>
        </a:bodyPr>
        <a:lstStyle/>
        <a:p>
          <a:pPr lvl="0" algn="just" defTabSz="889000">
            <a:lnSpc>
              <a:spcPct val="100000"/>
            </a:lnSpc>
            <a:spcBef>
              <a:spcPct val="0"/>
            </a:spcBef>
            <a:spcAft>
              <a:spcPct val="35000"/>
            </a:spcAft>
          </a:pPr>
          <a:r>
            <a:rPr lang="es-MX" sz="2000" b="1" kern="1200" dirty="0">
              <a:solidFill>
                <a:srgbClr val="FF0000"/>
              </a:solidFill>
              <a:latin typeface="Arial" panose="020B0604020202020204" pitchFamily="34" charset="0"/>
              <a:cs typeface="Arial" panose="020B0604020202020204" pitchFamily="34" charset="0"/>
            </a:rPr>
            <a:t>Acto</a:t>
          </a:r>
          <a:r>
            <a:rPr lang="es-MX" sz="2000" b="1" kern="1200" dirty="0">
              <a:latin typeface="Arial" panose="020B0604020202020204" pitchFamily="34" charset="0"/>
              <a:cs typeface="Arial" panose="020B0604020202020204" pitchFamily="34" charset="0"/>
            </a:rPr>
            <a:t> y </a:t>
          </a:r>
          <a:r>
            <a:rPr lang="es-MX" sz="2000" b="1" kern="1200" dirty="0">
              <a:solidFill>
                <a:srgbClr val="FF0000"/>
              </a:solidFill>
              <a:latin typeface="Arial" panose="020B0604020202020204" pitchFamily="34" charset="0"/>
              <a:cs typeface="Arial" panose="020B0604020202020204" pitchFamily="34" charset="0"/>
            </a:rPr>
            <a:t>resolución</a:t>
          </a:r>
          <a:r>
            <a:rPr lang="es-MX" sz="2000" b="1" kern="1200" dirty="0">
              <a:latin typeface="Arial" panose="020B0604020202020204" pitchFamily="34" charset="0"/>
              <a:cs typeface="Arial" panose="020B0604020202020204" pitchFamily="34" charset="0"/>
            </a:rPr>
            <a:t> </a:t>
          </a:r>
          <a:r>
            <a:rPr lang="es-MX" sz="2000" b="1" kern="1200" dirty="0">
              <a:solidFill>
                <a:srgbClr val="FF0000"/>
              </a:solidFill>
              <a:latin typeface="Arial" panose="020B0604020202020204" pitchFamily="34" charset="0"/>
              <a:cs typeface="Arial" panose="020B0604020202020204" pitchFamily="34" charset="0"/>
            </a:rPr>
            <a:t>impugnado</a:t>
          </a:r>
          <a:r>
            <a:rPr lang="es-MX" sz="2000" b="1" kern="1200" dirty="0">
              <a:latin typeface="Arial" panose="020B0604020202020204" pitchFamily="34" charset="0"/>
              <a:cs typeface="Arial" panose="020B0604020202020204" pitchFamily="34" charset="0"/>
            </a:rPr>
            <a:t> y al </a:t>
          </a:r>
          <a:r>
            <a:rPr lang="es-MX" sz="2000" b="1" kern="1200" dirty="0">
              <a:solidFill>
                <a:srgbClr val="FF0000"/>
              </a:solidFill>
              <a:latin typeface="Arial" panose="020B0604020202020204" pitchFamily="34" charset="0"/>
              <a:cs typeface="Arial" panose="020B0604020202020204" pitchFamily="34" charset="0"/>
            </a:rPr>
            <a:t>responsable</a:t>
          </a:r>
          <a:r>
            <a:rPr lang="es-MX" sz="2000" b="1" kern="1200" dirty="0">
              <a:latin typeface="Arial" panose="020B0604020202020204" pitchFamily="34" charset="0"/>
              <a:cs typeface="Arial" panose="020B0604020202020204" pitchFamily="34" charset="0"/>
            </a:rPr>
            <a:t> del </a:t>
          </a:r>
          <a:r>
            <a:rPr lang="es-MX" sz="2000" b="1" kern="1200" dirty="0" smtClean="0">
              <a:latin typeface="Arial" panose="020B0604020202020204" pitchFamily="34" charset="0"/>
              <a:cs typeface="Arial" panose="020B0604020202020204" pitchFamily="34" charset="0"/>
            </a:rPr>
            <a:t>mismo.</a:t>
          </a:r>
          <a:endParaRPr lang="es-MX" sz="2000" b="1" kern="1200" dirty="0">
            <a:latin typeface="Arial" panose="020B0604020202020204" pitchFamily="34" charset="0"/>
            <a:cs typeface="Arial" panose="020B0604020202020204" pitchFamily="34" charset="0"/>
          </a:endParaRPr>
        </a:p>
      </dsp:txBody>
      <dsp:txXfrm>
        <a:off x="7830861" y="97441"/>
        <a:ext cx="3272280" cy="1963368"/>
      </dsp:txXfrm>
    </dsp:sp>
    <dsp:sp modelId="{F02CC3CB-795F-44E5-9C43-15A6271AFBD2}">
      <dsp:nvSpPr>
        <dsp:cNvPr id="0" name=""/>
        <dsp:cNvSpPr/>
      </dsp:nvSpPr>
      <dsp:spPr>
        <a:xfrm>
          <a:off x="3328923" y="4278607"/>
          <a:ext cx="677815" cy="171029"/>
        </a:xfrm>
        <a:custGeom>
          <a:avLst/>
          <a:gdLst/>
          <a:ahLst/>
          <a:cxnLst/>
          <a:rect l="0" t="0" r="0" b="0"/>
          <a:pathLst>
            <a:path>
              <a:moveTo>
                <a:pt x="0" y="0"/>
              </a:moveTo>
              <a:lnTo>
                <a:pt x="356007" y="0"/>
              </a:lnTo>
              <a:lnTo>
                <a:pt x="356007" y="171029"/>
              </a:lnTo>
              <a:lnTo>
                <a:pt x="677815" y="171029"/>
              </a:lnTo>
            </a:path>
          </a:pathLst>
        </a:custGeom>
        <a:noFill/>
        <a:ln w="38100" cap="flat" cmpd="sng" algn="ctr">
          <a:solidFill>
            <a:schemeClr val="accent2"/>
          </a:solidFill>
          <a:prstDash val="solid"/>
          <a:tailEnd type="arrow"/>
        </a:ln>
        <a:effectLst>
          <a:outerShdw blurRad="40000" dist="23000" dir="5400000" rotWithShape="0">
            <a:srgbClr val="000000">
              <a:alpha val="35000"/>
            </a:srgbClr>
          </a:outerShdw>
        </a:effectLst>
        <a:scene3d>
          <a:camera prst="orthographicFront"/>
          <a:lightRig rig="flat" dir="t"/>
        </a:scene3d>
        <a:sp3d z="-40000"/>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lvl="0" algn="just" defTabSz="533400">
            <a:lnSpc>
              <a:spcPct val="150000"/>
            </a:lnSpc>
            <a:spcBef>
              <a:spcPct val="0"/>
            </a:spcBef>
            <a:spcAft>
              <a:spcPct val="35000"/>
            </a:spcAft>
          </a:pPr>
          <a:endParaRPr lang="es-MX" sz="1200" b="1" kern="1200">
            <a:solidFill>
              <a:schemeClr val="tx1"/>
            </a:solidFill>
            <a:latin typeface="Arial" panose="020B0604020202020204" pitchFamily="34" charset="0"/>
            <a:cs typeface="Arial" panose="020B0604020202020204" pitchFamily="34" charset="0"/>
          </a:endParaRPr>
        </a:p>
      </dsp:txBody>
      <dsp:txXfrm>
        <a:off x="3649612" y="4360355"/>
        <a:ext cx="36438" cy="7533"/>
      </dsp:txXfrm>
    </dsp:sp>
    <dsp:sp modelId="{09DF4BA9-29B3-4269-A036-EBF3E4068605}">
      <dsp:nvSpPr>
        <dsp:cNvPr id="0" name=""/>
        <dsp:cNvSpPr/>
      </dsp:nvSpPr>
      <dsp:spPr>
        <a:xfrm>
          <a:off x="58443" y="2705095"/>
          <a:ext cx="3272280" cy="3147023"/>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42240" tIns="142240" rIns="142240" bIns="142240" numCol="1" spcCol="1270" anchor="ctr" anchorCtr="0">
          <a:noAutofit/>
        </a:bodyPr>
        <a:lstStyle/>
        <a:p>
          <a:pPr lvl="0" algn="just" defTabSz="889000">
            <a:lnSpc>
              <a:spcPct val="100000"/>
            </a:lnSpc>
            <a:spcBef>
              <a:spcPct val="0"/>
            </a:spcBef>
            <a:spcAft>
              <a:spcPct val="35000"/>
            </a:spcAft>
          </a:pPr>
          <a:r>
            <a:rPr lang="es-MX" sz="2000" b="1" kern="1200" dirty="0">
              <a:latin typeface="Arial" panose="020B0604020202020204" pitchFamily="34" charset="0"/>
              <a:cs typeface="Arial" panose="020B0604020202020204" pitchFamily="34" charset="0"/>
            </a:rPr>
            <a:t>Mencionar los </a:t>
          </a:r>
          <a:r>
            <a:rPr lang="es-MX" sz="2000" b="1" kern="1200" dirty="0">
              <a:solidFill>
                <a:srgbClr val="FF0000"/>
              </a:solidFill>
              <a:latin typeface="Arial" panose="020B0604020202020204" pitchFamily="34" charset="0"/>
              <a:cs typeface="Arial" panose="020B0604020202020204" pitchFamily="34" charset="0"/>
            </a:rPr>
            <a:t>agravios</a:t>
          </a:r>
          <a:r>
            <a:rPr lang="es-MX" sz="2000" b="1" kern="1200" dirty="0">
              <a:latin typeface="Arial" panose="020B0604020202020204" pitchFamily="34" charset="0"/>
              <a:cs typeface="Arial" panose="020B0604020202020204" pitchFamily="34" charset="0"/>
            </a:rPr>
            <a:t> que cause el acto impugnado, </a:t>
          </a:r>
          <a:r>
            <a:rPr lang="es-MX" sz="2000" b="1" kern="1200" dirty="0">
              <a:solidFill>
                <a:srgbClr val="FF0000"/>
              </a:solidFill>
              <a:latin typeface="Arial" panose="020B0604020202020204" pitchFamily="34" charset="0"/>
              <a:cs typeface="Arial" panose="020B0604020202020204" pitchFamily="34" charset="0"/>
            </a:rPr>
            <a:t>los preceptos presuntamente violados </a:t>
          </a:r>
          <a:r>
            <a:rPr lang="es-MX" sz="2000" b="1" kern="1200" dirty="0">
              <a:latin typeface="Arial" panose="020B0604020202020204" pitchFamily="34" charset="0"/>
              <a:cs typeface="Arial" panose="020B0604020202020204" pitchFamily="34" charset="0"/>
            </a:rPr>
            <a:t>y, en su caso, las razones para las que se solicite la </a:t>
          </a:r>
          <a:r>
            <a:rPr lang="es-MX" sz="2000" b="1" kern="1200" dirty="0">
              <a:solidFill>
                <a:srgbClr val="FF0000"/>
              </a:solidFill>
              <a:latin typeface="Arial" panose="020B0604020202020204" pitchFamily="34" charset="0"/>
              <a:cs typeface="Arial" panose="020B0604020202020204" pitchFamily="34" charset="0"/>
            </a:rPr>
            <a:t>no aplicación de leyes</a:t>
          </a:r>
          <a:r>
            <a:rPr lang="es-MX" sz="2000" b="1" kern="1200" dirty="0">
              <a:latin typeface="Arial" panose="020B0604020202020204" pitchFamily="34" charset="0"/>
              <a:cs typeface="Arial" panose="020B0604020202020204" pitchFamily="34" charset="0"/>
            </a:rPr>
            <a:t> por estimarlas contrarias a la constitución.</a:t>
          </a:r>
        </a:p>
      </dsp:txBody>
      <dsp:txXfrm>
        <a:off x="58443" y="2705095"/>
        <a:ext cx="3272280" cy="3147023"/>
      </dsp:txXfrm>
    </dsp:sp>
    <dsp:sp modelId="{1F1CF898-3DA9-43AD-AAA0-BFAF1285EFC0}">
      <dsp:nvSpPr>
        <dsp:cNvPr id="0" name=""/>
        <dsp:cNvSpPr/>
      </dsp:nvSpPr>
      <dsp:spPr>
        <a:xfrm>
          <a:off x="7309620" y="4403916"/>
          <a:ext cx="488841" cy="91440"/>
        </a:xfrm>
        <a:custGeom>
          <a:avLst/>
          <a:gdLst/>
          <a:ahLst/>
          <a:cxnLst/>
          <a:rect l="0" t="0" r="0" b="0"/>
          <a:pathLst>
            <a:path>
              <a:moveTo>
                <a:pt x="0" y="45720"/>
              </a:moveTo>
              <a:lnTo>
                <a:pt x="488841" y="45720"/>
              </a:lnTo>
            </a:path>
          </a:pathLst>
        </a:custGeom>
        <a:noFill/>
        <a:ln w="38100" cap="flat" cmpd="sng" algn="ctr">
          <a:solidFill>
            <a:schemeClr val="accent2"/>
          </a:solidFill>
          <a:prstDash val="solid"/>
          <a:tailEnd type="arrow"/>
        </a:ln>
        <a:effectLst>
          <a:outerShdw blurRad="40000" dist="23000" dir="5400000" rotWithShape="0">
            <a:srgbClr val="000000">
              <a:alpha val="35000"/>
            </a:srgbClr>
          </a:outerShdw>
        </a:effectLst>
        <a:scene3d>
          <a:camera prst="orthographicFront"/>
          <a:lightRig rig="flat" dir="t"/>
        </a:scene3d>
        <a:sp3d z="-40000"/>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lvl="0" algn="just" defTabSz="533400">
            <a:lnSpc>
              <a:spcPct val="150000"/>
            </a:lnSpc>
            <a:spcBef>
              <a:spcPct val="0"/>
            </a:spcBef>
            <a:spcAft>
              <a:spcPct val="35000"/>
            </a:spcAft>
          </a:pPr>
          <a:endParaRPr lang="es-MX" sz="1200" b="1" kern="1200">
            <a:solidFill>
              <a:schemeClr val="tx1"/>
            </a:solidFill>
            <a:latin typeface="Arial" panose="020B0604020202020204" pitchFamily="34" charset="0"/>
            <a:cs typeface="Arial" panose="020B0604020202020204" pitchFamily="34" charset="0"/>
          </a:endParaRPr>
        </a:p>
      </dsp:txBody>
      <dsp:txXfrm>
        <a:off x="7541054" y="4445869"/>
        <a:ext cx="25972" cy="7533"/>
      </dsp:txXfrm>
    </dsp:sp>
    <dsp:sp modelId="{BE6E84BA-486E-435C-9063-05AFA3872734}">
      <dsp:nvSpPr>
        <dsp:cNvPr id="0" name=""/>
        <dsp:cNvSpPr/>
      </dsp:nvSpPr>
      <dsp:spPr>
        <a:xfrm>
          <a:off x="4039139" y="3258529"/>
          <a:ext cx="3272280" cy="2382213"/>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142240" tIns="142240" rIns="142240" bIns="142240" numCol="1" spcCol="1270" anchor="ctr" anchorCtr="0">
          <a:noAutofit/>
        </a:bodyPr>
        <a:lstStyle/>
        <a:p>
          <a:pPr lvl="0" algn="just" defTabSz="889000">
            <a:lnSpc>
              <a:spcPct val="100000"/>
            </a:lnSpc>
            <a:spcBef>
              <a:spcPct val="0"/>
            </a:spcBef>
            <a:spcAft>
              <a:spcPct val="35000"/>
            </a:spcAft>
          </a:pPr>
          <a:r>
            <a:rPr lang="es-MX" sz="2000" b="1" kern="1200" dirty="0">
              <a:latin typeface="Arial" panose="020B0604020202020204" pitchFamily="34" charset="0"/>
              <a:cs typeface="Arial" panose="020B0604020202020204" pitchFamily="34" charset="0"/>
            </a:rPr>
            <a:t>Ofrecer </a:t>
          </a:r>
          <a:r>
            <a:rPr lang="es-MX" sz="2000" b="1" kern="1200" dirty="0">
              <a:solidFill>
                <a:srgbClr val="FF0000"/>
              </a:solidFill>
              <a:latin typeface="Arial" panose="020B0604020202020204" pitchFamily="34" charset="0"/>
              <a:cs typeface="Arial" panose="020B0604020202020204" pitchFamily="34" charset="0"/>
            </a:rPr>
            <a:t>pruebas</a:t>
          </a:r>
          <a:r>
            <a:rPr lang="es-MX" sz="2000" b="1" kern="1200" dirty="0">
              <a:latin typeface="Arial" panose="020B0604020202020204" pitchFamily="34" charset="0"/>
              <a:cs typeface="Arial" panose="020B0604020202020204" pitchFamily="34" charset="0"/>
            </a:rPr>
            <a:t>, mencionando las que </a:t>
          </a:r>
          <a:r>
            <a:rPr lang="es-MX" sz="2000" b="1" kern="1200" dirty="0">
              <a:solidFill>
                <a:srgbClr val="FF0000"/>
              </a:solidFill>
              <a:latin typeface="Arial" panose="020B0604020202020204" pitchFamily="34" charset="0"/>
              <a:cs typeface="Arial" panose="020B0604020202020204" pitchFamily="34" charset="0"/>
            </a:rPr>
            <a:t>solicitó</a:t>
          </a:r>
          <a:r>
            <a:rPr lang="es-MX" sz="2000" b="1" kern="1200" dirty="0">
              <a:latin typeface="Arial" panose="020B0604020202020204" pitchFamily="34" charset="0"/>
              <a:cs typeface="Arial" panose="020B0604020202020204" pitchFamily="34" charset="0"/>
            </a:rPr>
            <a:t> y que no le fueron expedidas en tiempo, justificando que dicha petición la hizo </a:t>
          </a:r>
          <a:r>
            <a:rPr lang="es-MX" sz="2000" b="1" kern="1200" dirty="0">
              <a:solidFill>
                <a:srgbClr val="FF0000"/>
              </a:solidFill>
              <a:latin typeface="Arial" panose="020B0604020202020204" pitchFamily="34" charset="0"/>
              <a:cs typeface="Arial" panose="020B0604020202020204" pitchFamily="34" charset="0"/>
            </a:rPr>
            <a:t>oportunamente</a:t>
          </a:r>
          <a:r>
            <a:rPr lang="es-MX" sz="2000" b="1" kern="1200" dirty="0">
              <a:latin typeface="Arial" panose="020B0604020202020204" pitchFamily="34" charset="0"/>
              <a:cs typeface="Arial" panose="020B0604020202020204" pitchFamily="34" charset="0"/>
            </a:rPr>
            <a:t>. </a:t>
          </a:r>
        </a:p>
      </dsp:txBody>
      <dsp:txXfrm>
        <a:off x="4039139" y="3258529"/>
        <a:ext cx="3272280" cy="2382213"/>
      </dsp:txXfrm>
    </dsp:sp>
    <dsp:sp modelId="{2EF41054-C8EB-4487-8056-51B6C63502C1}">
      <dsp:nvSpPr>
        <dsp:cNvPr id="0" name=""/>
        <dsp:cNvSpPr/>
      </dsp:nvSpPr>
      <dsp:spPr>
        <a:xfrm>
          <a:off x="7830861" y="3238503"/>
          <a:ext cx="3272280" cy="2422266"/>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142240" tIns="142240" rIns="142240" bIns="142240" numCol="1" spcCol="1270" anchor="ctr" anchorCtr="0">
          <a:noAutofit/>
        </a:bodyPr>
        <a:lstStyle/>
        <a:p>
          <a:pPr lvl="0" algn="just" defTabSz="889000">
            <a:lnSpc>
              <a:spcPct val="100000"/>
            </a:lnSpc>
            <a:spcBef>
              <a:spcPct val="0"/>
            </a:spcBef>
            <a:spcAft>
              <a:spcPct val="35000"/>
            </a:spcAft>
          </a:pPr>
          <a:r>
            <a:rPr lang="es-MX" sz="2000" b="1" kern="1200" dirty="0">
              <a:latin typeface="Arial" panose="020B0604020202020204" pitchFamily="34" charset="0"/>
              <a:cs typeface="Arial" panose="020B0604020202020204" pitchFamily="34" charset="0"/>
            </a:rPr>
            <a:t>Con</a:t>
          </a:r>
          <a:r>
            <a:rPr lang="es-MX" sz="2000" b="1" kern="1200" baseline="0" dirty="0">
              <a:latin typeface="Arial" panose="020B0604020202020204" pitchFamily="34" charset="0"/>
              <a:cs typeface="Arial" panose="020B0604020202020204" pitchFamily="34" charset="0"/>
            </a:rPr>
            <a:t> el </a:t>
          </a:r>
          <a:r>
            <a:rPr lang="es-MX" sz="2000" b="1" kern="1200" baseline="0" dirty="0">
              <a:solidFill>
                <a:srgbClr val="FF0000"/>
              </a:solidFill>
              <a:latin typeface="Arial" panose="020B0604020202020204" pitchFamily="34" charset="0"/>
              <a:cs typeface="Arial" panose="020B0604020202020204" pitchFamily="34" charset="0"/>
            </a:rPr>
            <a:t>escrito</a:t>
          </a:r>
          <a:r>
            <a:rPr lang="es-MX" sz="2000" b="1" kern="1200" baseline="0" dirty="0">
              <a:latin typeface="Arial" panose="020B0604020202020204" pitchFamily="34" charset="0"/>
              <a:cs typeface="Arial" panose="020B0604020202020204" pitchFamily="34" charset="0"/>
            </a:rPr>
            <a:t> se debe acompañar el o los documentos necesarios para </a:t>
          </a:r>
          <a:r>
            <a:rPr lang="es-MX" sz="2000" b="1" kern="1200" baseline="0" dirty="0">
              <a:solidFill>
                <a:srgbClr val="FF0000"/>
              </a:solidFill>
              <a:latin typeface="Arial" panose="020B0604020202020204" pitchFamily="34" charset="0"/>
              <a:cs typeface="Arial" panose="020B0604020202020204" pitchFamily="34" charset="0"/>
            </a:rPr>
            <a:t>acreditar</a:t>
          </a:r>
          <a:r>
            <a:rPr lang="es-MX" sz="2000" b="1" kern="1200" baseline="0" dirty="0">
              <a:latin typeface="Arial" panose="020B0604020202020204" pitchFamily="34" charset="0"/>
              <a:cs typeface="Arial" panose="020B0604020202020204" pitchFamily="34" charset="0"/>
            </a:rPr>
            <a:t> la </a:t>
          </a:r>
          <a:r>
            <a:rPr lang="es-MX" sz="2000" b="1" kern="1200" baseline="0" dirty="0">
              <a:solidFill>
                <a:srgbClr val="FF0000"/>
              </a:solidFill>
              <a:latin typeface="Arial" panose="020B0604020202020204" pitchFamily="34" charset="0"/>
              <a:cs typeface="Arial" panose="020B0604020202020204" pitchFamily="34" charset="0"/>
            </a:rPr>
            <a:t>personería</a:t>
          </a:r>
          <a:r>
            <a:rPr lang="es-MX" sz="2000" b="1" kern="1200" baseline="0" dirty="0">
              <a:latin typeface="Arial" panose="020B0604020202020204" pitchFamily="34" charset="0"/>
              <a:cs typeface="Arial" panose="020B0604020202020204" pitchFamily="34" charset="0"/>
            </a:rPr>
            <a:t>. </a:t>
          </a:r>
          <a:endParaRPr lang="es-MX" sz="2000" b="1" kern="1200" dirty="0">
            <a:latin typeface="Arial" panose="020B0604020202020204" pitchFamily="34" charset="0"/>
            <a:cs typeface="Arial" panose="020B0604020202020204" pitchFamily="34" charset="0"/>
          </a:endParaRPr>
        </a:p>
      </dsp:txBody>
      <dsp:txXfrm>
        <a:off x="7830861" y="3238503"/>
        <a:ext cx="3272280" cy="2422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028440" cy="35052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5265539" y="0"/>
            <a:ext cx="4028440" cy="350520"/>
          </a:xfrm>
          <a:prstGeom prst="rect">
            <a:avLst/>
          </a:prstGeom>
        </p:spPr>
        <p:txBody>
          <a:bodyPr vert="horz" lIns="91440" tIns="45720" rIns="91440" bIns="45720" rtlCol="0"/>
          <a:lstStyle>
            <a:lvl1pPr algn="r">
              <a:defRPr sz="1200"/>
            </a:lvl1pPr>
          </a:lstStyle>
          <a:p>
            <a:fld id="{D2CCA6BB-E83A-4760-89B3-EBAAD45F4C98}" type="datetimeFigureOut">
              <a:rPr lang="es-MX" smtClean="0"/>
              <a:t>10/01/2011</a:t>
            </a:fld>
            <a:endParaRPr lang="es-MX"/>
          </a:p>
        </p:txBody>
      </p:sp>
      <p:sp>
        <p:nvSpPr>
          <p:cNvPr id="4" name="3 Marcador de imagen de diapositiva"/>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929640" y="3329940"/>
            <a:ext cx="7437120" cy="315468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6658258"/>
            <a:ext cx="4028440" cy="35052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5265539" y="6658258"/>
            <a:ext cx="4028440" cy="350520"/>
          </a:xfrm>
          <a:prstGeom prst="rect">
            <a:avLst/>
          </a:prstGeom>
        </p:spPr>
        <p:txBody>
          <a:bodyPr vert="horz" lIns="91440" tIns="45720" rIns="91440" bIns="45720" rtlCol="0" anchor="b"/>
          <a:lstStyle>
            <a:lvl1pPr algn="r">
              <a:defRPr sz="1200"/>
            </a:lvl1pPr>
          </a:lstStyle>
          <a:p>
            <a:fld id="{66DF7AA3-546D-41C3-8A61-33814E5BF373}" type="slidenum">
              <a:rPr lang="es-MX" smtClean="0"/>
              <a:t>‹Nº›</a:t>
            </a:fld>
            <a:endParaRPr lang="es-MX"/>
          </a:p>
        </p:txBody>
      </p:sp>
    </p:spTree>
    <p:extLst>
      <p:ext uri="{BB962C8B-B14F-4D97-AF65-F5344CB8AC3E}">
        <p14:creationId xmlns:p14="http://schemas.microsoft.com/office/powerpoint/2010/main" val="258182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6DF7AA3-546D-41C3-8A61-33814E5BF373}" type="slidenum">
              <a:rPr lang="es-MX" smtClean="0"/>
              <a:t>22</a:t>
            </a:fld>
            <a:endParaRPr lang="es-MX"/>
          </a:p>
        </p:txBody>
      </p:sp>
    </p:spTree>
    <p:extLst>
      <p:ext uri="{BB962C8B-B14F-4D97-AF65-F5344CB8AC3E}">
        <p14:creationId xmlns:p14="http://schemas.microsoft.com/office/powerpoint/2010/main" val="57842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6DF7AA3-546D-41C3-8A61-33814E5BF373}" type="slidenum">
              <a:rPr lang="es-MX" smtClean="0"/>
              <a:t>67</a:t>
            </a:fld>
            <a:endParaRPr lang="es-MX"/>
          </a:p>
        </p:txBody>
      </p:sp>
    </p:spTree>
    <p:extLst>
      <p:ext uri="{BB962C8B-B14F-4D97-AF65-F5344CB8AC3E}">
        <p14:creationId xmlns:p14="http://schemas.microsoft.com/office/powerpoint/2010/main" val="4098874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6DF7AA3-546D-41C3-8A61-33814E5BF373}" type="slidenum">
              <a:rPr lang="es-MX" smtClean="0"/>
              <a:t>68</a:t>
            </a:fld>
            <a:endParaRPr lang="es-MX"/>
          </a:p>
        </p:txBody>
      </p:sp>
    </p:spTree>
    <p:extLst>
      <p:ext uri="{BB962C8B-B14F-4D97-AF65-F5344CB8AC3E}">
        <p14:creationId xmlns:p14="http://schemas.microsoft.com/office/powerpoint/2010/main" val="4255709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6DF7AA3-546D-41C3-8A61-33814E5BF373}" type="slidenum">
              <a:rPr lang="es-MX" smtClean="0"/>
              <a:t>69</a:t>
            </a:fld>
            <a:endParaRPr lang="es-MX"/>
          </a:p>
        </p:txBody>
      </p:sp>
    </p:spTree>
    <p:extLst>
      <p:ext uri="{BB962C8B-B14F-4D97-AF65-F5344CB8AC3E}">
        <p14:creationId xmlns:p14="http://schemas.microsoft.com/office/powerpoint/2010/main" val="200385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7D0065BE-0657-4A47-90AD-C21C55E16B19}" type="datetime4">
              <a:rPr lang="en-US" smtClean="0"/>
              <a:pPr/>
              <a:t>January 10, 2011</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323971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16C3AA4-67BE-44F7-809A-3582401494AF}" type="datetime4">
              <a:rPr lang="en-US" smtClean="0"/>
              <a:pPr/>
              <a:t>January 10, 2011</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4182505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0" y="274641"/>
            <a:ext cx="36576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812800" y="274641"/>
            <a:ext cx="107696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5172EEB-1769-4776-AD69-E7C1260563EB}" type="datetime4">
              <a:rPr lang="en-US" smtClean="0"/>
              <a:pPr/>
              <a:t>January 10, 2011</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299263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D47BB8AF-C16A-4836-A92D-61834B5F0BA5}" type="datetime4">
              <a:rPr lang="en-US" smtClean="0"/>
              <a:pPr/>
              <a:t>January 10, 2011</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239404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47D2193-4505-4A75-99BB-880C6989A757}" type="datetime4">
              <a:rPr lang="en-US" smtClean="0"/>
              <a:pPr/>
              <a:t>January 10, 2011</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218487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113A18F4-33C3-445B-924C-31108C51719C}" type="datetime4">
              <a:rPr lang="en-US" smtClean="0"/>
              <a:pPr/>
              <a:t>January 10, 2011</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277350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3AF7543A-E259-478F-9E0D-57BA40E442B7}" type="datetime4">
              <a:rPr lang="en-US" smtClean="0"/>
              <a:pPr/>
              <a:t>January 10, 2011</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2733709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1EFB012D-77A1-44B0-BB26-329BA1EE55C9}" type="datetime4">
              <a:rPr lang="en-US" smtClean="0"/>
              <a:pPr/>
              <a:t>January 10, 2011</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390339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4B7499E-3031-413E-B01E-B94970708CAA}" type="datetime4">
              <a:rPr lang="en-US" smtClean="0"/>
              <a:pPr/>
              <a:t>January 10, 2011</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98215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C7EAB0C-2220-4D0E-A0DD-DB7FA0F742F4}" type="datetime4">
              <a:rPr lang="en-US" smtClean="0"/>
              <a:pPr/>
              <a:t>January 10, 2011</a:t>
            </a:fld>
            <a:endParaRPr lang="en-US"/>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2182572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3416D63-31BF-4B94-B6C5-E20B2C63F515}" type="datetime4">
              <a:rPr lang="en-US" smtClean="0"/>
              <a:pPr/>
              <a:t>January 10, 2011</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754ED01-E2A0-4C1E-8E21-014B99041579}" type="slidenum">
              <a:rPr lang="en-US" smtClean="0"/>
              <a:pPr/>
              <a:t>‹Nº›</a:t>
            </a:fld>
            <a:endParaRPr lang="en-US"/>
          </a:p>
        </p:txBody>
      </p:sp>
    </p:spTree>
    <p:extLst>
      <p:ext uri="{BB962C8B-B14F-4D97-AF65-F5344CB8AC3E}">
        <p14:creationId xmlns:p14="http://schemas.microsoft.com/office/powerpoint/2010/main" val="415782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1B13E-D5AF-485E-81A1-82A140076526}" type="datetime4">
              <a:rPr lang="en-US" smtClean="0"/>
              <a:pPr/>
              <a:t>January 10, 2011</a:t>
            </a:fld>
            <a:endParaRPr lang="en-US" dirty="0"/>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1847673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gif"/><Relationship Id="rId4" Type="http://schemas.openxmlformats.org/officeDocument/2006/relationships/image" Target="../media/image79.png"/></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7.png"/><Relationship Id="rId7" Type="http://schemas.openxmlformats.org/officeDocument/2006/relationships/diagramLayout" Target="../diagrams/layout2.xml"/><Relationship Id="rId12"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20.png"/><Relationship Id="rId5" Type="http://schemas.openxmlformats.org/officeDocument/2006/relationships/image" Target="../media/image19.png"/><Relationship Id="rId10" Type="http://schemas.microsoft.com/office/2007/relationships/diagramDrawing" Target="../diagrams/drawing2.xml"/><Relationship Id="rId4" Type="http://schemas.openxmlformats.org/officeDocument/2006/relationships/image" Target="../media/image18.png"/><Relationship Id="rId9" Type="http://schemas.openxmlformats.org/officeDocument/2006/relationships/diagramColors" Target="../diagrams/colors2.xml"/></Relationships>
</file>

<file path=ppt/slides/_rels/slide1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2.png"/><Relationship Id="rId5" Type="http://schemas.openxmlformats.org/officeDocument/2006/relationships/diagramColors" Target="../diagrams/colors4.xml"/><Relationship Id="rId10" Type="http://schemas.openxmlformats.org/officeDocument/2006/relationships/image" Target="../media/image26.png"/><Relationship Id="rId4" Type="http://schemas.openxmlformats.org/officeDocument/2006/relationships/diagramQuickStyle" Target="../diagrams/quickStyle4.xml"/><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1.svg"/><Relationship Id="rId7" Type="http://schemas.openxmlformats.org/officeDocument/2006/relationships/diagramColors" Target="../diagrams/colors5.xm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Users\PcJesus\Desktop\tribunal.jpg"/>
          <p:cNvPicPr/>
          <p:nvPr/>
        </p:nvPicPr>
        <p:blipFill rotWithShape="1">
          <a:blip r:embed="rId2" cstate="print">
            <a:extLst>
              <a:ext uri="{28A0092B-C50C-407E-A947-70E740481C1C}">
                <a14:useLocalDpi xmlns:a14="http://schemas.microsoft.com/office/drawing/2010/main" val="0"/>
              </a:ext>
            </a:extLst>
          </a:blip>
          <a:srcRect t="-1" b="77443"/>
          <a:stretch/>
        </p:blipFill>
        <p:spPr bwMode="auto">
          <a:xfrm>
            <a:off x="-1" y="-2"/>
            <a:ext cx="12192001" cy="2971801"/>
          </a:xfrm>
          <a:prstGeom prst="rect">
            <a:avLst/>
          </a:prstGeom>
          <a:noFill/>
          <a:ln>
            <a:noFill/>
          </a:ln>
          <a:extLst>
            <a:ext uri="{53640926-AAD7-44D8-BBD7-CCE9431645EC}">
              <a14:shadowObscured xmlns:a14="http://schemas.microsoft.com/office/drawing/2010/main"/>
            </a:ext>
          </a:extLst>
        </p:spPr>
      </p:pic>
      <p:sp>
        <p:nvSpPr>
          <p:cNvPr id="3" name="CuadroTexto 4"/>
          <p:cNvSpPr txBox="1"/>
          <p:nvPr/>
        </p:nvSpPr>
        <p:spPr>
          <a:xfrm>
            <a:off x="1490614" y="2057400"/>
            <a:ext cx="9874249" cy="1569660"/>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4800" b="1" dirty="0"/>
              <a:t>DIPLOMADO EN DERECHO ELECTORAL</a:t>
            </a:r>
          </a:p>
        </p:txBody>
      </p:sp>
      <p:sp>
        <p:nvSpPr>
          <p:cNvPr id="4" name="CuadroTexto 1"/>
          <p:cNvSpPr txBox="1"/>
          <p:nvPr/>
        </p:nvSpPr>
        <p:spPr>
          <a:xfrm>
            <a:off x="1364672" y="2760352"/>
            <a:ext cx="10126132" cy="2123658"/>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4400" b="1" dirty="0">
                <a:ln w="0"/>
                <a:solidFill>
                  <a:schemeClr val="accent1">
                    <a:lumMod val="50000"/>
                  </a:schemeClr>
                </a:solidFill>
                <a:effectLst>
                  <a:outerShdw blurRad="38100" dist="19050" dir="2700000" algn="tl" rotWithShape="0">
                    <a:schemeClr val="dk1">
                      <a:alpha val="40000"/>
                    </a:schemeClr>
                  </a:outerShdw>
                </a:effectLst>
              </a:rPr>
              <a:t>MÓDULO:</a:t>
            </a:r>
          </a:p>
          <a:p>
            <a:pPr algn="ctr"/>
            <a:r>
              <a:rPr lang="es-MX" sz="4400" b="1" dirty="0" smtClean="0">
                <a:ln w="0"/>
                <a:solidFill>
                  <a:schemeClr val="accent1">
                    <a:lumMod val="50000"/>
                  </a:schemeClr>
                </a:solidFill>
                <a:effectLst>
                  <a:outerShdw blurRad="38100" dist="19050" dir="2700000" algn="tl" rotWithShape="0">
                    <a:schemeClr val="dk1">
                      <a:alpha val="40000"/>
                    </a:schemeClr>
                  </a:outerShdw>
                </a:effectLst>
              </a:rPr>
              <a:t>“MEDIOS </a:t>
            </a:r>
            <a:r>
              <a:rPr lang="es-MX" sz="4400" b="1" dirty="0">
                <a:ln w="0"/>
                <a:solidFill>
                  <a:schemeClr val="accent1">
                    <a:lumMod val="50000"/>
                  </a:schemeClr>
                </a:solidFill>
                <a:effectLst>
                  <a:outerShdw blurRad="38100" dist="19050" dir="2700000" algn="tl" rotWithShape="0">
                    <a:schemeClr val="dk1">
                      <a:alpha val="40000"/>
                    </a:schemeClr>
                  </a:outerShdw>
                </a:effectLst>
              </a:rPr>
              <a:t>DE IMPUGNACIÓN EN MATERIA ELECTORAL EN EL </a:t>
            </a:r>
            <a:r>
              <a:rPr lang="es-MX" sz="4400" b="1" dirty="0" smtClean="0">
                <a:ln w="0"/>
                <a:solidFill>
                  <a:schemeClr val="accent1">
                    <a:lumMod val="50000"/>
                  </a:schemeClr>
                </a:solidFill>
                <a:effectLst>
                  <a:outerShdw blurRad="38100" dist="19050" dir="2700000" algn="tl" rotWithShape="0">
                    <a:schemeClr val="dk1">
                      <a:alpha val="40000"/>
                    </a:schemeClr>
                  </a:outerShdw>
                </a:effectLst>
              </a:rPr>
              <a:t>ESTADO”.</a:t>
            </a:r>
            <a:endParaRPr lang="es-MX" sz="4400" b="1" dirty="0">
              <a:ln w="0"/>
              <a:solidFill>
                <a:schemeClr val="accent1">
                  <a:lumMod val="50000"/>
                </a:schemeClr>
              </a:solidFill>
              <a:effectLst>
                <a:outerShdw blurRad="38100" dist="19050" dir="2700000" algn="tl" rotWithShape="0">
                  <a:schemeClr val="dk1">
                    <a:alpha val="40000"/>
                  </a:schemeClr>
                </a:outerShdw>
              </a:effectLst>
            </a:endParaRPr>
          </a:p>
        </p:txBody>
      </p:sp>
      <p:sp>
        <p:nvSpPr>
          <p:cNvPr id="5" name="4 CuadroTexto"/>
          <p:cNvSpPr txBox="1"/>
          <p:nvPr/>
        </p:nvSpPr>
        <p:spPr>
          <a:xfrm>
            <a:off x="1364672" y="4953000"/>
            <a:ext cx="9791699" cy="1077218"/>
          </a:xfrm>
          <a:prstGeom prst="rect">
            <a:avLst/>
          </a:prstGeom>
          <a:noFill/>
        </p:spPr>
        <p:txBody>
          <a:bodyPr wrap="square" rtlCol="0">
            <a:spAutoFit/>
          </a:bodyPr>
          <a:lstStyle/>
          <a:p>
            <a:pPr algn="ctr"/>
            <a:r>
              <a:rPr lang="es-MX" sz="3200" b="1" dirty="0">
                <a:effectLst>
                  <a:outerShdw blurRad="38100" dist="38100" dir="2700000" algn="tl">
                    <a:srgbClr val="000000">
                      <a:alpha val="43137"/>
                    </a:srgbClr>
                  </a:outerShdw>
                </a:effectLst>
                <a:cs typeface="Arial" panose="020B0604020202020204" pitchFamily="34" charset="0"/>
              </a:rPr>
              <a:t>PONENTE:</a:t>
            </a:r>
          </a:p>
          <a:p>
            <a:pPr algn="ctr"/>
            <a:r>
              <a:rPr lang="es-MX" sz="3200" b="1" dirty="0">
                <a:effectLst>
                  <a:outerShdw blurRad="38100" dist="38100" dir="2700000" algn="tl">
                    <a:srgbClr val="000000">
                      <a:alpha val="43137"/>
                    </a:srgbClr>
                  </a:outerShdw>
                </a:effectLst>
                <a:cs typeface="Arial" panose="020B0604020202020204" pitchFamily="34" charset="0"/>
              </a:rPr>
              <a:t>RIGOBERTO RILEY MATA VILLANUEVA.</a:t>
            </a:r>
          </a:p>
        </p:txBody>
      </p:sp>
    </p:spTree>
    <p:extLst>
      <p:ext uri="{BB962C8B-B14F-4D97-AF65-F5344CB8AC3E}">
        <p14:creationId xmlns:p14="http://schemas.microsoft.com/office/powerpoint/2010/main" val="3361936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 xmlns:a16="http://schemas.microsoft.com/office/drawing/2014/main" id="{A236A245-8234-4CB5-88DA-90E8FC1FD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46037">
            <a:off x="978525" y="885802"/>
            <a:ext cx="3240766" cy="27040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 xmlns:a16="http://schemas.microsoft.com/office/drawing/2014/main" id="{DA9A4E73-303D-46BF-A9CD-C40966B16A94}"/>
              </a:ext>
            </a:extLst>
          </p:cNvPr>
          <p:cNvSpPr txBox="1"/>
          <p:nvPr/>
        </p:nvSpPr>
        <p:spPr>
          <a:xfrm>
            <a:off x="1518952" y="136387"/>
            <a:ext cx="9829800" cy="584775"/>
          </a:xfrm>
          <a:prstGeom prst="rect">
            <a:avLst/>
          </a:prstGeom>
          <a:noFill/>
        </p:spPr>
        <p:txBody>
          <a:bodyPr wrap="square" rtlCol="0">
            <a:spAutoFit/>
          </a:bodyPr>
          <a:lstStyle/>
          <a:p>
            <a:pPr algn="ctr"/>
            <a:r>
              <a:rPr lang="es-MX" sz="3200" b="1" dirty="0">
                <a:solidFill>
                  <a:schemeClr val="tx2"/>
                </a:solidFill>
                <a:latin typeface="Arial Rounded MT Bold" panose="020F0704030504030204" pitchFamily="34" charset="0"/>
              </a:rPr>
              <a:t>FUNDAMENTO CONSTITUCIONAL FEDERAL </a:t>
            </a:r>
          </a:p>
        </p:txBody>
      </p:sp>
      <p:sp>
        <p:nvSpPr>
          <p:cNvPr id="3" name="CuadroTexto 2">
            <a:extLst>
              <a:ext uri="{FF2B5EF4-FFF2-40B4-BE49-F238E27FC236}">
                <a16:creationId xmlns="" xmlns:a16="http://schemas.microsoft.com/office/drawing/2014/main" id="{D87DC4FB-764B-41AA-A64D-FE7357AF921F}"/>
              </a:ext>
            </a:extLst>
          </p:cNvPr>
          <p:cNvSpPr txBox="1"/>
          <p:nvPr/>
        </p:nvSpPr>
        <p:spPr>
          <a:xfrm>
            <a:off x="193907" y="721162"/>
            <a:ext cx="5105400" cy="400110"/>
          </a:xfrm>
          <a:prstGeom prst="rect">
            <a:avLst/>
          </a:prstGeom>
          <a:noFill/>
        </p:spPr>
        <p:txBody>
          <a:bodyPr wrap="square" rtlCol="0">
            <a:spAutoFit/>
          </a:bodyPr>
          <a:lstStyle/>
          <a:p>
            <a:pPr algn="ctr"/>
            <a:r>
              <a:rPr lang="es-MX" sz="2000" b="1" dirty="0">
                <a:solidFill>
                  <a:srgbClr val="0070C0"/>
                </a:solidFill>
                <a:latin typeface="Arial" panose="020B0604020202020204" pitchFamily="34" charset="0"/>
                <a:cs typeface="Arial" panose="020B0604020202020204" pitchFamily="34" charset="0"/>
              </a:rPr>
              <a:t>ARTÍCULO 41, FRACCIÓN VI, CPEUM </a:t>
            </a:r>
          </a:p>
        </p:txBody>
      </p:sp>
      <p:sp>
        <p:nvSpPr>
          <p:cNvPr id="4" name="Rectángulo 3">
            <a:extLst>
              <a:ext uri="{FF2B5EF4-FFF2-40B4-BE49-F238E27FC236}">
                <a16:creationId xmlns="" xmlns:a16="http://schemas.microsoft.com/office/drawing/2014/main" id="{710C9019-4E2D-4BA1-A66C-0A92CDF38443}"/>
              </a:ext>
            </a:extLst>
          </p:cNvPr>
          <p:cNvSpPr/>
          <p:nvPr/>
        </p:nvSpPr>
        <p:spPr>
          <a:xfrm>
            <a:off x="5133974" y="684218"/>
            <a:ext cx="6815499" cy="3170099"/>
          </a:xfrm>
          <a:prstGeom prst="rect">
            <a:avLst/>
          </a:prstGeom>
        </p:spPr>
        <p:txBody>
          <a:bodyPr wrap="square">
            <a:spAutoFit/>
          </a:bodyPr>
          <a:lstStyle/>
          <a:p>
            <a:pPr algn="just"/>
            <a:r>
              <a:rPr lang="es-MX" sz="2000" b="1" dirty="0">
                <a:latin typeface="Arial" panose="020B0604020202020204" pitchFamily="34" charset="0"/>
                <a:cs typeface="Arial" panose="020B0604020202020204" pitchFamily="34" charset="0"/>
              </a:rPr>
              <a:t>“VI. Para garantizar los principios de </a:t>
            </a:r>
            <a:r>
              <a:rPr lang="es-MX" sz="2000" b="1" dirty="0">
                <a:solidFill>
                  <a:srgbClr val="FF0000"/>
                </a:solidFill>
                <a:latin typeface="Arial" panose="020B0604020202020204" pitchFamily="34" charset="0"/>
                <a:cs typeface="Arial" panose="020B0604020202020204" pitchFamily="34" charset="0"/>
              </a:rPr>
              <a:t>constitucionalidad</a:t>
            </a:r>
            <a:r>
              <a:rPr lang="es-MX" sz="2000" b="1" dirty="0">
                <a:latin typeface="Arial" panose="020B0604020202020204" pitchFamily="34" charset="0"/>
                <a:cs typeface="Arial" panose="020B0604020202020204" pitchFamily="34" charset="0"/>
              </a:rPr>
              <a:t> y </a:t>
            </a:r>
            <a:r>
              <a:rPr lang="es-MX" sz="2000" b="1" dirty="0">
                <a:solidFill>
                  <a:srgbClr val="FF0000"/>
                </a:solidFill>
                <a:latin typeface="Arial" panose="020B0604020202020204" pitchFamily="34" charset="0"/>
                <a:cs typeface="Arial" panose="020B0604020202020204" pitchFamily="34" charset="0"/>
              </a:rPr>
              <a:t>legalidad</a:t>
            </a:r>
            <a:r>
              <a:rPr lang="es-MX" sz="2000" b="1" dirty="0">
                <a:latin typeface="Arial" panose="020B0604020202020204" pitchFamily="34" charset="0"/>
                <a:cs typeface="Arial" panose="020B0604020202020204" pitchFamily="34" charset="0"/>
              </a:rPr>
              <a:t> de los </a:t>
            </a:r>
            <a:r>
              <a:rPr lang="es-MX" sz="2000" b="1" dirty="0">
                <a:solidFill>
                  <a:srgbClr val="FF0000"/>
                </a:solidFill>
                <a:latin typeface="Arial" panose="020B0604020202020204" pitchFamily="34" charset="0"/>
                <a:cs typeface="Arial" panose="020B0604020202020204" pitchFamily="34" charset="0"/>
              </a:rPr>
              <a:t>actos</a:t>
            </a:r>
            <a:r>
              <a:rPr lang="es-MX" sz="2000" b="1" dirty="0">
                <a:latin typeface="Arial" panose="020B0604020202020204" pitchFamily="34" charset="0"/>
                <a:cs typeface="Arial" panose="020B0604020202020204" pitchFamily="34" charset="0"/>
              </a:rPr>
              <a:t> y </a:t>
            </a:r>
            <a:r>
              <a:rPr lang="es-MX" sz="2000" b="1" dirty="0">
                <a:solidFill>
                  <a:srgbClr val="FF0000"/>
                </a:solidFill>
                <a:latin typeface="Arial" panose="020B0604020202020204" pitchFamily="34" charset="0"/>
                <a:cs typeface="Arial" panose="020B0604020202020204" pitchFamily="34" charset="0"/>
              </a:rPr>
              <a:t>resoluciones electorales</a:t>
            </a:r>
            <a:r>
              <a:rPr lang="es-MX" sz="2000" b="1" dirty="0">
                <a:latin typeface="Arial" panose="020B0604020202020204" pitchFamily="34" charset="0"/>
                <a:cs typeface="Arial" panose="020B0604020202020204" pitchFamily="34" charset="0"/>
              </a:rPr>
              <a:t>, se establecerá un </a:t>
            </a:r>
            <a:r>
              <a:rPr lang="es-MX" sz="2000" b="1" dirty="0">
                <a:solidFill>
                  <a:srgbClr val="FF0000"/>
                </a:solidFill>
                <a:latin typeface="Arial" panose="020B0604020202020204" pitchFamily="34" charset="0"/>
                <a:cs typeface="Arial" panose="020B0604020202020204" pitchFamily="34" charset="0"/>
              </a:rPr>
              <a:t>sistema de medios de impugnación</a:t>
            </a:r>
            <a:r>
              <a:rPr lang="es-MX" sz="2000" b="1" dirty="0">
                <a:latin typeface="Arial" panose="020B0604020202020204" pitchFamily="34" charset="0"/>
                <a:cs typeface="Arial" panose="020B0604020202020204" pitchFamily="34" charset="0"/>
              </a:rPr>
              <a:t> en los términos que señalen esta Constitución y la ley. Dicho sistema dará </a:t>
            </a:r>
            <a:r>
              <a:rPr lang="es-MX" sz="2000" b="1" dirty="0" err="1">
                <a:solidFill>
                  <a:srgbClr val="FF0000"/>
                </a:solidFill>
                <a:latin typeface="Arial" panose="020B0604020202020204" pitchFamily="34" charset="0"/>
                <a:cs typeface="Arial" panose="020B0604020202020204" pitchFamily="34" charset="0"/>
              </a:rPr>
              <a:t>definitividad</a:t>
            </a:r>
            <a:r>
              <a:rPr lang="es-MX" sz="2000" b="1" dirty="0">
                <a:latin typeface="Arial" panose="020B0604020202020204" pitchFamily="34" charset="0"/>
                <a:cs typeface="Arial" panose="020B0604020202020204" pitchFamily="34" charset="0"/>
              </a:rPr>
              <a:t> a las distintas etapas de los procesos electorales y garantizará la protección de los derechos políticos de los ciudadanos de </a:t>
            </a:r>
            <a:r>
              <a:rPr lang="es-MX" sz="2000" b="1" dirty="0">
                <a:solidFill>
                  <a:srgbClr val="FF0000"/>
                </a:solidFill>
                <a:latin typeface="Arial" panose="020B0604020202020204" pitchFamily="34" charset="0"/>
                <a:cs typeface="Arial" panose="020B0604020202020204" pitchFamily="34" charset="0"/>
              </a:rPr>
              <a:t>votar</a:t>
            </a:r>
            <a:r>
              <a:rPr lang="es-MX" sz="2000" b="1" dirty="0">
                <a:latin typeface="Arial" panose="020B0604020202020204" pitchFamily="34" charset="0"/>
                <a:cs typeface="Arial" panose="020B0604020202020204" pitchFamily="34" charset="0"/>
              </a:rPr>
              <a:t>, ser </a:t>
            </a:r>
            <a:r>
              <a:rPr lang="es-MX" sz="2000" b="1" dirty="0">
                <a:solidFill>
                  <a:srgbClr val="FF0000"/>
                </a:solidFill>
                <a:latin typeface="Arial" panose="020B0604020202020204" pitchFamily="34" charset="0"/>
                <a:cs typeface="Arial" panose="020B0604020202020204" pitchFamily="34" charset="0"/>
              </a:rPr>
              <a:t>votados</a:t>
            </a:r>
            <a:r>
              <a:rPr lang="es-MX" sz="2000" b="1" dirty="0">
                <a:latin typeface="Arial" panose="020B0604020202020204" pitchFamily="34" charset="0"/>
                <a:cs typeface="Arial" panose="020B0604020202020204" pitchFamily="34" charset="0"/>
              </a:rPr>
              <a:t> y de </a:t>
            </a:r>
            <a:r>
              <a:rPr lang="es-MX" sz="2000" b="1" dirty="0">
                <a:solidFill>
                  <a:srgbClr val="FF0000"/>
                </a:solidFill>
                <a:latin typeface="Arial" panose="020B0604020202020204" pitchFamily="34" charset="0"/>
                <a:cs typeface="Arial" panose="020B0604020202020204" pitchFamily="34" charset="0"/>
              </a:rPr>
              <a:t>asociación</a:t>
            </a:r>
            <a:r>
              <a:rPr lang="es-MX" sz="2000" b="1" dirty="0">
                <a:latin typeface="Arial" panose="020B0604020202020204" pitchFamily="34" charset="0"/>
                <a:cs typeface="Arial" panose="020B0604020202020204" pitchFamily="34" charset="0"/>
              </a:rPr>
              <a:t>, en los términos del artículo 99 de esta Constitución.”</a:t>
            </a:r>
          </a:p>
        </p:txBody>
      </p:sp>
      <p:cxnSp>
        <p:nvCxnSpPr>
          <p:cNvPr id="6" name="Conector recto de flecha 5">
            <a:extLst>
              <a:ext uri="{FF2B5EF4-FFF2-40B4-BE49-F238E27FC236}">
                <a16:creationId xmlns="" xmlns:a16="http://schemas.microsoft.com/office/drawing/2014/main" id="{FAE08D97-4509-450C-9394-38B16DFECD48}"/>
              </a:ext>
            </a:extLst>
          </p:cNvPr>
          <p:cNvCxnSpPr/>
          <p:nvPr/>
        </p:nvCxnSpPr>
        <p:spPr>
          <a:xfrm>
            <a:off x="4419600" y="2010536"/>
            <a:ext cx="457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CuadroTexto 7">
            <a:extLst>
              <a:ext uri="{FF2B5EF4-FFF2-40B4-BE49-F238E27FC236}">
                <a16:creationId xmlns="" xmlns:a16="http://schemas.microsoft.com/office/drawing/2014/main" id="{EA44DA5A-B3C4-4C19-8172-452C478ACD6F}"/>
              </a:ext>
            </a:extLst>
          </p:cNvPr>
          <p:cNvSpPr txBox="1"/>
          <p:nvPr/>
        </p:nvSpPr>
        <p:spPr>
          <a:xfrm>
            <a:off x="381000" y="3684860"/>
            <a:ext cx="4495800" cy="707886"/>
          </a:xfrm>
          <a:prstGeom prst="rect">
            <a:avLst/>
          </a:prstGeom>
          <a:noFill/>
        </p:spPr>
        <p:txBody>
          <a:bodyPr wrap="square" rtlCol="0">
            <a:spAutoFit/>
          </a:bodyPr>
          <a:lstStyle/>
          <a:p>
            <a:pPr algn="ctr"/>
            <a:r>
              <a:rPr lang="es-MX" sz="2000" b="1" dirty="0">
                <a:solidFill>
                  <a:srgbClr val="0070C0"/>
                </a:solidFill>
                <a:latin typeface="Arial" panose="020B0604020202020204" pitchFamily="34" charset="0"/>
                <a:cs typeface="Arial" panose="020B0604020202020204" pitchFamily="34" charset="0"/>
              </a:rPr>
              <a:t>ARTÍCULO 116, FRACCIÓN IV, INCISO L, </a:t>
            </a:r>
            <a:r>
              <a:rPr lang="es-MX" sz="2000" b="1" dirty="0" smtClean="0">
                <a:solidFill>
                  <a:srgbClr val="0070C0"/>
                </a:solidFill>
                <a:latin typeface="Arial" panose="020B0604020202020204" pitchFamily="34" charset="0"/>
                <a:cs typeface="Arial" panose="020B0604020202020204" pitchFamily="34" charset="0"/>
              </a:rPr>
              <a:t>CPEUM </a:t>
            </a:r>
            <a:endParaRPr lang="es-MX" sz="2000" b="1" dirty="0">
              <a:solidFill>
                <a:srgbClr val="0070C0"/>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 xmlns:a16="http://schemas.microsoft.com/office/drawing/2014/main" id="{416FFA6E-58FC-4CF3-8085-C6014DEB4CF7}"/>
              </a:ext>
            </a:extLst>
          </p:cNvPr>
          <p:cNvSpPr txBox="1"/>
          <p:nvPr/>
        </p:nvSpPr>
        <p:spPr>
          <a:xfrm>
            <a:off x="5107816" y="3951238"/>
            <a:ext cx="6831421" cy="2308324"/>
          </a:xfrm>
          <a:prstGeom prst="rect">
            <a:avLst/>
          </a:prstGeom>
          <a:noFill/>
        </p:spPr>
        <p:txBody>
          <a:bodyPr wrap="square" rtlCol="0">
            <a:spAutoFit/>
          </a:bodyPr>
          <a:lstStyle/>
          <a:p>
            <a:pPr algn="just"/>
            <a:r>
              <a:rPr lang="es-MX" sz="2400" b="1" dirty="0" smtClean="0">
                <a:latin typeface="Arial" panose="020B0604020202020204" pitchFamily="34" charset="0"/>
                <a:cs typeface="Arial" panose="020B0604020202020204" pitchFamily="34" charset="0"/>
              </a:rPr>
              <a:t>Las </a:t>
            </a:r>
            <a:r>
              <a:rPr lang="es-MX" sz="2400" b="1" dirty="0">
                <a:latin typeface="Arial" panose="020B0604020202020204" pitchFamily="34" charset="0"/>
                <a:cs typeface="Arial" panose="020B0604020202020204" pitchFamily="34" charset="0"/>
              </a:rPr>
              <a:t>c</a:t>
            </a:r>
            <a:r>
              <a:rPr lang="es-MX" sz="2400" b="1" dirty="0" smtClean="0">
                <a:latin typeface="Arial" panose="020B0604020202020204" pitchFamily="34" charset="0"/>
                <a:cs typeface="Arial" panose="020B0604020202020204" pitchFamily="34" charset="0"/>
              </a:rPr>
              <a:t>onstituciones </a:t>
            </a:r>
            <a:r>
              <a:rPr lang="es-MX" sz="2400" b="1" dirty="0">
                <a:latin typeface="Arial" panose="020B0604020202020204" pitchFamily="34" charset="0"/>
                <a:cs typeface="Arial" panose="020B0604020202020204" pitchFamily="34" charset="0"/>
              </a:rPr>
              <a:t>y leyes de los Estados en materia electoral, garantizarán que se establezca un </a:t>
            </a:r>
            <a:r>
              <a:rPr lang="es-MX" sz="2400" b="1" dirty="0">
                <a:solidFill>
                  <a:srgbClr val="FF0000"/>
                </a:solidFill>
                <a:latin typeface="Arial" panose="020B0604020202020204" pitchFamily="34" charset="0"/>
                <a:cs typeface="Arial" panose="020B0604020202020204" pitchFamily="34" charset="0"/>
              </a:rPr>
              <a:t>sistema de medios de impugnación</a:t>
            </a:r>
            <a:r>
              <a:rPr lang="es-MX" sz="2400" b="1" dirty="0">
                <a:latin typeface="Arial" panose="020B0604020202020204" pitchFamily="34" charset="0"/>
                <a:cs typeface="Arial" panose="020B0604020202020204" pitchFamily="34" charset="0"/>
              </a:rPr>
              <a:t> para que todos los actos y resoluciones electorales se sujeten invariablemente al </a:t>
            </a:r>
            <a:r>
              <a:rPr lang="es-MX" sz="2400" b="1" dirty="0">
                <a:solidFill>
                  <a:srgbClr val="FF0000"/>
                </a:solidFill>
                <a:latin typeface="Arial" panose="020B0604020202020204" pitchFamily="34" charset="0"/>
                <a:cs typeface="Arial" panose="020B0604020202020204" pitchFamily="34" charset="0"/>
              </a:rPr>
              <a:t>principio de legalidad</a:t>
            </a:r>
            <a:r>
              <a:rPr lang="es-MX" sz="2400" b="1" dirty="0">
                <a:latin typeface="Arial" panose="020B0604020202020204" pitchFamily="34" charset="0"/>
                <a:cs typeface="Arial" panose="020B0604020202020204" pitchFamily="34" charset="0"/>
              </a:rPr>
              <a:t>. </a:t>
            </a:r>
          </a:p>
        </p:txBody>
      </p:sp>
      <p:pic>
        <p:nvPicPr>
          <p:cNvPr id="11" name="Imagen 10">
            <a:extLst>
              <a:ext uri="{FF2B5EF4-FFF2-40B4-BE49-F238E27FC236}">
                <a16:creationId xmlns="" xmlns:a16="http://schemas.microsoft.com/office/drawing/2014/main" id="{B8219F82-B897-47A9-B1C4-4F019547D626}"/>
              </a:ext>
            </a:extLst>
          </p:cNvPr>
          <p:cNvPicPr>
            <a:picLocks noChangeAspect="1"/>
          </p:cNvPicPr>
          <p:nvPr/>
        </p:nvPicPr>
        <p:blipFill>
          <a:blip r:embed="rId3"/>
          <a:stretch>
            <a:fillRect/>
          </a:stretch>
        </p:blipFill>
        <p:spPr>
          <a:xfrm rot="735074">
            <a:off x="1209989" y="4525918"/>
            <a:ext cx="2451548" cy="1788669"/>
          </a:xfrm>
          <a:prstGeom prst="rect">
            <a:avLst/>
          </a:prstGeom>
          <a:ln>
            <a:noFill/>
          </a:ln>
          <a:effectLst>
            <a:softEdge rad="112500"/>
          </a:effectLst>
        </p:spPr>
      </p:pic>
      <p:pic>
        <p:nvPicPr>
          <p:cNvPr id="12" name="Picture 2">
            <a:extLst>
              <a:ext uri="{FF2B5EF4-FFF2-40B4-BE49-F238E27FC236}">
                <a16:creationId xmlns="" xmlns:a16="http://schemas.microsoft.com/office/drawing/2014/main" id="{3D913233-0ADE-405F-95F4-F71B23889F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928" y="5862647"/>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ector recto de flecha 12">
            <a:extLst>
              <a:ext uri="{FF2B5EF4-FFF2-40B4-BE49-F238E27FC236}">
                <a16:creationId xmlns="" xmlns:a16="http://schemas.microsoft.com/office/drawing/2014/main" id="{FAE08D97-4509-450C-9394-38B16DFECD48}"/>
              </a:ext>
            </a:extLst>
          </p:cNvPr>
          <p:cNvCxnSpPr/>
          <p:nvPr/>
        </p:nvCxnSpPr>
        <p:spPr>
          <a:xfrm>
            <a:off x="4419600" y="5105400"/>
            <a:ext cx="457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435397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5800" y="2209800"/>
            <a:ext cx="4495800" cy="1569660"/>
          </a:xfrm>
          <a:prstGeom prst="rect">
            <a:avLst/>
          </a:prstGeom>
        </p:spPr>
        <p:txBody>
          <a:bodyPr wrap="square">
            <a:spAutoFit/>
          </a:bodyPr>
          <a:lstStyle/>
          <a:p>
            <a:endParaRPr lang="es-MX" sz="2400" dirty="0">
              <a:solidFill>
                <a:schemeClr val="tx2">
                  <a:lumMod val="50000"/>
                </a:schemeClr>
              </a:solidFill>
              <a:latin typeface="Arial Rounded MT Bold" panose="020F0704030504030204" pitchFamily="34" charset="0"/>
            </a:endParaRPr>
          </a:p>
          <a:p>
            <a:r>
              <a:rPr lang="es-MX" sz="2400" b="1" dirty="0">
                <a:solidFill>
                  <a:schemeClr val="tx2">
                    <a:lumMod val="50000"/>
                  </a:schemeClr>
                </a:solidFill>
                <a:latin typeface="Arial Rounded MT Bold" panose="020F0704030504030204" pitchFamily="34" charset="0"/>
              </a:rPr>
              <a:t>SUP-JIN-95/2012 Incidente sobre calificación de votos reservados </a:t>
            </a:r>
            <a:endParaRPr lang="es-MX" sz="2400" dirty="0">
              <a:solidFill>
                <a:schemeClr val="tx2">
                  <a:lumMod val="50000"/>
                </a:schemeClr>
              </a:solidFill>
              <a:latin typeface="Arial Rounded MT Bold" panose="020F070403050403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28600"/>
            <a:ext cx="521811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5734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23109" y="381000"/>
            <a:ext cx="9677400" cy="553997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800" b="1" dirty="0">
                <a:latin typeface="Arial" panose="020B0604020202020204" pitchFamily="34" charset="0"/>
                <a:cs typeface="Arial" panose="020B0604020202020204" pitchFamily="34" charset="0"/>
              </a:rPr>
              <a:t>Interpretación</a:t>
            </a:r>
          </a:p>
          <a:p>
            <a:pPr algn="ctr">
              <a:lnSpc>
                <a:spcPct val="150000"/>
              </a:lnSpc>
            </a:pPr>
            <a:endParaRPr lang="es-MX" sz="2800" b="1"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 Ante ello, no es clara y evidente la intención del votante de elegir a una de las diversas opciones políticas que marcó, teniendo presente que, por lo general, la marca “X” es la que ser utiliza para expresar preferencia al votar.</a:t>
            </a:r>
          </a:p>
          <a:p>
            <a:pPr algn="just">
              <a:lnSpc>
                <a:spcPct val="150000"/>
              </a:lnSpc>
            </a:pPr>
            <a:r>
              <a:rPr lang="es-MX" dirty="0">
                <a:latin typeface="Arial" panose="020B0604020202020204" pitchFamily="34" charset="0"/>
                <a:cs typeface="Arial" panose="020B0604020202020204" pitchFamily="34" charset="0"/>
              </a:rPr>
              <a:t>• Además, no es factible considerar, como pretende el objetante, que la intención del votante fue expresada mediante el símbolo “paloma”, ya que si bien, en otros emblemas se advierte que el elector marcó una equis (x) no hay base para estimar que con ello, la intención del votante fue expresar rechazo o desagrado por los restantes partidos dado que esa marca no fue realizada en todos los restantes emblemas.</a:t>
            </a:r>
          </a:p>
          <a:p>
            <a:pPr algn="just">
              <a:lnSpc>
                <a:spcPct val="150000"/>
              </a:lnSpc>
            </a:pPr>
            <a:r>
              <a:rPr lang="es-MX" dirty="0">
                <a:latin typeface="Arial" panose="020B0604020202020204" pitchFamily="34" charset="0"/>
                <a:cs typeface="Arial" panose="020B0604020202020204" pitchFamily="34" charset="0"/>
              </a:rPr>
              <a:t>• Por tanto, al no ser evidente la voluntad del votante, lo procedente es </a:t>
            </a:r>
            <a:r>
              <a:rPr lang="es-MX" b="1" dirty="0">
                <a:latin typeface="Arial" panose="020B0604020202020204" pitchFamily="34" charset="0"/>
                <a:cs typeface="Arial" panose="020B0604020202020204" pitchFamily="34" charset="0"/>
              </a:rPr>
              <a:t>declarar nulo el voto </a:t>
            </a:r>
            <a:r>
              <a:rPr lang="es-MX" dirty="0">
                <a:latin typeface="Arial" panose="020B0604020202020204" pitchFamily="34" charset="0"/>
                <a:cs typeface="Arial" panose="020B0604020202020204" pitchFamily="34" charset="0"/>
              </a:rPr>
              <a:t>analizado.</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47041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5800" y="2673927"/>
            <a:ext cx="6096000" cy="830997"/>
          </a:xfrm>
          <a:prstGeom prst="rect">
            <a:avLst/>
          </a:prstGeom>
        </p:spPr>
        <p:txBody>
          <a:bodyPr>
            <a:spAutoFit/>
          </a:bodyPr>
          <a:lstStyle/>
          <a:p>
            <a:endParaRPr lang="es-MX" sz="2400" b="1" dirty="0">
              <a:solidFill>
                <a:schemeClr val="tx2">
                  <a:lumMod val="50000"/>
                </a:schemeClr>
              </a:solidFill>
              <a:latin typeface="Arial Rounded MT Bold" panose="020F0704030504030204" pitchFamily="34" charset="0"/>
            </a:endParaRPr>
          </a:p>
          <a:p>
            <a:r>
              <a:rPr lang="es-MX" sz="2400" b="1" dirty="0">
                <a:solidFill>
                  <a:schemeClr val="tx2">
                    <a:lumMod val="50000"/>
                  </a:schemeClr>
                </a:solidFill>
                <a:latin typeface="Arial Rounded MT Bold" panose="020F0704030504030204" pitchFamily="34" charset="0"/>
              </a:rPr>
              <a:t>SUP-JIN-115/2012 INCIDENTE </a:t>
            </a:r>
          </a:p>
        </p:txBody>
      </p:sp>
      <p:pic>
        <p:nvPicPr>
          <p:cNvPr id="819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144" t="30379" r="45929" b="15318"/>
          <a:stretch/>
        </p:blipFill>
        <p:spPr bwMode="auto">
          <a:xfrm>
            <a:off x="6324600" y="70758"/>
            <a:ext cx="4648200" cy="617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86851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81200" y="914400"/>
            <a:ext cx="8382000" cy="3693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400" b="1" dirty="0">
                <a:latin typeface="Arial" panose="020B0604020202020204" pitchFamily="34" charset="0"/>
                <a:cs typeface="Arial" panose="020B0604020202020204" pitchFamily="34" charset="0"/>
              </a:rPr>
              <a:t>Interpretación</a:t>
            </a:r>
          </a:p>
          <a:p>
            <a:pPr algn="ctr">
              <a:lnSpc>
                <a:spcPct val="150000"/>
              </a:lnSpc>
            </a:pPr>
            <a:r>
              <a:rPr lang="es-MX" sz="2400" b="1" dirty="0">
                <a:latin typeface="Arial" panose="020B0604020202020204" pitchFamily="34" charset="0"/>
                <a:cs typeface="Arial" panose="020B0604020202020204" pitchFamily="34" charset="0"/>
              </a:rPr>
              <a:t> </a:t>
            </a:r>
          </a:p>
          <a:p>
            <a:pPr algn="just">
              <a:lnSpc>
                <a:spcPct val="150000"/>
              </a:lnSpc>
            </a:pPr>
            <a:r>
              <a:rPr lang="es-MX" dirty="0">
                <a:latin typeface="Arial" panose="020B0604020202020204" pitchFamily="34" charset="0"/>
                <a:cs typeface="Arial" panose="020B0604020202020204" pitchFamily="34" charset="0"/>
              </a:rPr>
              <a:t>Para la Sala Superior, la boleta en análisis se debe considerar como </a:t>
            </a:r>
            <a:r>
              <a:rPr lang="es-MX" b="1" dirty="0">
                <a:latin typeface="Arial" panose="020B0604020202020204" pitchFamily="34" charset="0"/>
                <a:cs typeface="Arial" panose="020B0604020202020204" pitchFamily="34" charset="0"/>
              </a:rPr>
              <a:t>voto válido </a:t>
            </a:r>
            <a:r>
              <a:rPr lang="es-MX" dirty="0">
                <a:latin typeface="Arial" panose="020B0604020202020204" pitchFamily="34" charset="0"/>
                <a:cs typeface="Arial" panose="020B0604020202020204" pitchFamily="34" charset="0"/>
              </a:rPr>
              <a:t>a favor del Partido Revolucionario Institucional, pues con independencia del significado que cada persona pueda atribuir a las representaciones gráficas de cualquier objeto, lo cual puede variar incluso, entre individuos pertenecientes a una misma sociedad, lo cierto es que se trata de una marca, y que se encuentra sobre el emblema del Partido Revolucionario Institucional. </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55100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F84B62F1-01CD-4F6F-85D8-6DC2D7B37153}"/>
              </a:ext>
            </a:extLst>
          </p:cNvPr>
          <p:cNvPicPr>
            <a:picLocks noChangeAspect="1"/>
          </p:cNvPicPr>
          <p:nvPr/>
        </p:nvPicPr>
        <p:blipFill>
          <a:blip r:embed="rId2"/>
          <a:stretch>
            <a:fillRect/>
          </a:stretch>
        </p:blipFill>
        <p:spPr>
          <a:xfrm>
            <a:off x="462473" y="2230788"/>
            <a:ext cx="4713854" cy="4398612"/>
          </a:xfrm>
          <a:prstGeom prst="rect">
            <a:avLst/>
          </a:prstGeom>
        </p:spPr>
      </p:pic>
      <p:sp>
        <p:nvSpPr>
          <p:cNvPr id="2" name="Rectángulo 1">
            <a:extLst>
              <a:ext uri="{FF2B5EF4-FFF2-40B4-BE49-F238E27FC236}">
                <a16:creationId xmlns="" xmlns:a16="http://schemas.microsoft.com/office/drawing/2014/main" id="{A5C3F669-5CCD-4197-B53C-F566454FAB5A}"/>
              </a:ext>
            </a:extLst>
          </p:cNvPr>
          <p:cNvSpPr/>
          <p:nvPr/>
        </p:nvSpPr>
        <p:spPr>
          <a:xfrm>
            <a:off x="2819400" y="228600"/>
            <a:ext cx="6096000" cy="1200329"/>
          </a:xfrm>
          <a:prstGeom prst="rect">
            <a:avLst/>
          </a:prstGeom>
        </p:spPr>
        <p:txBody>
          <a:bodyPr>
            <a:spAutoFit/>
          </a:bodyPr>
          <a:lstStyle/>
          <a:p>
            <a:pPr algn="ctr"/>
            <a:r>
              <a:rPr lang="es-MX" sz="2400" b="1" dirty="0">
                <a:solidFill>
                  <a:schemeClr val="tx2">
                    <a:lumMod val="75000"/>
                  </a:schemeClr>
                </a:solidFill>
                <a:latin typeface="Arial Rounded MT Bold" panose="020F0704030504030204" pitchFamily="34" charset="0"/>
                <a:cs typeface="Arial" panose="020B0604020202020204" pitchFamily="34" charset="0"/>
              </a:rPr>
              <a:t>JUICIO PARA LA PROTECCIÓN DE LOS DERECHOS POLÍTICOS-ELECTORALES DEL CIUDADANO</a:t>
            </a:r>
          </a:p>
        </p:txBody>
      </p:sp>
      <p:sp>
        <p:nvSpPr>
          <p:cNvPr id="3" name="CuadroTexto 2">
            <a:extLst>
              <a:ext uri="{FF2B5EF4-FFF2-40B4-BE49-F238E27FC236}">
                <a16:creationId xmlns="" xmlns:a16="http://schemas.microsoft.com/office/drawing/2014/main" id="{B1CED673-0FCE-4C54-9371-126D5BAD859F}"/>
              </a:ext>
            </a:extLst>
          </p:cNvPr>
          <p:cNvSpPr txBox="1"/>
          <p:nvPr/>
        </p:nvSpPr>
        <p:spPr>
          <a:xfrm>
            <a:off x="381000" y="1923365"/>
            <a:ext cx="2971800" cy="2062103"/>
          </a:xfrm>
          <a:prstGeom prst="rect">
            <a:avLst/>
          </a:prstGeom>
          <a:noFill/>
        </p:spPr>
        <p:txBody>
          <a:bodyPr wrap="square" rtlCol="0">
            <a:spAutoFit/>
          </a:bodyPr>
          <a:lstStyle/>
          <a:p>
            <a:r>
              <a:rPr lang="es-MX"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¿Qué son los derechos político- electorales?</a:t>
            </a:r>
          </a:p>
        </p:txBody>
      </p:sp>
      <p:sp>
        <p:nvSpPr>
          <p:cNvPr id="4" name="Rectángulo 3">
            <a:extLst>
              <a:ext uri="{FF2B5EF4-FFF2-40B4-BE49-F238E27FC236}">
                <a16:creationId xmlns="" xmlns:a16="http://schemas.microsoft.com/office/drawing/2014/main" id="{C43D9978-D42C-462B-A9E8-0374CC0A9145}"/>
              </a:ext>
            </a:extLst>
          </p:cNvPr>
          <p:cNvSpPr/>
          <p:nvPr/>
        </p:nvSpPr>
        <p:spPr>
          <a:xfrm>
            <a:off x="4876800" y="1600200"/>
            <a:ext cx="6096000" cy="3575851"/>
          </a:xfrm>
          <a:prstGeom prst="rect">
            <a:avLst/>
          </a:prstGeom>
        </p:spPr>
        <p:txBody>
          <a:bodyPr>
            <a:spAutoFit/>
          </a:bodyPr>
          <a:lstStyle/>
          <a:p>
            <a:pPr algn="just">
              <a:lnSpc>
                <a:spcPct val="115000"/>
              </a:lnSpc>
              <a:spcAft>
                <a:spcPts val="1000"/>
              </a:spcAft>
            </a:pPr>
            <a:r>
              <a:rPr lang="es-MX" b="1" dirty="0">
                <a:latin typeface="Arial" panose="020B0604020202020204" pitchFamily="34" charset="0"/>
                <a:ea typeface="Calibri" panose="020F0502020204030204" pitchFamily="34" charset="0"/>
                <a:cs typeface="Times New Roman" panose="02020603050405020304" pitchFamily="18" charset="0"/>
              </a:rPr>
              <a:t>L</a:t>
            </a:r>
            <a:r>
              <a:rPr lang="es-MX" b="1" dirty="0" smtClean="0">
                <a:latin typeface="Arial" panose="020B0604020202020204" pitchFamily="34" charset="0"/>
                <a:ea typeface="Calibri" panose="020F0502020204030204" pitchFamily="34" charset="0"/>
                <a:cs typeface="Times New Roman" panose="02020603050405020304" pitchFamily="18" charset="0"/>
              </a:rPr>
              <a:t>as </a:t>
            </a:r>
            <a:r>
              <a:rPr lang="es-MX" b="1" dirty="0">
                <a:latin typeface="Arial" panose="020B0604020202020204" pitchFamily="34" charset="0"/>
                <a:ea typeface="Calibri" panose="020F0502020204030204" pitchFamily="34" charset="0"/>
                <a:cs typeface="Times New Roman" panose="02020603050405020304" pitchFamily="18" charset="0"/>
              </a:rPr>
              <a:t>prerrogativas reconocidas exclusivamente a las y los ciudadanos, que facultan y aseguran su participación en la dirección de los asuntos públicos, incluido el derecho a votar y ser votada o votado; son aquellos que en esencia conceden a su titular una participación en la formulación de la voluntad social, permiten la participación a quienes se ha conferido la ciudadanía, en la estructuración política de la comunidad social de que son integrantes y en el establecimiento de las reglas necesarias al mantenimiento del orden social.</a:t>
            </a:r>
            <a:endParaRPr lang="es-MX"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 xmlns:a16="http://schemas.microsoft.com/office/drawing/2014/main" id="{F835387B-07D5-4BE0-9316-DD1A3FA826EB}"/>
              </a:ext>
            </a:extLst>
          </p:cNvPr>
          <p:cNvSpPr/>
          <p:nvPr/>
        </p:nvSpPr>
        <p:spPr>
          <a:xfrm>
            <a:off x="2824675" y="5694768"/>
            <a:ext cx="8382000" cy="708912"/>
          </a:xfrm>
          <a:prstGeom prst="rect">
            <a:avLst/>
          </a:prstGeom>
        </p:spPr>
        <p:txBody>
          <a:bodyPr wrap="square">
            <a:spAutoFit/>
          </a:bodyPr>
          <a:lstStyle/>
          <a:p>
            <a:pPr algn="just">
              <a:lnSpc>
                <a:spcPct val="115000"/>
              </a:lnSpc>
              <a:spcAft>
                <a:spcPts val="1000"/>
              </a:spcAft>
            </a:pPr>
            <a:r>
              <a:rPr lang="es-MX" b="1" dirty="0">
                <a:solidFill>
                  <a:srgbClr val="FF0000"/>
                </a:solidFill>
                <a:latin typeface="Arial" panose="020B0604020202020204" pitchFamily="34" charset="0"/>
                <a:ea typeface="Calibri" panose="020F0502020204030204" pitchFamily="34" charset="0"/>
                <a:cs typeface="Times New Roman" panose="02020603050405020304" pitchFamily="18" charset="0"/>
              </a:rPr>
              <a:t>constituyen derechos fundamentales que se brindan a mujeres y hombres en condiciones de igualdad, sin importar las diferencias de género.</a:t>
            </a:r>
            <a:endParaRPr lang="es-MX"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5352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876800" y="1078468"/>
            <a:ext cx="3733800" cy="369332"/>
          </a:xfrm>
          <a:prstGeom prst="rect">
            <a:avLst/>
          </a:prstGeom>
          <a:solidFill>
            <a:srgbClr val="FFFF00"/>
          </a:solidFill>
        </p:spPr>
        <p:txBody>
          <a:bodyPr wrap="square" rtlCol="0">
            <a:spAutoFit/>
          </a:bodyPr>
          <a:lstStyle/>
          <a:p>
            <a:pPr algn="ctr"/>
            <a:r>
              <a:rPr lang="es-MX" b="1" dirty="0"/>
              <a:t>PROCEDE CUANDO:</a:t>
            </a:r>
          </a:p>
        </p:txBody>
      </p:sp>
      <p:sp>
        <p:nvSpPr>
          <p:cNvPr id="5" name="4 CuadroTexto"/>
          <p:cNvSpPr txBox="1"/>
          <p:nvPr/>
        </p:nvSpPr>
        <p:spPr>
          <a:xfrm>
            <a:off x="3581400" y="1447800"/>
            <a:ext cx="8108475" cy="4093428"/>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lnSpc>
                <a:spcPct val="150000"/>
              </a:lnSpc>
            </a:pPr>
            <a:r>
              <a:rPr lang="es-MX" sz="2000" b="1" dirty="0">
                <a:latin typeface="Arial" panose="020B0604020202020204" pitchFamily="34" charset="0"/>
                <a:cs typeface="Arial" panose="020B0604020202020204" pitchFamily="34" charset="0"/>
              </a:rPr>
              <a:t>El ciudadano por sí mismo y en forma individual haga valer violaciones de sus derechos de</a:t>
            </a:r>
            <a:r>
              <a:rPr lang="es-MX" sz="2000" b="1" dirty="0" smtClean="0">
                <a:latin typeface="Arial" panose="020B0604020202020204" pitchFamily="34" charset="0"/>
                <a:cs typeface="Arial" panose="020B0604020202020204" pitchFamily="34" charset="0"/>
              </a:rPr>
              <a:t>:</a:t>
            </a:r>
            <a:endParaRPr lang="es-MX" sz="2000" b="1" dirty="0">
              <a:latin typeface="Arial" panose="020B0604020202020204" pitchFamily="34" charset="0"/>
              <a:cs typeface="Arial" panose="020B0604020202020204" pitchFamily="34" charset="0"/>
            </a:endParaRPr>
          </a:p>
          <a:p>
            <a:pPr marL="285750" indent="-285750" algn="just">
              <a:lnSpc>
                <a:spcPct val="150000"/>
              </a:lnSpc>
              <a:buFontTx/>
              <a:buChar char="-"/>
            </a:pPr>
            <a:r>
              <a:rPr lang="es-MX" sz="2000" b="1" dirty="0">
                <a:latin typeface="Arial" panose="020B0604020202020204" pitchFamily="34" charset="0"/>
                <a:cs typeface="Arial" panose="020B0604020202020204" pitchFamily="34" charset="0"/>
              </a:rPr>
              <a:t>Votar y ser votado en las elecciones populares.</a:t>
            </a:r>
          </a:p>
          <a:p>
            <a:pPr marL="285750" indent="-285750" algn="just">
              <a:lnSpc>
                <a:spcPct val="150000"/>
              </a:lnSpc>
              <a:buFontTx/>
              <a:buChar char="-"/>
            </a:pPr>
            <a:r>
              <a:rPr lang="es-MX" sz="2000" b="1" dirty="0">
                <a:latin typeface="Arial" panose="020B0604020202020204" pitchFamily="34" charset="0"/>
                <a:cs typeface="Arial" panose="020B0604020202020204" pitchFamily="34" charset="0"/>
              </a:rPr>
              <a:t>Asociarse individualmente y libremente para tomar parte en la forma pacífica en los asuntos políticos.</a:t>
            </a:r>
          </a:p>
          <a:p>
            <a:pPr marL="285750" indent="-285750" algn="just">
              <a:lnSpc>
                <a:spcPct val="150000"/>
              </a:lnSpc>
              <a:buFontTx/>
              <a:buChar char="-"/>
            </a:pPr>
            <a:r>
              <a:rPr lang="es-MX" sz="2000" b="1" dirty="0">
                <a:latin typeface="Arial" panose="020B0604020202020204" pitchFamily="34" charset="0"/>
                <a:cs typeface="Arial" panose="020B0604020202020204" pitchFamily="34" charset="0"/>
              </a:rPr>
              <a:t>Afiliarse libre e individualmente a los partidos políticos.</a:t>
            </a:r>
          </a:p>
          <a:p>
            <a:pPr marL="285750" indent="-285750" algn="just">
              <a:lnSpc>
                <a:spcPct val="150000"/>
              </a:lnSpc>
              <a:buFontTx/>
              <a:buChar char="-"/>
            </a:pPr>
            <a:r>
              <a:rPr lang="es-MX" sz="2000" b="1" dirty="0">
                <a:latin typeface="Arial" panose="020B0604020202020204" pitchFamily="34" charset="0"/>
                <a:cs typeface="Arial" panose="020B0604020202020204" pitchFamily="34" charset="0"/>
              </a:rPr>
              <a:t>Cuando se afecte su derecho para integrar las autoridades electorales del Estado</a:t>
            </a:r>
          </a:p>
          <a:p>
            <a:pPr algn="just"/>
            <a:endParaRPr lang="es-MX" sz="2000" dirty="0">
              <a:latin typeface="Arial" panose="020B0604020202020204" pitchFamily="34" charset="0"/>
              <a:cs typeface="Arial" panose="020B0604020202020204" pitchFamily="34" charset="0"/>
            </a:endParaRPr>
          </a:p>
        </p:txBody>
      </p:sp>
      <p:sp>
        <p:nvSpPr>
          <p:cNvPr id="7" name="6 Rectángulo redondeado"/>
          <p:cNvSpPr/>
          <p:nvPr/>
        </p:nvSpPr>
        <p:spPr>
          <a:xfrm>
            <a:off x="1143000" y="5913512"/>
            <a:ext cx="2209800" cy="563488"/>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a:latin typeface="Arial" panose="020B0604020202020204" pitchFamily="34" charset="0"/>
                <a:cs typeface="Arial" panose="020B0604020202020204" pitchFamily="34" charset="0"/>
              </a:rPr>
              <a:t>PROCEDENCIA</a:t>
            </a:r>
          </a:p>
        </p:txBody>
      </p:sp>
      <p:sp>
        <p:nvSpPr>
          <p:cNvPr id="8" name="7 Abrir llave"/>
          <p:cNvSpPr/>
          <p:nvPr/>
        </p:nvSpPr>
        <p:spPr>
          <a:xfrm>
            <a:off x="3610708" y="5665039"/>
            <a:ext cx="685800" cy="964361"/>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MX"/>
          </a:p>
        </p:txBody>
      </p:sp>
      <p:sp>
        <p:nvSpPr>
          <p:cNvPr id="9" name="8 CuadroTexto"/>
          <p:cNvSpPr txBox="1"/>
          <p:nvPr/>
        </p:nvSpPr>
        <p:spPr>
          <a:xfrm>
            <a:off x="4306094" y="5706070"/>
            <a:ext cx="3581400" cy="923330"/>
          </a:xfrm>
          <a:prstGeom prst="rect">
            <a:avLst/>
          </a:prstGeom>
          <a:noFill/>
        </p:spPr>
        <p:txBody>
          <a:bodyPr wrap="square" rtlCol="0">
            <a:spAutoFit/>
          </a:bodyPr>
          <a:lstStyle/>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Fuera del proceso electoral</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Durante el proceso electoral</a:t>
            </a:r>
          </a:p>
        </p:txBody>
      </p:sp>
      <p:pic>
        <p:nvPicPr>
          <p:cNvPr id="11" name="Gráfico 7" descr="Flecha: curva ligera">
            <a:extLst>
              <a:ext uri="{FF2B5EF4-FFF2-40B4-BE49-F238E27FC236}">
                <a16:creationId xmlns="" xmlns:a16="http://schemas.microsoft.com/office/drawing/2014/main" id="{928032B4-BB6C-404E-AFEB-90655A65B4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796003">
            <a:off x="10687883" y="5771135"/>
            <a:ext cx="1174783" cy="914400"/>
          </a:xfrm>
          <a:prstGeom prst="rect">
            <a:avLst/>
          </a:prstGeom>
        </p:spPr>
      </p:pic>
      <p:sp>
        <p:nvSpPr>
          <p:cNvPr id="6" name="5 Elipse"/>
          <p:cNvSpPr/>
          <p:nvPr/>
        </p:nvSpPr>
        <p:spPr>
          <a:xfrm rot="19835570">
            <a:off x="-56421" y="1333099"/>
            <a:ext cx="3677221" cy="2215490"/>
          </a:xfrm>
          <a:prstGeom prst="ellipse">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M</a:t>
            </a:r>
            <a:r>
              <a:rPr lang="es-MX" sz="2000" b="1" dirty="0" smtClean="0">
                <a:latin typeface="Arial" panose="020B0604020202020204" pitchFamily="34" charset="0"/>
                <a:cs typeface="Arial" panose="020B0604020202020204" pitchFamily="34" charset="0"/>
              </a:rPr>
              <a:t>edio </a:t>
            </a:r>
            <a:r>
              <a:rPr lang="es-MX" sz="2000" b="1" dirty="0">
                <a:latin typeface="Arial" panose="020B0604020202020204" pitchFamily="34" charset="0"/>
                <a:cs typeface="Arial" panose="020B0604020202020204" pitchFamily="34" charset="0"/>
              </a:rPr>
              <a:t>de impugnación que tiene el ciudadano para tutelar sus derechos políticos-electorales</a:t>
            </a:r>
            <a:r>
              <a:rPr lang="es-MX" dirty="0">
                <a:latin typeface="Arial" panose="020B0604020202020204" pitchFamily="34" charset="0"/>
                <a:cs typeface="Arial" panose="020B0604020202020204" pitchFamily="34" charset="0"/>
              </a:rPr>
              <a:t>.</a:t>
            </a:r>
          </a:p>
        </p:txBody>
      </p:sp>
      <p:sp>
        <p:nvSpPr>
          <p:cNvPr id="12" name="11 Rectángulo"/>
          <p:cNvSpPr/>
          <p:nvPr/>
        </p:nvSpPr>
        <p:spPr>
          <a:xfrm>
            <a:off x="8458200" y="5737137"/>
            <a:ext cx="1676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Arial" panose="020B0604020202020204" pitchFamily="34" charset="0"/>
                <a:cs typeface="Arial" panose="020B0604020202020204" pitchFamily="34" charset="0"/>
              </a:rPr>
              <a:t>ART. 72-75 LMIMEET</a:t>
            </a:r>
          </a:p>
        </p:txBody>
      </p:sp>
      <p:sp>
        <p:nvSpPr>
          <p:cNvPr id="2" name="1 Rectángulo"/>
          <p:cNvSpPr/>
          <p:nvPr/>
        </p:nvSpPr>
        <p:spPr>
          <a:xfrm>
            <a:off x="908758" y="95994"/>
            <a:ext cx="11190630" cy="954107"/>
          </a:xfrm>
          <a:prstGeom prst="rect">
            <a:avLst/>
          </a:prstGeom>
        </p:spPr>
        <p:txBody>
          <a:bodyPr wrap="square">
            <a:spAutoFit/>
          </a:bodyPr>
          <a:lstStyle/>
          <a:p>
            <a:pPr algn="ctr"/>
            <a:r>
              <a:rPr lang="es-MX" sz="2800" b="1" dirty="0">
                <a:solidFill>
                  <a:schemeClr val="tx2">
                    <a:lumMod val="75000"/>
                  </a:schemeClr>
                </a:solidFill>
                <a:latin typeface="Arial Rounded MT Bold" panose="020F0704030504030204" pitchFamily="34" charset="0"/>
                <a:cs typeface="Arial" panose="020B0604020202020204" pitchFamily="34" charset="0"/>
              </a:rPr>
              <a:t>JUICIO PARA LA PROTECCIÓN DE LOS DERECHOS POLÍTICOS-ELECTORALES DEL CIUDADANO</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3776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152742867"/>
              </p:ext>
            </p:extLst>
          </p:nvPr>
        </p:nvGraphicFramePr>
        <p:xfrm>
          <a:off x="1969294" y="1371600"/>
          <a:ext cx="9232106" cy="4004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redondeado"/>
          <p:cNvSpPr/>
          <p:nvPr/>
        </p:nvSpPr>
        <p:spPr>
          <a:xfrm>
            <a:off x="1676400" y="5577116"/>
            <a:ext cx="2209800" cy="812995"/>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a:latin typeface="Arial" panose="020B0604020202020204" pitchFamily="34" charset="0"/>
                <a:cs typeface="Arial" panose="020B0604020202020204" pitchFamily="34" charset="0"/>
              </a:rPr>
              <a:t>AUTORIDAD COMPETENTE</a:t>
            </a:r>
          </a:p>
        </p:txBody>
      </p:sp>
      <p:sp>
        <p:nvSpPr>
          <p:cNvPr id="6" name="5 CuadroTexto"/>
          <p:cNvSpPr txBox="1"/>
          <p:nvPr/>
        </p:nvSpPr>
        <p:spPr>
          <a:xfrm>
            <a:off x="5727310" y="5672435"/>
            <a:ext cx="4038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400" dirty="0">
                <a:latin typeface="Arial" panose="020B0604020202020204" pitchFamily="34" charset="0"/>
                <a:cs typeface="Arial" panose="020B0604020202020204" pitchFamily="34" charset="0"/>
              </a:rPr>
              <a:t>TRIBUNAL ELECTORAL</a:t>
            </a:r>
          </a:p>
        </p:txBody>
      </p:sp>
      <p:cxnSp>
        <p:nvCxnSpPr>
          <p:cNvPr id="7" name="6 Conector recto de flecha"/>
          <p:cNvCxnSpPr/>
          <p:nvPr/>
        </p:nvCxnSpPr>
        <p:spPr>
          <a:xfrm>
            <a:off x="4465131" y="6014093"/>
            <a:ext cx="838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 name="2 Rectángulo"/>
          <p:cNvSpPr/>
          <p:nvPr/>
        </p:nvSpPr>
        <p:spPr>
          <a:xfrm>
            <a:off x="3939530" y="353390"/>
            <a:ext cx="3518913" cy="830997"/>
          </a:xfrm>
          <a:prstGeom prst="rect">
            <a:avLst/>
          </a:prstGeom>
        </p:spPr>
        <p:txBody>
          <a:bodyPr wrap="none">
            <a:spAutoFit/>
          </a:bodyPr>
          <a:lstStyle/>
          <a:p>
            <a:pPr algn="ctr"/>
            <a:r>
              <a:rPr lang="es-MX" sz="4800" dirty="0">
                <a:solidFill>
                  <a:schemeClr val="tx2">
                    <a:lumMod val="75000"/>
                  </a:schemeClr>
                </a:solidFill>
                <a:latin typeface="Arial Rounded MT Bold" panose="020F0704030504030204" pitchFamily="34" charset="0"/>
                <a:cs typeface="Arial" panose="020B0604020202020204" pitchFamily="34" charset="0"/>
              </a:rPr>
              <a:t>Sentencias</a:t>
            </a:r>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7571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A7F35D1A-B579-4D81-93B8-426FBDCFEDE6}"/>
              </a:ext>
            </a:extLst>
          </p:cNvPr>
          <p:cNvPicPr>
            <a:picLocks noChangeAspect="1"/>
          </p:cNvPicPr>
          <p:nvPr/>
        </p:nvPicPr>
        <p:blipFill>
          <a:blip r:embed="rId2"/>
          <a:stretch>
            <a:fillRect/>
          </a:stretch>
        </p:blipFill>
        <p:spPr>
          <a:xfrm>
            <a:off x="962025" y="2209800"/>
            <a:ext cx="10267950" cy="4419600"/>
          </a:xfrm>
          <a:prstGeom prst="rect">
            <a:avLst/>
          </a:prstGeom>
        </p:spPr>
      </p:pic>
      <p:sp>
        <p:nvSpPr>
          <p:cNvPr id="2" name="CuadroTexto 1">
            <a:extLst>
              <a:ext uri="{FF2B5EF4-FFF2-40B4-BE49-F238E27FC236}">
                <a16:creationId xmlns="" xmlns:a16="http://schemas.microsoft.com/office/drawing/2014/main" id="{EEB9E114-5347-4A67-945F-56DECB255812}"/>
              </a:ext>
            </a:extLst>
          </p:cNvPr>
          <p:cNvSpPr txBox="1"/>
          <p:nvPr/>
        </p:nvSpPr>
        <p:spPr>
          <a:xfrm>
            <a:off x="2743200" y="1219200"/>
            <a:ext cx="6400800" cy="3046988"/>
          </a:xfrm>
          <a:prstGeom prst="rect">
            <a:avLst/>
          </a:prstGeom>
          <a:noFill/>
        </p:spPr>
        <p:txBody>
          <a:bodyPr wrap="square" rtlCol="0">
            <a:spAutoFit/>
          </a:bodyPr>
          <a:lstStyle/>
          <a:p>
            <a:pPr algn="ctr"/>
            <a:r>
              <a:rPr lang="es-MX" sz="3200" b="1" dirty="0">
                <a:solidFill>
                  <a:srgbClr val="002060"/>
                </a:solidFill>
                <a:latin typeface="Arial Rounded MT Bold" panose="020F0704030504030204" pitchFamily="34" charset="0"/>
              </a:rPr>
              <a:t>EL JUICIO PARA LA PROTECCIÓN DE LOS DERECHOS POLÍTICO-ELECTORALES EN LA VIOLECIA POLÍTICA DE GENERO</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48151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DB4D9352-F73C-4832-9397-32D345985733}"/>
              </a:ext>
            </a:extLst>
          </p:cNvPr>
          <p:cNvSpPr/>
          <p:nvPr/>
        </p:nvSpPr>
        <p:spPr>
          <a:xfrm>
            <a:off x="152400" y="108045"/>
            <a:ext cx="11201400" cy="914481"/>
          </a:xfrm>
          <a:prstGeom prst="rect">
            <a:avLst/>
          </a:prstGeom>
        </p:spPr>
        <p:txBody>
          <a:bodyPr wrap="square">
            <a:spAutoFit/>
          </a:bodyPr>
          <a:lstStyle/>
          <a:p>
            <a:pPr algn="ctr">
              <a:lnSpc>
                <a:spcPct val="115000"/>
              </a:lnSpc>
              <a:spcAft>
                <a:spcPts val="1000"/>
              </a:spcAft>
            </a:pPr>
            <a:r>
              <a:rPr lang="es-MX" sz="2400" b="1" i="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¿CUÁLES SON LAS ACCIONES U OMISIONES QUE PUEDEN CONSTITUIR VIOLENCIA POLÍTICA CONTRA LAS MUJERES?</a:t>
            </a:r>
            <a:endParaRPr lang="es-MX"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 xmlns:a16="http://schemas.microsoft.com/office/drawing/2014/main" id="{1CB85BB3-6546-411A-9F73-EE8D932A212F}"/>
              </a:ext>
            </a:extLst>
          </p:cNvPr>
          <p:cNvSpPr/>
          <p:nvPr/>
        </p:nvSpPr>
        <p:spPr>
          <a:xfrm>
            <a:off x="525728" y="1105184"/>
            <a:ext cx="11285272" cy="1154162"/>
          </a:xfrm>
          <a:prstGeom prst="rect">
            <a:avLst/>
          </a:prstGeom>
        </p:spPr>
        <p:txBody>
          <a:bodyPr wrap="square">
            <a:spAutoFit/>
          </a:bodyPr>
          <a:lstStyle/>
          <a:p>
            <a:pPr algn="just">
              <a:lnSpc>
                <a:spcPct val="115000"/>
              </a:lnSpc>
              <a:spcAft>
                <a:spcPts val="1000"/>
              </a:spcAft>
            </a:pPr>
            <a:r>
              <a:rPr lang="es-MX" sz="2000" b="1" dirty="0">
                <a:latin typeface="Arial" panose="020B0604020202020204" pitchFamily="34" charset="0"/>
                <a:ea typeface="Calibri" panose="020F0502020204030204" pitchFamily="34" charset="0"/>
                <a:cs typeface="Times New Roman" panose="02020603050405020304" pitchFamily="18" charset="0"/>
              </a:rPr>
              <a:t>Pueden ser actos de violencia política contra las mujeres solo con carácter enunciativo, más no limitativo, </a:t>
            </a:r>
            <a:r>
              <a:rPr lang="es-MX" sz="20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conductas u omisiones que pueden presentarse en las diferentes etapas de un proceso electoral, así como en la función del cargo o en ambos casos.</a:t>
            </a:r>
            <a:endParaRPr lang="es-MX"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1766D013-DF6F-4428-94A4-68BE378E7E86}"/>
              </a:ext>
            </a:extLst>
          </p:cNvPr>
          <p:cNvSpPr/>
          <p:nvPr/>
        </p:nvSpPr>
        <p:spPr>
          <a:xfrm>
            <a:off x="471122" y="2339729"/>
            <a:ext cx="11201400" cy="4785413"/>
          </a:xfrm>
          <a:prstGeom prst="rect">
            <a:avLst/>
          </a:prstGeom>
        </p:spPr>
        <p:txBody>
          <a:bodyPr wrap="square">
            <a:spAutoFit/>
          </a:bodyPr>
          <a:lstStyle/>
          <a:p>
            <a:pPr marL="285750" lvl="0" indent="-285750" algn="just">
              <a:lnSpc>
                <a:spcPct val="115000"/>
              </a:lnSpc>
              <a:spcAft>
                <a:spcPts val="0"/>
              </a:spcAft>
              <a:buFont typeface="Arial" panose="020B0604020202020204" pitchFamily="34" charset="0"/>
              <a:buChar char="•"/>
            </a:pPr>
            <a:r>
              <a:rPr lang="es-MX" sz="2000" b="1" dirty="0">
                <a:latin typeface="Arial" panose="020B0604020202020204" pitchFamily="34" charset="0"/>
                <a:ea typeface="Calibri" panose="020F0502020204030204" pitchFamily="34" charset="0"/>
                <a:cs typeface="Arial" panose="020B0604020202020204" pitchFamily="34" charset="0"/>
              </a:rPr>
              <a:t>Asignar responsabilidades que tengan como resultado la limitación del ejercicio de la función político-electoral</a:t>
            </a:r>
            <a:r>
              <a:rPr lang="es-MX" sz="2000" b="1" dirty="0" smtClean="0">
                <a:latin typeface="Arial" panose="020B0604020202020204" pitchFamily="34" charset="0"/>
                <a:ea typeface="Calibri" panose="020F0502020204030204" pitchFamily="34" charset="0"/>
                <a:cs typeface="Arial" panose="020B0604020202020204" pitchFamily="34" charset="0"/>
              </a:rPr>
              <a:t>.</a:t>
            </a:r>
            <a:endParaRPr lang="es-MX" sz="2000" b="1"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spcAft>
                <a:spcPts val="1000"/>
              </a:spcAft>
              <a:buFont typeface="Arial" panose="020B0604020202020204" pitchFamily="34" charset="0"/>
              <a:buChar char="•"/>
            </a:pPr>
            <a:r>
              <a:rPr lang="es-MX" sz="2000" b="1" dirty="0">
                <a:solidFill>
                  <a:schemeClr val="tx2"/>
                </a:solidFill>
                <a:latin typeface="Arial" panose="020B0604020202020204" pitchFamily="34" charset="0"/>
                <a:ea typeface="Calibri" panose="020F0502020204030204" pitchFamily="34" charset="0"/>
                <a:cs typeface="Arial" panose="020B0604020202020204" pitchFamily="34" charset="0"/>
              </a:rPr>
              <a:t>Desestimar y descalificar las propuestas presentadas por mujeres, en el ámbito del ejercicio de sus derechos </a:t>
            </a:r>
            <a:r>
              <a:rPr lang="es-MX" sz="2000" b="1" dirty="0" smtClean="0">
                <a:solidFill>
                  <a:schemeClr val="tx2"/>
                </a:solidFill>
                <a:latin typeface="Arial" panose="020B0604020202020204" pitchFamily="34" charset="0"/>
                <a:ea typeface="Calibri" panose="020F0502020204030204" pitchFamily="34" charset="0"/>
                <a:cs typeface="Arial" panose="020B0604020202020204" pitchFamily="34" charset="0"/>
              </a:rPr>
              <a:t>políticos-electorales.</a:t>
            </a:r>
          </a:p>
          <a:p>
            <a:pPr marL="285750" lvl="0" indent="-285750" algn="just">
              <a:lnSpc>
                <a:spcPct val="115000"/>
              </a:lnSpc>
              <a:spcAft>
                <a:spcPts val="1000"/>
              </a:spcAft>
              <a:buFont typeface="Arial" panose="020B0604020202020204" pitchFamily="34" charset="0"/>
              <a:buChar char="•"/>
            </a:pPr>
            <a:r>
              <a:rPr lang="es-MX" sz="2000" b="1" dirty="0" smtClean="0">
                <a:latin typeface="Arial" panose="020B0604020202020204" pitchFamily="34" charset="0"/>
                <a:cs typeface="Arial" panose="020B0604020202020204" pitchFamily="34" charset="0"/>
              </a:rPr>
              <a:t>Incumplir </a:t>
            </a:r>
            <a:r>
              <a:rPr lang="es-MX" sz="2000" b="1" dirty="0">
                <a:latin typeface="Arial" panose="020B0604020202020204" pitchFamily="34" charset="0"/>
                <a:cs typeface="Arial" panose="020B0604020202020204" pitchFamily="34" charset="0"/>
              </a:rPr>
              <a:t>las disposiciones jurídicas nacionales e internacionales que consignan el ejercicio de los derechos político de las mujeres</a:t>
            </a:r>
            <a:r>
              <a:rPr lang="es-MX" sz="2000" b="1" dirty="0" smtClean="0">
                <a:latin typeface="Arial" panose="020B0604020202020204" pitchFamily="34" charset="0"/>
                <a:cs typeface="Arial" panose="020B0604020202020204" pitchFamily="34" charset="0"/>
              </a:rPr>
              <a:t>.</a:t>
            </a:r>
            <a:endParaRPr lang="es-MX" sz="2000" b="1"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MX" sz="2000" b="1" dirty="0">
                <a:solidFill>
                  <a:schemeClr val="tx2"/>
                </a:solidFill>
                <a:latin typeface="Arial" panose="020B0604020202020204" pitchFamily="34" charset="0"/>
                <a:cs typeface="Arial" panose="020B0604020202020204" pitchFamily="34" charset="0"/>
              </a:rPr>
              <a:t>Incumplir con las reglas en las distribución de los recursos para las campañas cuando se trate de mujeres candidatas</a:t>
            </a:r>
            <a:r>
              <a:rPr lang="es-MX" sz="2000" b="1" dirty="0" smtClean="0">
                <a:solidFill>
                  <a:schemeClr val="tx2"/>
                </a:solidFill>
                <a:latin typeface="Arial" panose="020B0604020202020204" pitchFamily="34" charset="0"/>
                <a:cs typeface="Arial" panose="020B0604020202020204" pitchFamily="34" charset="0"/>
              </a:rPr>
              <a:t>.</a:t>
            </a:r>
            <a:endParaRPr lang="es-MX" sz="2000" b="1" dirty="0">
              <a:solidFill>
                <a:schemeClr val="tx2"/>
              </a:solidFill>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MX" sz="2000" b="1" dirty="0">
                <a:latin typeface="Arial" panose="020B0604020202020204" pitchFamily="34" charset="0"/>
                <a:cs typeface="Arial" panose="020B0604020202020204" pitchFamily="34" charset="0"/>
              </a:rPr>
              <a:t>Asignar responsabilidades que tengan como resultado la limitación del ejercicio de la función político-pública</a:t>
            </a:r>
            <a:r>
              <a:rPr lang="es-MX" sz="2000" b="1" dirty="0" smtClean="0">
                <a:latin typeface="Arial" panose="020B0604020202020204" pitchFamily="34" charset="0"/>
                <a:cs typeface="Arial" panose="020B0604020202020204" pitchFamily="34" charset="0"/>
              </a:rPr>
              <a:t>.</a:t>
            </a:r>
            <a:endParaRPr lang="es-MX" sz="2000" b="1" dirty="0">
              <a:latin typeface="Arial" panose="020B0604020202020204" pitchFamily="34" charset="0"/>
              <a:cs typeface="Arial" panose="020B0604020202020204" pitchFamily="34" charset="0"/>
            </a:endParaRPr>
          </a:p>
          <a:p>
            <a:pPr marL="342900" lvl="0" indent="-342900" algn="just">
              <a:lnSpc>
                <a:spcPct val="115000"/>
              </a:lnSpc>
              <a:spcAft>
                <a:spcPts val="1000"/>
              </a:spcAft>
              <a:buFont typeface="+mj-lt"/>
              <a:buAutoNum type="arabicPeriod"/>
            </a:pPr>
            <a:endParaRPr lang="es-MX" sz="16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mj-lt"/>
              <a:buAutoNum type="arabicPeriod"/>
            </a:pPr>
            <a:endParaRPr lang="es-MX"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mj-lt"/>
              <a:buAutoNum type="arabicPeriod"/>
            </a:pPr>
            <a:endParaRPr lang="es-MX"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46044"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3690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AB7066B1-368E-432B-A98C-BEB66BD983F6}"/>
              </a:ext>
            </a:extLst>
          </p:cNvPr>
          <p:cNvSpPr/>
          <p:nvPr/>
        </p:nvSpPr>
        <p:spPr>
          <a:xfrm>
            <a:off x="1524000" y="152400"/>
            <a:ext cx="9448800" cy="954107"/>
          </a:xfrm>
          <a:prstGeom prst="rect">
            <a:avLst/>
          </a:prstGeom>
        </p:spPr>
        <p:txBody>
          <a:bodyPr wrap="square">
            <a:spAutoFit/>
          </a:bodyPr>
          <a:lstStyle/>
          <a:p>
            <a:pPr algn="ctr"/>
            <a:r>
              <a:rPr lang="es-MX" sz="2800" b="1" dirty="0">
                <a:solidFill>
                  <a:srgbClr val="C00000"/>
                </a:solidFill>
                <a:latin typeface="Arial Rounded MT Bold" panose="020F0704030504030204" pitchFamily="34" charset="0"/>
                <a:ea typeface="Calibri" panose="020F0502020204030204" pitchFamily="34" charset="0"/>
              </a:rPr>
              <a:t>¿Quiénes pueden violentar los derechos político-electorales de las mujeres?</a:t>
            </a:r>
            <a:endParaRPr lang="es-MX" sz="2800" dirty="0">
              <a:solidFill>
                <a:srgbClr val="C00000"/>
              </a:solidFill>
              <a:latin typeface="Arial Rounded MT Bold" panose="020F0704030504030204" pitchFamily="34" charset="0"/>
            </a:endParaRPr>
          </a:p>
        </p:txBody>
      </p:sp>
      <p:sp>
        <p:nvSpPr>
          <p:cNvPr id="3" name="Rectángulo 2">
            <a:extLst>
              <a:ext uri="{FF2B5EF4-FFF2-40B4-BE49-F238E27FC236}">
                <a16:creationId xmlns="" xmlns:a16="http://schemas.microsoft.com/office/drawing/2014/main" id="{2C59AE8B-00D6-428D-BEE1-470B7AA36C66}"/>
              </a:ext>
            </a:extLst>
          </p:cNvPr>
          <p:cNvSpPr/>
          <p:nvPr/>
        </p:nvSpPr>
        <p:spPr>
          <a:xfrm>
            <a:off x="457200" y="990600"/>
            <a:ext cx="8458200" cy="5591274"/>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s-MX" b="1" dirty="0">
                <a:latin typeface="Arial" panose="020B0604020202020204" pitchFamily="34" charset="0"/>
                <a:ea typeface="Calibri" panose="020F0502020204030204" pitchFamily="34" charset="0"/>
                <a:cs typeface="Arial" panose="020B0604020202020204" pitchFamily="34" charset="0"/>
              </a:rPr>
              <a:t>Los partidos políticos.</a:t>
            </a:r>
          </a:p>
          <a:p>
            <a:pPr marL="342900" lvl="0" indent="-342900" algn="just">
              <a:spcAft>
                <a:spcPts val="0"/>
              </a:spcAft>
              <a:buFont typeface="Symbol" panose="05050102010706020507" pitchFamily="18" charset="2"/>
              <a:buChar char=""/>
            </a:pPr>
            <a:r>
              <a:rPr lang="es-MX" b="1" dirty="0">
                <a:solidFill>
                  <a:schemeClr val="tx2"/>
                </a:solidFill>
                <a:latin typeface="Arial" panose="020B0604020202020204" pitchFamily="34" charset="0"/>
                <a:ea typeface="Calibri" panose="020F0502020204030204" pitchFamily="34" charset="0"/>
                <a:cs typeface="Arial" panose="020B0604020202020204" pitchFamily="34" charset="0"/>
              </a:rPr>
              <a:t>Las agrupaciones políticas. </a:t>
            </a:r>
          </a:p>
          <a:p>
            <a:pPr marL="342900" lvl="0" indent="-342900" algn="just">
              <a:spcAft>
                <a:spcPts val="0"/>
              </a:spcAft>
              <a:buFont typeface="Symbol" panose="05050102010706020507" pitchFamily="18" charset="2"/>
              <a:buChar char=""/>
            </a:pPr>
            <a:r>
              <a:rPr lang="es-MX" b="1" dirty="0">
                <a:latin typeface="Arial" panose="020B0604020202020204" pitchFamily="34" charset="0"/>
                <a:ea typeface="Calibri" panose="020F0502020204030204" pitchFamily="34" charset="0"/>
                <a:cs typeface="Arial" panose="020B0604020202020204" pitchFamily="34" charset="0"/>
              </a:rPr>
              <a:t>Las y los aspirantes, precandidatas, precandidatos, candidatas y candidatos independientes a cargos de elección popular.</a:t>
            </a:r>
          </a:p>
          <a:p>
            <a:pPr marL="342900" lvl="0" indent="-342900" algn="just">
              <a:spcAft>
                <a:spcPts val="0"/>
              </a:spcAft>
              <a:buFont typeface="Symbol" panose="05050102010706020507" pitchFamily="18" charset="2"/>
              <a:buChar char=""/>
            </a:pPr>
            <a:r>
              <a:rPr lang="es-MX" b="1" dirty="0">
                <a:solidFill>
                  <a:schemeClr val="tx2"/>
                </a:solidFill>
                <a:latin typeface="Arial" panose="020B0604020202020204" pitchFamily="34" charset="0"/>
                <a:ea typeface="Calibri" panose="020F0502020204030204" pitchFamily="34" charset="0"/>
                <a:cs typeface="Arial" panose="020B0604020202020204" pitchFamily="34" charset="0"/>
              </a:rPr>
              <a:t>Las y los ciudadanos, o cualquier persona física o moral.</a:t>
            </a:r>
          </a:p>
          <a:p>
            <a:pPr marL="342900" lvl="0" indent="-342900" algn="just">
              <a:spcAft>
                <a:spcPts val="0"/>
              </a:spcAft>
              <a:buFont typeface="Symbol" panose="05050102010706020507" pitchFamily="18" charset="2"/>
              <a:buChar char=""/>
            </a:pPr>
            <a:r>
              <a:rPr lang="es-MX" b="1" dirty="0">
                <a:latin typeface="Arial" panose="020B0604020202020204" pitchFamily="34" charset="0"/>
                <a:ea typeface="Calibri" panose="020F0502020204030204" pitchFamily="34" charset="0"/>
                <a:cs typeface="Arial" panose="020B0604020202020204" pitchFamily="34" charset="0"/>
              </a:rPr>
              <a:t>Las y los observadores electorales o las organizaciones de observadoras y observadores electorales. </a:t>
            </a:r>
          </a:p>
          <a:p>
            <a:pPr marL="342900" lvl="0" indent="-342900" algn="just">
              <a:spcAft>
                <a:spcPts val="1000"/>
              </a:spcAft>
              <a:buFont typeface="Symbol" panose="05050102010706020507" pitchFamily="18" charset="2"/>
              <a:buChar char=""/>
            </a:pPr>
            <a:r>
              <a:rPr lang="es-MX" b="1" dirty="0">
                <a:solidFill>
                  <a:schemeClr val="tx2"/>
                </a:solidFill>
                <a:latin typeface="Arial" panose="020B0604020202020204" pitchFamily="34" charset="0"/>
                <a:ea typeface="Calibri" panose="020F0502020204030204" pitchFamily="34" charset="0"/>
                <a:cs typeface="Arial" panose="020B0604020202020204" pitchFamily="34" charset="0"/>
              </a:rPr>
              <a:t>Las autoridades, las y los servidores públicos de los poderes estatal y municipal, organismos autónomos y cualquier otro ente público. </a:t>
            </a:r>
          </a:p>
          <a:p>
            <a:pPr marL="342900" lvl="0" indent="-342900" algn="just">
              <a:spcAft>
                <a:spcPts val="1000"/>
              </a:spcAft>
              <a:buFont typeface="Symbol" panose="05050102010706020507" pitchFamily="18" charset="2"/>
              <a:buChar char=""/>
            </a:pPr>
            <a:r>
              <a:rPr lang="es-MX" b="1" dirty="0">
                <a:latin typeface="Arial" panose="020B0604020202020204" pitchFamily="34" charset="0"/>
                <a:ea typeface="Calibri" panose="020F0502020204030204" pitchFamily="34" charset="0"/>
                <a:cs typeface="Arial" panose="020B0604020202020204" pitchFamily="34" charset="0"/>
              </a:rPr>
              <a:t>Las y los concesionarios de radio o televisión; </a:t>
            </a:r>
          </a:p>
          <a:p>
            <a:pPr marL="342900" lvl="0" indent="-342900" algn="just">
              <a:spcAft>
                <a:spcPts val="1000"/>
              </a:spcAft>
              <a:buFont typeface="Symbol" panose="05050102010706020507" pitchFamily="18" charset="2"/>
              <a:buChar char=""/>
            </a:pPr>
            <a:r>
              <a:rPr lang="es-MX" b="1" dirty="0">
                <a:solidFill>
                  <a:schemeClr val="tx2"/>
                </a:solidFill>
                <a:latin typeface="Arial" panose="020B0604020202020204" pitchFamily="34" charset="0"/>
                <a:ea typeface="Calibri" panose="020F0502020204030204" pitchFamily="34" charset="0"/>
                <a:cs typeface="Arial" panose="020B0604020202020204" pitchFamily="34" charset="0"/>
              </a:rPr>
              <a:t>Las organizaciones ciudadanas que pretendan formar un partido político; </a:t>
            </a:r>
          </a:p>
          <a:p>
            <a:pPr marL="342900" lvl="0" indent="-342900" algn="just">
              <a:spcAft>
                <a:spcPts val="1000"/>
              </a:spcAft>
              <a:buFont typeface="Symbol" panose="05050102010706020507" pitchFamily="18" charset="2"/>
              <a:buChar char=""/>
            </a:pPr>
            <a:r>
              <a:rPr lang="es-MX" b="1" dirty="0">
                <a:latin typeface="Arial" panose="020B0604020202020204" pitchFamily="34" charset="0"/>
                <a:ea typeface="Calibri" panose="020F0502020204030204" pitchFamily="34" charset="0"/>
                <a:cs typeface="Arial" panose="020B0604020202020204" pitchFamily="34" charset="0"/>
              </a:rPr>
              <a:t>Las organizaciones sindicales, laborales o patronales, o de cualquier otra agrupación con objeto social diferente a la creación de partidos políticos, así como sus integrantes o dirigentes, en lo relavo a la creación y registro de partidos políticos; </a:t>
            </a:r>
          </a:p>
          <a:p>
            <a:pPr marL="342900" indent="-342900" algn="just">
              <a:spcAft>
                <a:spcPts val="1000"/>
              </a:spcAft>
              <a:buFont typeface="Symbol" panose="05050102010706020507" pitchFamily="18" charset="2"/>
              <a:buChar char=""/>
            </a:pPr>
            <a:r>
              <a:rPr lang="es-MX" b="1" dirty="0">
                <a:solidFill>
                  <a:schemeClr val="tx2"/>
                </a:solidFill>
                <a:latin typeface="Arial" panose="020B0604020202020204" pitchFamily="34" charset="0"/>
                <a:cs typeface="Arial" panose="020B0604020202020204" pitchFamily="34" charset="0"/>
              </a:rPr>
              <a:t>Las y los demás sujetos obligados en términos de la legislación aplicable</a:t>
            </a:r>
            <a:r>
              <a:rPr lang="es-MX" b="1" dirty="0" smtClean="0">
                <a:latin typeface="Arial" panose="020B0604020202020204" pitchFamily="34" charset="0"/>
                <a:cs typeface="Arial" panose="020B0604020202020204" pitchFamily="34" charset="0"/>
              </a:rPr>
              <a:t>.</a:t>
            </a:r>
            <a:endParaRPr lang="es-MX"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 xmlns:a16="http://schemas.microsoft.com/office/drawing/2014/main" id="{79C89B93-7A60-41EF-9E80-E3CB2A3DDC37}"/>
              </a:ext>
            </a:extLst>
          </p:cNvPr>
          <p:cNvPicPr>
            <a:picLocks noChangeAspect="1"/>
          </p:cNvPicPr>
          <p:nvPr/>
        </p:nvPicPr>
        <p:blipFill>
          <a:blip r:embed="rId2"/>
          <a:stretch>
            <a:fillRect/>
          </a:stretch>
        </p:blipFill>
        <p:spPr>
          <a:xfrm>
            <a:off x="9661286" y="1828800"/>
            <a:ext cx="2048933" cy="1152525"/>
          </a:xfrm>
          <a:prstGeom prst="rect">
            <a:avLst/>
          </a:prstGeom>
        </p:spPr>
      </p:pic>
      <p:pic>
        <p:nvPicPr>
          <p:cNvPr id="5" name="Imagen 4">
            <a:extLst>
              <a:ext uri="{FF2B5EF4-FFF2-40B4-BE49-F238E27FC236}">
                <a16:creationId xmlns="" xmlns:a16="http://schemas.microsoft.com/office/drawing/2014/main" id="{E072E279-3E13-47F7-849F-266D6B834414}"/>
              </a:ext>
            </a:extLst>
          </p:cNvPr>
          <p:cNvPicPr>
            <a:picLocks noChangeAspect="1"/>
          </p:cNvPicPr>
          <p:nvPr/>
        </p:nvPicPr>
        <p:blipFill>
          <a:blip r:embed="rId3"/>
          <a:stretch>
            <a:fillRect/>
          </a:stretch>
        </p:blipFill>
        <p:spPr>
          <a:xfrm>
            <a:off x="9743100" y="3200400"/>
            <a:ext cx="1999074" cy="1895475"/>
          </a:xfrm>
          <a:prstGeom prst="rect">
            <a:avLst/>
          </a:prstGeom>
        </p:spPr>
      </p:pic>
      <p:pic>
        <p:nvPicPr>
          <p:cNvPr id="6" name="Imagen 5">
            <a:extLst>
              <a:ext uri="{FF2B5EF4-FFF2-40B4-BE49-F238E27FC236}">
                <a16:creationId xmlns="" xmlns:a16="http://schemas.microsoft.com/office/drawing/2014/main" id="{914910EA-EE90-45F4-BDDF-70B1C02D81EA}"/>
              </a:ext>
            </a:extLst>
          </p:cNvPr>
          <p:cNvPicPr>
            <a:picLocks noChangeAspect="1"/>
          </p:cNvPicPr>
          <p:nvPr/>
        </p:nvPicPr>
        <p:blipFill>
          <a:blip r:embed="rId4"/>
          <a:stretch>
            <a:fillRect/>
          </a:stretch>
        </p:blipFill>
        <p:spPr>
          <a:xfrm>
            <a:off x="9661286" y="5095875"/>
            <a:ext cx="2000250" cy="1609725"/>
          </a:xfrm>
          <a:prstGeom prst="rect">
            <a:avLst/>
          </a:prstGeo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082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1941AC55-D56B-47D8-B9EB-56C943FE026D}"/>
              </a:ext>
            </a:extLst>
          </p:cNvPr>
          <p:cNvSpPr txBox="1"/>
          <p:nvPr/>
        </p:nvSpPr>
        <p:spPr>
          <a:xfrm>
            <a:off x="1557784" y="190507"/>
            <a:ext cx="9084408" cy="584775"/>
          </a:xfrm>
          <a:prstGeom prst="rect">
            <a:avLst/>
          </a:prstGeom>
          <a:noFill/>
        </p:spPr>
        <p:txBody>
          <a:bodyPr wrap="square" rtlCol="0">
            <a:spAutoFit/>
          </a:bodyPr>
          <a:lstStyle/>
          <a:p>
            <a:pPr algn="ctr"/>
            <a:r>
              <a:rPr lang="es-MX" sz="3200" b="1" dirty="0">
                <a:solidFill>
                  <a:schemeClr val="tx2"/>
                </a:solidFill>
                <a:latin typeface="Arial Rounded MT Bold" panose="020F0704030504030204" pitchFamily="34" charset="0"/>
              </a:rPr>
              <a:t>FUNDAMENTO CONSTITUCIONAL LOCAL </a:t>
            </a:r>
          </a:p>
        </p:txBody>
      </p:sp>
      <p:sp>
        <p:nvSpPr>
          <p:cNvPr id="3" name="CuadroTexto 2">
            <a:extLst>
              <a:ext uri="{FF2B5EF4-FFF2-40B4-BE49-F238E27FC236}">
                <a16:creationId xmlns="" xmlns:a16="http://schemas.microsoft.com/office/drawing/2014/main" id="{84EA5307-5669-40A3-8DFB-93358E055A03}"/>
              </a:ext>
            </a:extLst>
          </p:cNvPr>
          <p:cNvSpPr txBox="1"/>
          <p:nvPr/>
        </p:nvSpPr>
        <p:spPr>
          <a:xfrm>
            <a:off x="876300" y="881261"/>
            <a:ext cx="10020300" cy="830997"/>
          </a:xfrm>
          <a:prstGeom prst="rect">
            <a:avLst/>
          </a:prstGeom>
          <a:noFill/>
        </p:spPr>
        <p:txBody>
          <a:bodyPr wrap="square" rtlCol="0">
            <a:spAutoFit/>
          </a:bodyPr>
          <a:lstStyle/>
          <a:p>
            <a:pPr algn="ctr"/>
            <a:r>
              <a:rPr lang="es-MX" sz="2400" b="1" dirty="0">
                <a:solidFill>
                  <a:srgbClr val="0070C0"/>
                </a:solidFill>
                <a:latin typeface="Arial" panose="020B0604020202020204" pitchFamily="34" charset="0"/>
                <a:cs typeface="Arial" panose="020B0604020202020204" pitchFamily="34" charset="0"/>
              </a:rPr>
              <a:t>Constitución Política del Estado Libre y Soberano de Tabasco.</a:t>
            </a:r>
          </a:p>
          <a:p>
            <a:pPr algn="ctr"/>
            <a:r>
              <a:rPr lang="es-MX" sz="2400" b="1" dirty="0">
                <a:solidFill>
                  <a:srgbClr val="0070C0"/>
                </a:solidFill>
                <a:latin typeface="Arial" panose="020B0604020202020204" pitchFamily="34" charset="0"/>
                <a:cs typeface="Arial" panose="020B0604020202020204" pitchFamily="34" charset="0"/>
              </a:rPr>
              <a:t>Artículo 9, fracción VIII.</a:t>
            </a:r>
          </a:p>
        </p:txBody>
      </p:sp>
      <p:sp>
        <p:nvSpPr>
          <p:cNvPr id="4" name="Rectángulo 3">
            <a:extLst>
              <a:ext uri="{FF2B5EF4-FFF2-40B4-BE49-F238E27FC236}">
                <a16:creationId xmlns="" xmlns:a16="http://schemas.microsoft.com/office/drawing/2014/main" id="{F7918187-B548-49D4-AFD1-8DEFDCFEFD6E}"/>
              </a:ext>
            </a:extLst>
          </p:cNvPr>
          <p:cNvSpPr/>
          <p:nvPr/>
        </p:nvSpPr>
        <p:spPr>
          <a:xfrm>
            <a:off x="651689" y="1629085"/>
            <a:ext cx="10896600" cy="2246769"/>
          </a:xfrm>
          <a:prstGeom prst="rect">
            <a:avLst/>
          </a:prstGeom>
        </p:spPr>
        <p:txBody>
          <a:bodyPr wrap="square">
            <a:spAutoFit/>
          </a:bodyPr>
          <a:lstStyle/>
          <a:p>
            <a:pPr algn="just"/>
            <a:r>
              <a:rPr lang="es-MX" sz="2000" b="1" dirty="0">
                <a:latin typeface="Arial" panose="020B0604020202020204" pitchFamily="34" charset="0"/>
                <a:cs typeface="Arial" panose="020B0604020202020204" pitchFamily="34" charset="0"/>
              </a:rPr>
              <a:t>Se establecerá un </a:t>
            </a:r>
            <a:r>
              <a:rPr lang="es-MX" sz="2000" b="1" dirty="0">
                <a:solidFill>
                  <a:srgbClr val="FF0000"/>
                </a:solidFill>
                <a:latin typeface="Arial" panose="020B0604020202020204" pitchFamily="34" charset="0"/>
                <a:cs typeface="Arial" panose="020B0604020202020204" pitchFamily="34" charset="0"/>
              </a:rPr>
              <a:t>sistema de medios de impugnación, </a:t>
            </a:r>
            <a:r>
              <a:rPr lang="es-MX" sz="2000" b="1" dirty="0">
                <a:latin typeface="Arial" panose="020B0604020202020204" pitchFamily="34" charset="0"/>
                <a:cs typeface="Arial" panose="020B0604020202020204" pitchFamily="34" charset="0"/>
              </a:rPr>
              <a:t>dicho sistema dará </a:t>
            </a:r>
            <a:r>
              <a:rPr lang="es-MX" sz="2000" b="1" dirty="0">
                <a:solidFill>
                  <a:srgbClr val="FF0000"/>
                </a:solidFill>
                <a:latin typeface="Arial" panose="020B0604020202020204" pitchFamily="34" charset="0"/>
                <a:cs typeface="Arial" panose="020B0604020202020204" pitchFamily="34" charset="0"/>
              </a:rPr>
              <a:t>definitividad</a:t>
            </a:r>
            <a:r>
              <a:rPr lang="es-MX" sz="2000" b="1" dirty="0">
                <a:latin typeface="Arial" panose="020B0604020202020204" pitchFamily="34" charset="0"/>
                <a:cs typeface="Arial" panose="020B0604020202020204" pitchFamily="34" charset="0"/>
              </a:rPr>
              <a:t> a las distintas etapas de los procesos </a:t>
            </a:r>
            <a:r>
              <a:rPr lang="es-MX" sz="2000" b="1" dirty="0" smtClean="0">
                <a:latin typeface="Arial" panose="020B0604020202020204" pitchFamily="34" charset="0"/>
                <a:cs typeface="Arial" panose="020B0604020202020204" pitchFamily="34" charset="0"/>
              </a:rPr>
              <a:t>electorales… </a:t>
            </a:r>
            <a:r>
              <a:rPr lang="es-MX" sz="2000" b="1" dirty="0">
                <a:latin typeface="Arial" panose="020B0604020202020204" pitchFamily="34" charset="0"/>
                <a:cs typeface="Arial" panose="020B0604020202020204" pitchFamily="34" charset="0"/>
              </a:rPr>
              <a:t>y </a:t>
            </a:r>
            <a:r>
              <a:rPr lang="es-MX" sz="2000" b="1" dirty="0">
                <a:solidFill>
                  <a:srgbClr val="FF0000"/>
                </a:solidFill>
                <a:latin typeface="Arial" panose="020B0604020202020204" pitchFamily="34" charset="0"/>
                <a:cs typeface="Arial" panose="020B0604020202020204" pitchFamily="34" charset="0"/>
              </a:rPr>
              <a:t>garantizará</a:t>
            </a:r>
            <a:r>
              <a:rPr lang="es-MX" sz="2000" b="1" dirty="0">
                <a:latin typeface="Arial" panose="020B0604020202020204" pitchFamily="34" charset="0"/>
                <a:cs typeface="Arial" panose="020B0604020202020204" pitchFamily="34" charset="0"/>
              </a:rPr>
              <a:t> la protección de los </a:t>
            </a:r>
            <a:r>
              <a:rPr lang="es-MX" sz="2000" b="1" dirty="0">
                <a:solidFill>
                  <a:srgbClr val="FF0000"/>
                </a:solidFill>
                <a:latin typeface="Arial" panose="020B0604020202020204" pitchFamily="34" charset="0"/>
                <a:cs typeface="Arial" panose="020B0604020202020204" pitchFamily="34" charset="0"/>
              </a:rPr>
              <a:t>derechos políticos de los ciudadanos</a:t>
            </a:r>
            <a:r>
              <a:rPr lang="es-MX" sz="2000" b="1" dirty="0">
                <a:latin typeface="Arial" panose="020B0604020202020204" pitchFamily="34" charset="0"/>
                <a:cs typeface="Arial" panose="020B0604020202020204" pitchFamily="34" charset="0"/>
              </a:rPr>
              <a:t> de votar, ser votado, de </a:t>
            </a:r>
            <a:r>
              <a:rPr lang="es-MX" sz="2000" b="1" dirty="0" smtClean="0">
                <a:latin typeface="Arial" panose="020B0604020202020204" pitchFamily="34" charset="0"/>
                <a:cs typeface="Arial" panose="020B0604020202020204" pitchFamily="34" charset="0"/>
              </a:rPr>
              <a:t>asociación, </a:t>
            </a:r>
            <a:r>
              <a:rPr lang="es-MX" sz="2000" b="1" dirty="0">
                <a:latin typeface="Arial" panose="020B0604020202020204" pitchFamily="34" charset="0"/>
                <a:cs typeface="Arial" panose="020B0604020202020204" pitchFamily="34" charset="0"/>
              </a:rPr>
              <a:t>en los términos del artículo 63 bis de esta Constitución y de las demás disposiciones jurídicas aplicables. </a:t>
            </a:r>
            <a:r>
              <a:rPr lang="es-MX" sz="2000" b="1" dirty="0" smtClean="0">
                <a:latin typeface="Arial" panose="020B0604020202020204" pitchFamily="34" charset="0"/>
                <a:cs typeface="Arial" panose="020B0604020202020204" pitchFamily="34" charset="0"/>
              </a:rPr>
              <a:t>La </a:t>
            </a:r>
            <a:r>
              <a:rPr lang="es-MX" sz="2000" b="1" dirty="0">
                <a:latin typeface="Arial" panose="020B0604020202020204" pitchFamily="34" charset="0"/>
                <a:cs typeface="Arial" panose="020B0604020202020204" pitchFamily="34" charset="0"/>
              </a:rPr>
              <a:t>ley establecerá los presupuestos, requisitos de procedencia y el trámite del sistema de impugnación. </a:t>
            </a:r>
            <a:r>
              <a:rPr lang="es-MX" sz="2000" b="1" dirty="0">
                <a:solidFill>
                  <a:srgbClr val="FF0000"/>
                </a:solidFill>
                <a:latin typeface="Arial" panose="020B0604020202020204" pitchFamily="34" charset="0"/>
                <a:cs typeface="Arial" panose="020B0604020202020204" pitchFamily="34" charset="0"/>
              </a:rPr>
              <a:t>Los fallos del Pleno del Tribunal Electoral serán definitivos</a:t>
            </a:r>
            <a:r>
              <a:rPr lang="es-MX" sz="2000" b="1" dirty="0" smtClean="0">
                <a:latin typeface="Arial" panose="020B0604020202020204" pitchFamily="34" charset="0"/>
                <a:cs typeface="Arial" panose="020B0604020202020204" pitchFamily="34" charset="0"/>
              </a:rPr>
              <a:t>.</a:t>
            </a:r>
            <a:endParaRPr lang="es-MX" sz="2000" b="1"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 xmlns:a16="http://schemas.microsoft.com/office/drawing/2014/main" id="{50A2CA5B-2772-4036-8E1C-0713905049E4}"/>
              </a:ext>
            </a:extLst>
          </p:cNvPr>
          <p:cNvSpPr/>
          <p:nvPr/>
        </p:nvSpPr>
        <p:spPr>
          <a:xfrm>
            <a:off x="651688" y="3915792"/>
            <a:ext cx="10778311" cy="707886"/>
          </a:xfrm>
          <a:prstGeom prst="rect">
            <a:avLst/>
          </a:prstGeom>
        </p:spPr>
        <p:txBody>
          <a:bodyPr wrap="square">
            <a:spAutoFit/>
          </a:bodyPr>
          <a:lstStyle/>
          <a:p>
            <a:pPr algn="just"/>
            <a:r>
              <a:rPr lang="es-MX" sz="2000" b="1" dirty="0">
                <a:latin typeface="Arial" panose="020B0604020202020204" pitchFamily="34" charset="0"/>
                <a:cs typeface="Arial" panose="020B0604020202020204" pitchFamily="34" charset="0"/>
              </a:rPr>
              <a:t>En materia electoral la interposición de los medios de impugnación constitucionales o legales </a:t>
            </a:r>
            <a:r>
              <a:rPr lang="es-MX" sz="2000" b="1" dirty="0">
                <a:solidFill>
                  <a:srgbClr val="FF0000"/>
                </a:solidFill>
                <a:latin typeface="Arial" panose="020B0604020202020204" pitchFamily="34" charset="0"/>
                <a:cs typeface="Arial" panose="020B0604020202020204" pitchFamily="34" charset="0"/>
              </a:rPr>
              <a:t>no producirá efectos suspensivos</a:t>
            </a:r>
            <a:r>
              <a:rPr lang="es-MX" sz="2000" b="1" dirty="0">
                <a:latin typeface="Arial" panose="020B0604020202020204" pitchFamily="34" charset="0"/>
                <a:cs typeface="Arial" panose="020B0604020202020204" pitchFamily="34" charset="0"/>
              </a:rPr>
              <a:t> sobre la resolución o el acto impugnado</a:t>
            </a:r>
            <a:r>
              <a:rPr lang="es-MX" sz="2000" b="1" dirty="0" smtClean="0">
                <a:latin typeface="Arial" panose="020B0604020202020204" pitchFamily="34" charset="0"/>
                <a:cs typeface="Arial" panose="020B0604020202020204" pitchFamily="34" charset="0"/>
              </a:rPr>
              <a:t>.</a:t>
            </a:r>
            <a:endParaRPr lang="es-MX" sz="200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 xmlns:a16="http://schemas.microsoft.com/office/drawing/2014/main" id="{587DDFD4-3AA3-4FAB-BA70-23CA8D2A161F}"/>
              </a:ext>
            </a:extLst>
          </p:cNvPr>
          <p:cNvPicPr>
            <a:picLocks noChangeAspect="1"/>
          </p:cNvPicPr>
          <p:nvPr/>
        </p:nvPicPr>
        <p:blipFill>
          <a:blip r:embed="rId2"/>
          <a:stretch>
            <a:fillRect/>
          </a:stretch>
        </p:blipFill>
        <p:spPr>
          <a:xfrm>
            <a:off x="2126602" y="4669303"/>
            <a:ext cx="7519695" cy="1904783"/>
          </a:xfrm>
          <a:prstGeom prst="rect">
            <a:avLst/>
          </a:prstGeom>
          <a:ln>
            <a:noFill/>
          </a:ln>
          <a:effectLst>
            <a:softEdge rad="112500"/>
          </a:effectLst>
        </p:spPr>
      </p:pic>
      <p:pic>
        <p:nvPicPr>
          <p:cNvPr id="7" name="Picture 2">
            <a:extLst>
              <a:ext uri="{FF2B5EF4-FFF2-40B4-BE49-F238E27FC236}">
                <a16:creationId xmlns="" xmlns:a16="http://schemas.microsoft.com/office/drawing/2014/main" id="{45A31A07-DF17-41D8-B4D0-3DE4AE4A4E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200" y="5104173"/>
            <a:ext cx="1464408" cy="127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3015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 xmlns:a16="http://schemas.microsoft.com/office/drawing/2014/main" id="{63811824-8E2F-4EE2-A2C9-71A5534F1EA6}"/>
              </a:ext>
            </a:extLst>
          </p:cNvPr>
          <p:cNvPicPr>
            <a:picLocks noChangeAspect="1"/>
          </p:cNvPicPr>
          <p:nvPr/>
        </p:nvPicPr>
        <p:blipFill>
          <a:blip r:embed="rId2"/>
          <a:stretch>
            <a:fillRect/>
          </a:stretch>
        </p:blipFill>
        <p:spPr>
          <a:xfrm>
            <a:off x="4982984" y="4437246"/>
            <a:ext cx="2030066" cy="1545743"/>
          </a:xfrm>
          <a:prstGeom prst="rect">
            <a:avLst/>
          </a:prstGeom>
        </p:spPr>
      </p:pic>
      <p:pic>
        <p:nvPicPr>
          <p:cNvPr id="7" name="Imagen 6">
            <a:extLst>
              <a:ext uri="{FF2B5EF4-FFF2-40B4-BE49-F238E27FC236}">
                <a16:creationId xmlns="" xmlns:a16="http://schemas.microsoft.com/office/drawing/2014/main" id="{A171836B-5860-4719-83F6-162457C637D8}"/>
              </a:ext>
            </a:extLst>
          </p:cNvPr>
          <p:cNvPicPr>
            <a:picLocks noChangeAspect="1"/>
          </p:cNvPicPr>
          <p:nvPr/>
        </p:nvPicPr>
        <p:blipFill>
          <a:blip r:embed="rId3"/>
          <a:stretch>
            <a:fillRect/>
          </a:stretch>
        </p:blipFill>
        <p:spPr>
          <a:xfrm>
            <a:off x="6987128" y="1405850"/>
            <a:ext cx="3897872" cy="1588060"/>
          </a:xfrm>
          <a:prstGeom prst="rect">
            <a:avLst/>
          </a:prstGeom>
        </p:spPr>
      </p:pic>
      <p:pic>
        <p:nvPicPr>
          <p:cNvPr id="4" name="Imagen 3">
            <a:extLst>
              <a:ext uri="{FF2B5EF4-FFF2-40B4-BE49-F238E27FC236}">
                <a16:creationId xmlns="" xmlns:a16="http://schemas.microsoft.com/office/drawing/2014/main" id="{763DA190-8D5C-4195-B9C2-1AE887C521A0}"/>
              </a:ext>
            </a:extLst>
          </p:cNvPr>
          <p:cNvPicPr>
            <a:picLocks noChangeAspect="1"/>
          </p:cNvPicPr>
          <p:nvPr/>
        </p:nvPicPr>
        <p:blipFill>
          <a:blip r:embed="rId4"/>
          <a:stretch>
            <a:fillRect/>
          </a:stretch>
        </p:blipFill>
        <p:spPr>
          <a:xfrm>
            <a:off x="1447799" y="1190475"/>
            <a:ext cx="2971800" cy="2075617"/>
          </a:xfrm>
          <a:prstGeom prst="rect">
            <a:avLst/>
          </a:prstGeom>
        </p:spPr>
      </p:pic>
      <p:sp>
        <p:nvSpPr>
          <p:cNvPr id="2" name="Rectángulo 1">
            <a:extLst>
              <a:ext uri="{FF2B5EF4-FFF2-40B4-BE49-F238E27FC236}">
                <a16:creationId xmlns="" xmlns:a16="http://schemas.microsoft.com/office/drawing/2014/main" id="{287D6479-0473-4183-8C6D-553808FAF397}"/>
              </a:ext>
            </a:extLst>
          </p:cNvPr>
          <p:cNvSpPr/>
          <p:nvPr/>
        </p:nvSpPr>
        <p:spPr>
          <a:xfrm>
            <a:off x="609600" y="228600"/>
            <a:ext cx="10591800" cy="902939"/>
          </a:xfrm>
          <a:prstGeom prst="rect">
            <a:avLst/>
          </a:prstGeom>
        </p:spPr>
        <p:txBody>
          <a:bodyPr wrap="square">
            <a:spAutoFit/>
          </a:bodyPr>
          <a:lstStyle/>
          <a:p>
            <a:pPr algn="ctr">
              <a:lnSpc>
                <a:spcPct val="115000"/>
              </a:lnSpc>
              <a:spcAft>
                <a:spcPts val="1000"/>
              </a:spcAft>
            </a:pPr>
            <a:r>
              <a:rPr lang="es-MX" sz="2400" b="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¿Qué autoridades pueden brindar atención a las mujeres que sufren violencia política?</a:t>
            </a:r>
            <a:endParaRPr lang="es-MX" sz="24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 xmlns:a16="http://schemas.microsoft.com/office/drawing/2014/main" id="{EA877C1D-B17B-4495-B470-6D44B9D7704A}"/>
              </a:ext>
            </a:extLst>
          </p:cNvPr>
          <p:cNvSpPr/>
          <p:nvPr/>
        </p:nvSpPr>
        <p:spPr>
          <a:xfrm>
            <a:off x="560614" y="1255717"/>
            <a:ext cx="4746171" cy="390363"/>
          </a:xfrm>
          <a:prstGeom prst="rect">
            <a:avLst/>
          </a:prstGeom>
        </p:spPr>
        <p:txBody>
          <a:bodyPr wrap="none">
            <a:spAutoFit/>
          </a:bodyPr>
          <a:lstStyle/>
          <a:p>
            <a:pPr algn="just">
              <a:lnSpc>
                <a:spcPct val="115000"/>
              </a:lnSpc>
              <a:spcAft>
                <a:spcPts val="1000"/>
              </a:spcAft>
            </a:pPr>
            <a:r>
              <a:rPr lang="es-MX" b="1" dirty="0">
                <a:latin typeface="Arial" panose="020B0604020202020204" pitchFamily="34" charset="0"/>
                <a:ea typeface="Calibri" panose="020F0502020204030204" pitchFamily="34" charset="0"/>
                <a:cs typeface="Times New Roman" panose="02020603050405020304" pitchFamily="18" charset="0"/>
              </a:rPr>
              <a:t>INSTITUTO NACIONAL ELECTORAL (INE)</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 xmlns:a16="http://schemas.microsoft.com/office/drawing/2014/main" id="{4F181F9F-0E0E-4EDA-84DE-D8304B5B845D}"/>
              </a:ext>
            </a:extLst>
          </p:cNvPr>
          <p:cNvSpPr/>
          <p:nvPr/>
        </p:nvSpPr>
        <p:spPr>
          <a:xfrm>
            <a:off x="347761" y="2482571"/>
            <a:ext cx="5257800" cy="941796"/>
          </a:xfrm>
          <a:prstGeom prst="rect">
            <a:avLst/>
          </a:prstGeom>
        </p:spPr>
        <p:txBody>
          <a:bodyPr wrap="square">
            <a:spAutoFit/>
          </a:bodyPr>
          <a:lstStyle/>
          <a:p>
            <a:pPr algn="just">
              <a:lnSpc>
                <a:spcPct val="115000"/>
              </a:lnSpc>
              <a:spcAft>
                <a:spcPts val="1000"/>
              </a:spcAft>
            </a:pPr>
            <a:r>
              <a:rPr lang="es-MX" sz="1600" b="1" dirty="0">
                <a:latin typeface="Arial" panose="020B0604020202020204" pitchFamily="34" charset="0"/>
                <a:ea typeface="Calibri" panose="020F0502020204030204" pitchFamily="34" charset="0"/>
                <a:cs typeface="Times New Roman" panose="02020603050405020304" pitchFamily="18" charset="0"/>
              </a:rPr>
              <a:t>El INE puede conocer de este tema a </a:t>
            </a:r>
            <a:r>
              <a:rPr lang="es-MX"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través de procedimientos contenciosos electorales,</a:t>
            </a:r>
            <a:r>
              <a:rPr lang="es-MX" sz="1600" b="1" dirty="0">
                <a:latin typeface="Arial" panose="020B0604020202020204" pitchFamily="34" charset="0"/>
                <a:ea typeface="Calibri" panose="020F0502020204030204" pitchFamily="34" charset="0"/>
                <a:cs typeface="Times New Roman" panose="02020603050405020304" pitchFamily="18" charset="0"/>
              </a:rPr>
              <a:t> mediante de la presentación de quejas o denuncias.</a:t>
            </a:r>
            <a:endParaRPr lang="es-MX"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 xmlns:a16="http://schemas.microsoft.com/office/drawing/2014/main" id="{F7AABA39-44B0-4958-B751-CE4F13CEA406}"/>
              </a:ext>
            </a:extLst>
          </p:cNvPr>
          <p:cNvSpPr/>
          <p:nvPr/>
        </p:nvSpPr>
        <p:spPr>
          <a:xfrm>
            <a:off x="5853474" y="1251217"/>
            <a:ext cx="6096000" cy="646331"/>
          </a:xfrm>
          <a:prstGeom prst="rect">
            <a:avLst/>
          </a:prstGeom>
        </p:spPr>
        <p:txBody>
          <a:bodyPr>
            <a:spAutoFit/>
          </a:bodyPr>
          <a:lstStyle/>
          <a:p>
            <a:pPr algn="ctr"/>
            <a:r>
              <a:rPr lang="es-MX" b="1" dirty="0">
                <a:latin typeface="Arial" panose="020B0604020202020204" pitchFamily="34" charset="0"/>
                <a:ea typeface="Calibri" panose="020F0502020204030204" pitchFamily="34" charset="0"/>
              </a:rPr>
              <a:t>FISCALÍA ESPECIALIZADA PARA LA ATENCIÓN DE DELITOS ELECTORALES.</a:t>
            </a:r>
            <a:endParaRPr lang="es-MX" dirty="0"/>
          </a:p>
        </p:txBody>
      </p:sp>
      <p:sp>
        <p:nvSpPr>
          <p:cNvPr id="8" name="Rectángulo 7">
            <a:extLst>
              <a:ext uri="{FF2B5EF4-FFF2-40B4-BE49-F238E27FC236}">
                <a16:creationId xmlns="" xmlns:a16="http://schemas.microsoft.com/office/drawing/2014/main" id="{1E9CE01E-62DF-4247-83E1-AB0FD7B10268}"/>
              </a:ext>
            </a:extLst>
          </p:cNvPr>
          <p:cNvSpPr/>
          <p:nvPr/>
        </p:nvSpPr>
        <p:spPr>
          <a:xfrm>
            <a:off x="5605561" y="2661289"/>
            <a:ext cx="6343913" cy="941796"/>
          </a:xfrm>
          <a:prstGeom prst="rect">
            <a:avLst/>
          </a:prstGeom>
        </p:spPr>
        <p:txBody>
          <a:bodyPr wrap="square">
            <a:spAutoFit/>
          </a:bodyPr>
          <a:lstStyle/>
          <a:p>
            <a:pPr algn="just">
              <a:lnSpc>
                <a:spcPct val="115000"/>
              </a:lnSpc>
              <a:spcAft>
                <a:spcPts val="1000"/>
              </a:spcAft>
            </a:pPr>
            <a:r>
              <a:rPr lang="es-MX" sz="1600" b="1" dirty="0">
                <a:latin typeface="Arial" panose="020B0604020202020204" pitchFamily="34" charset="0"/>
                <a:ea typeface="Calibri" panose="020F0502020204030204" pitchFamily="34" charset="0"/>
                <a:cs typeface="Times New Roman" panose="02020603050405020304" pitchFamily="18" charset="0"/>
              </a:rPr>
              <a:t>Investiga y sanciona conductas delictivas violatorias de los derechos políticos electorales de las mujeres, que en su caso pudieran constituir violencia política contra las mujeres. </a:t>
            </a:r>
            <a:endParaRPr lang="es-MX"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 xmlns:a16="http://schemas.microsoft.com/office/drawing/2014/main" id="{E954FFF8-7500-4822-A327-9E15A6CC7072}"/>
              </a:ext>
            </a:extLst>
          </p:cNvPr>
          <p:cNvSpPr/>
          <p:nvPr/>
        </p:nvSpPr>
        <p:spPr>
          <a:xfrm>
            <a:off x="4023097" y="3585440"/>
            <a:ext cx="4015680" cy="923330"/>
          </a:xfrm>
          <a:prstGeom prst="rect">
            <a:avLst/>
          </a:prstGeom>
        </p:spPr>
        <p:txBody>
          <a:bodyPr wrap="square">
            <a:spAutoFit/>
          </a:bodyPr>
          <a:lstStyle/>
          <a:p>
            <a:pPr algn="ctr"/>
            <a:r>
              <a:rPr lang="es-MX" b="1" dirty="0">
                <a:latin typeface="Arial" panose="020B0604020202020204" pitchFamily="34" charset="0"/>
                <a:ea typeface="Calibri" panose="020F0502020204030204" pitchFamily="34" charset="0"/>
              </a:rPr>
              <a:t>TRIBUNAL ELECTORAL DEL PODER JUDICIAL DE LA FEDERACIÓN (TEPJF).</a:t>
            </a:r>
            <a:endParaRPr lang="es-MX" dirty="0"/>
          </a:p>
        </p:txBody>
      </p:sp>
      <p:sp>
        <p:nvSpPr>
          <p:cNvPr id="10" name="Rectángulo 9">
            <a:extLst>
              <a:ext uri="{FF2B5EF4-FFF2-40B4-BE49-F238E27FC236}">
                <a16:creationId xmlns="" xmlns:a16="http://schemas.microsoft.com/office/drawing/2014/main" id="{72FDA2E3-8121-4302-95BF-1FCB15A9D827}"/>
              </a:ext>
            </a:extLst>
          </p:cNvPr>
          <p:cNvSpPr/>
          <p:nvPr/>
        </p:nvSpPr>
        <p:spPr>
          <a:xfrm>
            <a:off x="3505200" y="6052267"/>
            <a:ext cx="8444274" cy="523220"/>
          </a:xfrm>
          <a:prstGeom prst="rect">
            <a:avLst/>
          </a:prstGeom>
        </p:spPr>
        <p:txBody>
          <a:bodyPr wrap="square">
            <a:spAutoFit/>
          </a:bodyPr>
          <a:lstStyle/>
          <a:p>
            <a:pPr algn="just"/>
            <a:r>
              <a:rPr lang="es-MX" sz="1400" b="1" dirty="0" smtClean="0">
                <a:latin typeface="Arial" panose="020B0604020202020204" pitchFamily="34" charset="0"/>
                <a:ea typeface="Calibri" panose="020F0502020204030204" pitchFamily="34" charset="0"/>
              </a:rPr>
              <a:t>La </a:t>
            </a:r>
            <a:r>
              <a:rPr lang="es-MX" sz="1400" b="1" dirty="0">
                <a:latin typeface="Arial" panose="020B0604020202020204" pitchFamily="34" charset="0"/>
                <a:ea typeface="Calibri" panose="020F0502020204030204" pitchFamily="34" charset="0"/>
              </a:rPr>
              <a:t>vía más adecuada para impugnar la violencia política en contra de las mujeres es el Juicio para la Protección de los Derechos Político- Electorales del Ciudadano.</a:t>
            </a:r>
            <a:endParaRPr lang="es-MX" sz="1400" b="1" dirty="0"/>
          </a:p>
        </p:txBody>
      </p:sp>
      <p:sp>
        <p:nvSpPr>
          <p:cNvPr id="11" name="Rectángulo 10">
            <a:extLst>
              <a:ext uri="{FF2B5EF4-FFF2-40B4-BE49-F238E27FC236}">
                <a16:creationId xmlns="" xmlns:a16="http://schemas.microsoft.com/office/drawing/2014/main" id="{539A4C8B-9EF1-4700-A9C6-9BD7A991884A}"/>
              </a:ext>
            </a:extLst>
          </p:cNvPr>
          <p:cNvSpPr/>
          <p:nvPr/>
        </p:nvSpPr>
        <p:spPr>
          <a:xfrm>
            <a:off x="0" y="3776474"/>
            <a:ext cx="4358946" cy="1027461"/>
          </a:xfrm>
          <a:prstGeom prst="rect">
            <a:avLst/>
          </a:prstGeom>
        </p:spPr>
        <p:txBody>
          <a:bodyPr wrap="square">
            <a:spAutoFit/>
          </a:bodyPr>
          <a:lstStyle/>
          <a:p>
            <a:pPr algn="ctr">
              <a:lnSpc>
                <a:spcPct val="115000"/>
              </a:lnSpc>
              <a:spcAft>
                <a:spcPts val="1000"/>
              </a:spcAft>
            </a:pPr>
            <a:r>
              <a:rPr lang="es-MX" b="1" dirty="0">
                <a:latin typeface="Arial" panose="020B0604020202020204" pitchFamily="34" charset="0"/>
                <a:ea typeface="Calibri" panose="020F0502020204030204" pitchFamily="34" charset="0"/>
                <a:cs typeface="Times New Roman" panose="02020603050405020304" pitchFamily="18" charset="0"/>
              </a:rPr>
              <a:t>INSTITUTO ELECTORAL Y DE PARTICIPACIÓN CIUDADANA DE TABASCO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Resultado de imagen para iepct">
            <a:extLst>
              <a:ext uri="{FF2B5EF4-FFF2-40B4-BE49-F238E27FC236}">
                <a16:creationId xmlns="" xmlns:a16="http://schemas.microsoft.com/office/drawing/2014/main" id="{AF1F01FF-EB43-41D0-871E-3DF9100C8A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4440" y="4891490"/>
            <a:ext cx="2030066" cy="15880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 xmlns:a16="http://schemas.microsoft.com/office/drawing/2014/main" id="{80239417-3696-425B-B090-ABCEA3576473}"/>
              </a:ext>
            </a:extLst>
          </p:cNvPr>
          <p:cNvSpPr/>
          <p:nvPr/>
        </p:nvSpPr>
        <p:spPr>
          <a:xfrm>
            <a:off x="7620000" y="3798903"/>
            <a:ext cx="4015680" cy="646331"/>
          </a:xfrm>
          <a:prstGeom prst="rect">
            <a:avLst/>
          </a:prstGeom>
        </p:spPr>
        <p:txBody>
          <a:bodyPr wrap="square">
            <a:spAutoFit/>
          </a:bodyPr>
          <a:lstStyle/>
          <a:p>
            <a:pPr algn="ctr"/>
            <a:r>
              <a:rPr lang="es-MX" b="1" dirty="0">
                <a:latin typeface="Arial" panose="020B0604020202020204" pitchFamily="34" charset="0"/>
                <a:ea typeface="Calibri" panose="020F0502020204030204" pitchFamily="34" charset="0"/>
              </a:rPr>
              <a:t>TRIBUNAL ELECTORAL DE TABASACO</a:t>
            </a:r>
            <a:endParaRPr lang="es-MX" dirty="0"/>
          </a:p>
        </p:txBody>
      </p:sp>
      <p:pic>
        <p:nvPicPr>
          <p:cNvPr id="13" name="Imagen 12">
            <a:extLst>
              <a:ext uri="{FF2B5EF4-FFF2-40B4-BE49-F238E27FC236}">
                <a16:creationId xmlns="" xmlns:a16="http://schemas.microsoft.com/office/drawing/2014/main" id="{918367DB-0BAE-4CBF-A295-DC4ADBDA22DC}"/>
              </a:ext>
            </a:extLst>
          </p:cNvPr>
          <p:cNvPicPr>
            <a:picLocks noChangeAspect="1"/>
          </p:cNvPicPr>
          <p:nvPr/>
        </p:nvPicPr>
        <p:blipFill>
          <a:blip r:embed="rId6"/>
          <a:stretch>
            <a:fillRect/>
          </a:stretch>
        </p:blipFill>
        <p:spPr>
          <a:xfrm>
            <a:off x="8942087" y="4390121"/>
            <a:ext cx="1295400" cy="1295400"/>
          </a:xfrm>
          <a:prstGeom prst="rect">
            <a:avLst/>
          </a:prstGeom>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69954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38776" y="291317"/>
            <a:ext cx="1194261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La violencia política contra las mujeres comprende todas aquellas </a:t>
            </a:r>
            <a:r>
              <a:rPr lang="es-MX" b="1" dirty="0">
                <a:solidFill>
                  <a:srgbClr val="FF0000"/>
                </a:solidFill>
                <a:latin typeface="Arial" panose="020B0604020202020204" pitchFamily="34" charset="0"/>
                <a:cs typeface="Arial" panose="020B0604020202020204" pitchFamily="34" charset="0"/>
              </a:rPr>
              <a:t>acciones</a:t>
            </a:r>
            <a:r>
              <a:rPr lang="es-MX" b="1" dirty="0">
                <a:latin typeface="Arial" panose="020B0604020202020204" pitchFamily="34" charset="0"/>
                <a:cs typeface="Arial" panose="020B0604020202020204" pitchFamily="34" charset="0"/>
              </a:rPr>
              <a:t> y </a:t>
            </a:r>
            <a:r>
              <a:rPr lang="es-MX" b="1" dirty="0">
                <a:solidFill>
                  <a:srgbClr val="FF0000"/>
                </a:solidFill>
                <a:latin typeface="Arial" panose="020B0604020202020204" pitchFamily="34" charset="0"/>
                <a:cs typeface="Arial" panose="020B0604020202020204" pitchFamily="34" charset="0"/>
              </a:rPr>
              <a:t>omisiones</a:t>
            </a:r>
            <a:r>
              <a:rPr lang="es-MX" b="1" dirty="0">
                <a:latin typeface="Arial" panose="020B0604020202020204" pitchFamily="34" charset="0"/>
                <a:cs typeface="Arial" panose="020B0604020202020204" pitchFamily="34" charset="0"/>
              </a:rPr>
              <a:t> –incluida la </a:t>
            </a:r>
            <a:r>
              <a:rPr lang="es-MX" b="1" dirty="0">
                <a:solidFill>
                  <a:srgbClr val="FF0000"/>
                </a:solidFill>
                <a:latin typeface="Arial" panose="020B0604020202020204" pitchFamily="34" charset="0"/>
                <a:cs typeface="Arial" panose="020B0604020202020204" pitchFamily="34" charset="0"/>
              </a:rPr>
              <a:t>tolerancia-</a:t>
            </a:r>
            <a:r>
              <a:rPr lang="es-MX" b="1" dirty="0">
                <a:latin typeface="Arial" panose="020B0604020202020204" pitchFamily="34" charset="0"/>
                <a:cs typeface="Arial" panose="020B0604020202020204" pitchFamily="34" charset="0"/>
              </a:rPr>
              <a:t> que, basadas en </a:t>
            </a:r>
            <a:r>
              <a:rPr lang="es-MX" b="1" dirty="0">
                <a:solidFill>
                  <a:srgbClr val="FF0000"/>
                </a:solidFill>
                <a:latin typeface="Arial" panose="020B0604020202020204" pitchFamily="34" charset="0"/>
                <a:cs typeface="Arial" panose="020B0604020202020204" pitchFamily="34" charset="0"/>
              </a:rPr>
              <a:t>elementos de género </a:t>
            </a:r>
            <a:r>
              <a:rPr lang="es-MX" b="1" dirty="0">
                <a:latin typeface="Arial" panose="020B0604020202020204" pitchFamily="34" charset="0"/>
                <a:cs typeface="Arial" panose="020B0604020202020204" pitchFamily="34" charset="0"/>
              </a:rPr>
              <a:t>y dadas en el marco del ejercicio de los </a:t>
            </a:r>
            <a:r>
              <a:rPr lang="es-MX" b="1" dirty="0">
                <a:solidFill>
                  <a:srgbClr val="FF0000"/>
                </a:solidFill>
                <a:latin typeface="Arial" panose="020B0604020202020204" pitchFamily="34" charset="0"/>
                <a:cs typeface="Arial" panose="020B0604020202020204" pitchFamily="34" charset="0"/>
              </a:rPr>
              <a:t>derechos político-electorales</a:t>
            </a:r>
            <a:r>
              <a:rPr lang="es-MX" b="1" dirty="0">
                <a:latin typeface="Arial" panose="020B0604020202020204" pitchFamily="34" charset="0"/>
                <a:cs typeface="Arial" panose="020B0604020202020204" pitchFamily="34" charset="0"/>
              </a:rPr>
              <a:t>, tengan por objeto o resultado </a:t>
            </a:r>
            <a:r>
              <a:rPr lang="es-MX" b="1" dirty="0">
                <a:solidFill>
                  <a:srgbClr val="FF0000"/>
                </a:solidFill>
                <a:latin typeface="Arial" panose="020B0604020202020204" pitchFamily="34" charset="0"/>
                <a:cs typeface="Arial" panose="020B0604020202020204" pitchFamily="34" charset="0"/>
              </a:rPr>
              <a:t>menoscabar</a:t>
            </a:r>
            <a:r>
              <a:rPr lang="es-MX" b="1" dirty="0">
                <a:latin typeface="Arial" panose="020B0604020202020204" pitchFamily="34" charset="0"/>
                <a:cs typeface="Arial" panose="020B0604020202020204" pitchFamily="34" charset="0"/>
              </a:rPr>
              <a:t> o </a:t>
            </a:r>
            <a:r>
              <a:rPr lang="es-MX" b="1" dirty="0">
                <a:solidFill>
                  <a:srgbClr val="FF0000"/>
                </a:solidFill>
                <a:latin typeface="Arial" panose="020B0604020202020204" pitchFamily="34" charset="0"/>
                <a:cs typeface="Arial" panose="020B0604020202020204" pitchFamily="34" charset="0"/>
              </a:rPr>
              <a:t>anular</a:t>
            </a:r>
            <a:r>
              <a:rPr lang="es-MX" b="1" dirty="0">
                <a:latin typeface="Arial" panose="020B0604020202020204" pitchFamily="34" charset="0"/>
                <a:cs typeface="Arial" panose="020B0604020202020204" pitchFamily="34" charset="0"/>
              </a:rPr>
              <a:t> el reconocimiento, goce y/o ejercicio  de los derechos políticos o de las </a:t>
            </a:r>
            <a:r>
              <a:rPr lang="es-MX" b="1" dirty="0">
                <a:solidFill>
                  <a:srgbClr val="FF0000"/>
                </a:solidFill>
                <a:latin typeface="Arial" panose="020B0604020202020204" pitchFamily="34" charset="0"/>
                <a:cs typeface="Arial" panose="020B0604020202020204" pitchFamily="34" charset="0"/>
              </a:rPr>
              <a:t>prerrogativas</a:t>
            </a:r>
            <a:r>
              <a:rPr lang="es-MX" b="1" dirty="0">
                <a:latin typeface="Arial" panose="020B0604020202020204" pitchFamily="34" charset="0"/>
                <a:cs typeface="Arial" panose="020B0604020202020204" pitchFamily="34" charset="0"/>
              </a:rPr>
              <a:t> inherentes a un </a:t>
            </a:r>
            <a:r>
              <a:rPr lang="es-MX" b="1" dirty="0">
                <a:solidFill>
                  <a:srgbClr val="FF0000"/>
                </a:solidFill>
                <a:latin typeface="Arial" panose="020B0604020202020204" pitchFamily="34" charset="0"/>
                <a:cs typeface="Arial" panose="020B0604020202020204" pitchFamily="34" charset="0"/>
              </a:rPr>
              <a:t>cargo público</a:t>
            </a:r>
            <a:r>
              <a:rPr lang="es-MX" b="1" dirty="0">
                <a:latin typeface="Arial" panose="020B0604020202020204" pitchFamily="34" charset="0"/>
                <a:cs typeface="Arial" panose="020B0604020202020204" pitchFamily="34" charset="0"/>
              </a:rPr>
              <a:t>.</a:t>
            </a:r>
          </a:p>
          <a:p>
            <a:pPr algn="just"/>
            <a:r>
              <a:rPr lang="es-MX" b="1" dirty="0">
                <a:latin typeface="Arial" panose="020B0604020202020204" pitchFamily="34" charset="0"/>
                <a:cs typeface="Arial" panose="020B0604020202020204" pitchFamily="34" charset="0"/>
              </a:rPr>
              <a:t>Puede hablarse de violencia política hacia las mujeres con elementos de género cuando:</a:t>
            </a:r>
          </a:p>
        </p:txBody>
      </p:sp>
      <p:sp>
        <p:nvSpPr>
          <p:cNvPr id="5" name="4 Rectángulo redondeado"/>
          <p:cNvSpPr/>
          <p:nvPr/>
        </p:nvSpPr>
        <p:spPr>
          <a:xfrm>
            <a:off x="768927" y="1971959"/>
            <a:ext cx="25908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b="1" dirty="0"/>
              <a:t>Se dirige a una mujer por ser mujer.</a:t>
            </a:r>
          </a:p>
        </p:txBody>
      </p:sp>
      <p:sp>
        <p:nvSpPr>
          <p:cNvPr id="6" name="5 Rectángulo redondeado"/>
          <p:cNvSpPr/>
          <p:nvPr/>
        </p:nvSpPr>
        <p:spPr>
          <a:xfrm>
            <a:off x="5997086" y="1924050"/>
            <a:ext cx="5943600" cy="838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MX" sz="1600" b="1" dirty="0">
                <a:latin typeface="Arial" panose="020B0604020202020204" pitchFamily="34" charset="0"/>
                <a:cs typeface="Arial" panose="020B0604020202020204" pitchFamily="34" charset="0"/>
              </a:rPr>
              <a:t>Tiene un impacto diferenciado en las mujeres o les afecta desproporcionadamente, en comparación con los hombres.</a:t>
            </a:r>
          </a:p>
        </p:txBody>
      </p:sp>
      <p:sp>
        <p:nvSpPr>
          <p:cNvPr id="7" name="6 Rectángulo redondeado"/>
          <p:cNvSpPr/>
          <p:nvPr/>
        </p:nvSpPr>
        <p:spPr>
          <a:xfrm>
            <a:off x="152400" y="2819400"/>
            <a:ext cx="5410200" cy="1752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A través de su quehacer jurisdiccional, los Tribunales Electorales pueden modificar, revocar o anular los actos y resoluciones en materia electoral que no se apeguen a Derecho y/o constituyan violencia política de género.</a:t>
            </a:r>
          </a:p>
        </p:txBody>
      </p:sp>
      <p:sp>
        <p:nvSpPr>
          <p:cNvPr id="8" name="7 Elipse"/>
          <p:cNvSpPr/>
          <p:nvPr/>
        </p:nvSpPr>
        <p:spPr>
          <a:xfrm>
            <a:off x="5677131" y="3213217"/>
            <a:ext cx="865909" cy="99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4400" b="1" dirty="0">
                <a:latin typeface="Arial Rounded MT Bold" panose="020F0704030504030204" pitchFamily="34" charset="0"/>
              </a:rPr>
              <a:t>1</a:t>
            </a:r>
          </a:p>
        </p:txBody>
      </p:sp>
      <p:sp>
        <p:nvSpPr>
          <p:cNvPr id="9" name="8 Rectángulo redondeado"/>
          <p:cNvSpPr/>
          <p:nvPr/>
        </p:nvSpPr>
        <p:spPr>
          <a:xfrm>
            <a:off x="6543040" y="2819400"/>
            <a:ext cx="5382491" cy="184657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600" b="1" dirty="0">
                <a:latin typeface="Arial" panose="020B0604020202020204" pitchFamily="34" charset="0"/>
                <a:cs typeface="Arial" panose="020B0604020202020204" pitchFamily="34" charset="0"/>
              </a:rPr>
              <a:t>Si identificas que sufres discriminación y/o violencia política por el hecho de ser mujer, puedes impugnar ante el Tribunal Electoral el acto o resolución que atente contra tus derechos </a:t>
            </a:r>
            <a:r>
              <a:rPr lang="es-MX" sz="1600" b="1" dirty="0" smtClean="0">
                <a:latin typeface="Arial" panose="020B0604020202020204" pitchFamily="34" charset="0"/>
                <a:cs typeface="Arial" panose="020B0604020202020204" pitchFamily="34" charset="0"/>
              </a:rPr>
              <a:t>Político-Electorales</a:t>
            </a:r>
            <a:r>
              <a:rPr lang="es-MX" sz="1600" b="1" dirty="0">
                <a:latin typeface="Arial" panose="020B0604020202020204" pitchFamily="34" charset="0"/>
                <a:cs typeface="Arial" panose="020B0604020202020204" pitchFamily="34" charset="0"/>
              </a:rPr>
              <a:t>. Existen diversas modalidades de Juicios y Recursos, que integran el Sistema de Medios de Impugnación. </a:t>
            </a:r>
          </a:p>
        </p:txBody>
      </p:sp>
      <p:sp>
        <p:nvSpPr>
          <p:cNvPr id="10" name="9 Elipse"/>
          <p:cNvSpPr/>
          <p:nvPr/>
        </p:nvSpPr>
        <p:spPr>
          <a:xfrm>
            <a:off x="1460371" y="5042440"/>
            <a:ext cx="865909" cy="99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4400" b="1" dirty="0">
                <a:latin typeface="Arial Rounded MT Bold" panose="020F0704030504030204" pitchFamily="34" charset="0"/>
              </a:rPr>
              <a:t>2</a:t>
            </a:r>
          </a:p>
        </p:txBody>
      </p:sp>
      <p:sp>
        <p:nvSpPr>
          <p:cNvPr id="11" name="10 Rectángulo redondeado"/>
          <p:cNvSpPr/>
          <p:nvPr/>
        </p:nvSpPr>
        <p:spPr>
          <a:xfrm>
            <a:off x="2326280" y="4870990"/>
            <a:ext cx="8811491" cy="1333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MX" sz="1600" b="1" dirty="0">
                <a:latin typeface="Arial" panose="020B0604020202020204" pitchFamily="34" charset="0"/>
                <a:cs typeface="Arial" panose="020B0604020202020204" pitchFamily="34" charset="0"/>
              </a:rPr>
              <a:t>Por lo general, el Juicio más adecuado para impugnar la violencia política contra las mujeres es el Juicio para la Protección de los derechos Político-electorales del ciudadano (JDC).</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37771" y="5808861"/>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82516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570513" y="214744"/>
            <a:ext cx="713508" cy="8243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4400" b="1" dirty="0">
                <a:latin typeface="Arial Rounded MT Bold" panose="020F0704030504030204" pitchFamily="34" charset="0"/>
              </a:rPr>
              <a:t>3</a:t>
            </a:r>
          </a:p>
        </p:txBody>
      </p:sp>
      <p:sp>
        <p:nvSpPr>
          <p:cNvPr id="3" name="2 Rectángulo redondeado"/>
          <p:cNvSpPr/>
          <p:nvPr/>
        </p:nvSpPr>
        <p:spPr>
          <a:xfrm>
            <a:off x="2772640" y="54639"/>
            <a:ext cx="225829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smtClean="0">
                <a:latin typeface="Arial" panose="020B0604020202020204" pitchFamily="34" charset="0"/>
                <a:cs typeface="Arial" panose="020B0604020202020204" pitchFamily="34" charset="0"/>
              </a:rPr>
              <a:t>IMPUGNACIÓN</a:t>
            </a:r>
            <a:endParaRPr lang="es-MX" b="1" dirty="0">
              <a:latin typeface="Arial" panose="020B0604020202020204" pitchFamily="34" charset="0"/>
              <a:cs typeface="Arial" panose="020B0604020202020204" pitchFamily="34" charset="0"/>
            </a:endParaRPr>
          </a:p>
        </p:txBody>
      </p:sp>
      <p:sp>
        <p:nvSpPr>
          <p:cNvPr id="4" name="3 Rectángulo redondeado"/>
          <p:cNvSpPr/>
          <p:nvPr/>
        </p:nvSpPr>
        <p:spPr>
          <a:xfrm>
            <a:off x="141303" y="1044001"/>
            <a:ext cx="1752600" cy="8555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600" dirty="0">
                <a:latin typeface="Arial" panose="020B0604020202020204" pitchFamily="34" charset="0"/>
                <a:cs typeface="Arial" panose="020B0604020202020204" pitchFamily="34" charset="0"/>
              </a:rPr>
              <a:t>Elabora por escrito la demanda</a:t>
            </a:r>
          </a:p>
        </p:txBody>
      </p:sp>
      <p:cxnSp>
        <p:nvCxnSpPr>
          <p:cNvPr id="6" name="5 Conector angular"/>
          <p:cNvCxnSpPr/>
          <p:nvPr/>
        </p:nvCxnSpPr>
        <p:spPr>
          <a:xfrm>
            <a:off x="1936173" y="1350818"/>
            <a:ext cx="876300" cy="228600"/>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
        <p:nvSpPr>
          <p:cNvPr id="7" name="6 Rectángulo redondeado"/>
          <p:cNvSpPr/>
          <p:nvPr/>
        </p:nvSpPr>
        <p:spPr>
          <a:xfrm>
            <a:off x="2772640" y="931717"/>
            <a:ext cx="3094760" cy="11256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MX" sz="1600" dirty="0" smtClean="0">
              <a:latin typeface="Arial" panose="020B0604020202020204" pitchFamily="34" charset="0"/>
              <a:cs typeface="Arial" panose="020B0604020202020204" pitchFamily="34" charset="0"/>
            </a:endParaRPr>
          </a:p>
          <a:p>
            <a:pPr algn="just"/>
            <a:r>
              <a:rPr lang="es-MX" sz="1600" dirty="0" smtClean="0">
                <a:latin typeface="Arial" panose="020B0604020202020204" pitchFamily="34" charset="0"/>
                <a:cs typeface="Arial" panose="020B0604020202020204" pitchFamily="34" charset="0"/>
              </a:rPr>
              <a:t>Preséntala </a:t>
            </a:r>
            <a:r>
              <a:rPr lang="es-MX" sz="1600" dirty="0">
                <a:latin typeface="Arial" panose="020B0604020202020204" pitchFamily="34" charset="0"/>
                <a:cs typeface="Arial" panose="020B0604020202020204" pitchFamily="34" charset="0"/>
              </a:rPr>
              <a:t>ante la autoridad o partido político responsable del acto o resolución impugnado.	</a:t>
            </a:r>
            <a:r>
              <a:rPr lang="es-MX" sz="1400" dirty="0">
                <a:latin typeface="Arial" panose="020B0604020202020204" pitchFamily="34" charset="0"/>
                <a:cs typeface="Arial" panose="020B0604020202020204" pitchFamily="34" charset="0"/>
              </a:rPr>
              <a:t>		</a:t>
            </a:r>
          </a:p>
        </p:txBody>
      </p:sp>
      <p:cxnSp>
        <p:nvCxnSpPr>
          <p:cNvPr id="9" name="8 Conector angular"/>
          <p:cNvCxnSpPr/>
          <p:nvPr/>
        </p:nvCxnSpPr>
        <p:spPr>
          <a:xfrm rot="16200000" flipH="1">
            <a:off x="3835111" y="2237509"/>
            <a:ext cx="798368" cy="438150"/>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9 Rectángulo redondeado"/>
          <p:cNvSpPr/>
          <p:nvPr/>
        </p:nvSpPr>
        <p:spPr>
          <a:xfrm>
            <a:off x="3200400" y="2855768"/>
            <a:ext cx="2466110" cy="8988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600" dirty="0">
                <a:latin typeface="Arial" panose="020B0604020202020204" pitchFamily="34" charset="0"/>
                <a:cs typeface="Arial" panose="020B0604020202020204" pitchFamily="34" charset="0"/>
              </a:rPr>
              <a:t>La autoridad o partido responsable deberá dar aviso al Tribunal.</a:t>
            </a:r>
          </a:p>
        </p:txBody>
      </p:sp>
      <p:sp>
        <p:nvSpPr>
          <p:cNvPr id="13" name="12 Elipse"/>
          <p:cNvSpPr/>
          <p:nvPr/>
        </p:nvSpPr>
        <p:spPr>
          <a:xfrm>
            <a:off x="5953992" y="214745"/>
            <a:ext cx="713508" cy="8243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4400" b="1" dirty="0">
                <a:latin typeface="Arial Rounded MT Bold" panose="020F0704030504030204" pitchFamily="34" charset="0"/>
              </a:rPr>
              <a:t>4</a:t>
            </a:r>
          </a:p>
        </p:txBody>
      </p:sp>
      <p:sp>
        <p:nvSpPr>
          <p:cNvPr id="14" name="13 Rectángulo redondeado"/>
          <p:cNvSpPr/>
          <p:nvPr/>
        </p:nvSpPr>
        <p:spPr>
          <a:xfrm>
            <a:off x="6667500" y="228600"/>
            <a:ext cx="3217719" cy="14270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600" dirty="0">
                <a:latin typeface="Arial" panose="020B0604020202020204" pitchFamily="34" charset="0"/>
                <a:cs typeface="Arial" panose="020B0604020202020204" pitchFamily="34" charset="0"/>
              </a:rPr>
              <a:t>Si dentro del Juicio o recurso que presentaste, el Tribunal detecta que, efectivamente se trata de un caso de violencia política de género, deberá:</a:t>
            </a:r>
          </a:p>
        </p:txBody>
      </p:sp>
      <p:cxnSp>
        <p:nvCxnSpPr>
          <p:cNvPr id="16" name="15 Conector recto"/>
          <p:cNvCxnSpPr/>
          <p:nvPr/>
        </p:nvCxnSpPr>
        <p:spPr>
          <a:xfrm>
            <a:off x="7162800" y="1655618"/>
            <a:ext cx="0" cy="616527"/>
          </a:xfrm>
          <a:prstGeom prst="line">
            <a:avLst/>
          </a:prstGeom>
        </p:spPr>
        <p:style>
          <a:lnRef idx="3">
            <a:schemeClr val="accent2"/>
          </a:lnRef>
          <a:fillRef idx="0">
            <a:schemeClr val="accent2"/>
          </a:fillRef>
          <a:effectRef idx="2">
            <a:schemeClr val="accent2"/>
          </a:effectRef>
          <a:fontRef idx="minor">
            <a:schemeClr val="tx1"/>
          </a:fontRef>
        </p:style>
      </p:cxnSp>
      <p:sp>
        <p:nvSpPr>
          <p:cNvPr id="17" name="16 Rectángulo redondeado"/>
          <p:cNvSpPr/>
          <p:nvPr/>
        </p:nvSpPr>
        <p:spPr>
          <a:xfrm>
            <a:off x="6044045" y="2272144"/>
            <a:ext cx="2819400" cy="17664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MX" sz="1600" dirty="0">
                <a:latin typeface="Arial" panose="020B0604020202020204" pitchFamily="34" charset="0"/>
                <a:cs typeface="Arial" panose="020B0604020202020204" pitchFamily="34" charset="0"/>
              </a:rPr>
              <a:t>Informar a las autoridades competentes (</a:t>
            </a:r>
            <a:r>
              <a:rPr lang="es-MX" sz="1600" b="1" dirty="0">
                <a:latin typeface="Arial" panose="020B0604020202020204" pitchFamily="34" charset="0"/>
                <a:cs typeface="Arial" panose="020B0604020202020204" pitchFamily="34" charset="0"/>
              </a:rPr>
              <a:t>FEPADE</a:t>
            </a:r>
            <a:r>
              <a:rPr lang="es-MX" sz="1600" dirty="0">
                <a:latin typeface="Arial" panose="020B0604020202020204" pitchFamily="34" charset="0"/>
                <a:cs typeface="Arial" panose="020B0604020202020204" pitchFamily="34" charset="0"/>
              </a:rPr>
              <a:t>, </a:t>
            </a:r>
            <a:r>
              <a:rPr lang="es-MX" sz="1600" b="1" dirty="0">
                <a:latin typeface="Arial" panose="020B0604020202020204" pitchFamily="34" charset="0"/>
                <a:cs typeface="Arial" panose="020B0604020202020204" pitchFamily="34" charset="0"/>
              </a:rPr>
              <a:t>INE</a:t>
            </a:r>
            <a:r>
              <a:rPr lang="es-MX" sz="1600" dirty="0">
                <a:latin typeface="Arial" panose="020B0604020202020204" pitchFamily="34" charset="0"/>
                <a:cs typeface="Arial" panose="020B0604020202020204" pitchFamily="34" charset="0"/>
              </a:rPr>
              <a:t>, </a:t>
            </a:r>
            <a:r>
              <a:rPr lang="es-MX" sz="1600" b="1" dirty="0">
                <a:latin typeface="Arial" panose="020B0604020202020204" pitchFamily="34" charset="0"/>
                <a:cs typeface="Arial" panose="020B0604020202020204" pitchFamily="34" charset="0"/>
              </a:rPr>
              <a:t>FEVITRAM</a:t>
            </a:r>
            <a:r>
              <a:rPr lang="es-MX" sz="1600" dirty="0">
                <a:latin typeface="Arial" panose="020B0604020202020204" pitchFamily="34" charset="0"/>
                <a:cs typeface="Arial" panose="020B0604020202020204" pitchFamily="34" charset="0"/>
              </a:rPr>
              <a:t>, </a:t>
            </a:r>
            <a:r>
              <a:rPr lang="es-MX" sz="1600" b="1" dirty="0">
                <a:latin typeface="Arial" panose="020B0604020202020204" pitchFamily="34" charset="0"/>
                <a:cs typeface="Arial" panose="020B0604020202020204" pitchFamily="34" charset="0"/>
              </a:rPr>
              <a:t>SEGOB</a:t>
            </a:r>
            <a:r>
              <a:rPr lang="es-MX" sz="1600" dirty="0">
                <a:latin typeface="Arial" panose="020B0604020202020204" pitchFamily="34" charset="0"/>
                <a:cs typeface="Arial" panose="020B0604020202020204" pitchFamily="34" charset="0"/>
              </a:rPr>
              <a:t> e Instituciones estatales y/o municipales) para que den atención inmediata</a:t>
            </a:r>
            <a:r>
              <a:rPr lang="es-MX" sz="1600" dirty="0" smtClean="0">
                <a:latin typeface="Arial" panose="020B0604020202020204" pitchFamily="34" charset="0"/>
                <a:cs typeface="Arial" panose="020B0604020202020204" pitchFamily="34" charset="0"/>
              </a:rPr>
              <a:t>.</a:t>
            </a:r>
            <a:endParaRPr lang="es-MX" sz="1600" dirty="0">
              <a:latin typeface="Arial" panose="020B0604020202020204" pitchFamily="34" charset="0"/>
              <a:cs typeface="Arial" panose="020B0604020202020204" pitchFamily="34" charset="0"/>
            </a:endParaRPr>
          </a:p>
        </p:txBody>
      </p:sp>
      <p:sp>
        <p:nvSpPr>
          <p:cNvPr id="18" name="17 Rectángulo redondeado"/>
          <p:cNvSpPr/>
          <p:nvPr/>
        </p:nvSpPr>
        <p:spPr>
          <a:xfrm>
            <a:off x="9321512" y="2485159"/>
            <a:ext cx="2521527" cy="12694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MX" sz="1600" b="1" dirty="0">
                <a:latin typeface="Arial" panose="020B0604020202020204" pitchFamily="34" charset="0"/>
                <a:cs typeface="Arial" panose="020B0604020202020204" pitchFamily="34" charset="0"/>
              </a:rPr>
              <a:t>y/o solicitar que se dictaminen las órdenes de protección previstas en las leyes. </a:t>
            </a:r>
          </a:p>
        </p:txBody>
      </p:sp>
      <p:sp>
        <p:nvSpPr>
          <p:cNvPr id="19" name="18 Rectángulo redondeado"/>
          <p:cNvSpPr/>
          <p:nvPr/>
        </p:nvSpPr>
        <p:spPr>
          <a:xfrm>
            <a:off x="9225543" y="4234888"/>
            <a:ext cx="2819400" cy="1371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MX" sz="1600" b="1" dirty="0">
                <a:latin typeface="Arial" panose="020B0604020202020204" pitchFamily="34" charset="0"/>
                <a:cs typeface="Arial" panose="020B0604020202020204" pitchFamily="34" charset="0"/>
              </a:rPr>
              <a:t>Si el caso lo amerita, la Sala Superior del TEPJF podrá atraer el caso, ya sea de oficio o a petición de parte. </a:t>
            </a:r>
          </a:p>
        </p:txBody>
      </p:sp>
      <p:cxnSp>
        <p:nvCxnSpPr>
          <p:cNvPr id="20" name="19 Conector angular"/>
          <p:cNvCxnSpPr/>
          <p:nvPr/>
        </p:nvCxnSpPr>
        <p:spPr>
          <a:xfrm>
            <a:off x="8863445" y="2831522"/>
            <a:ext cx="438150" cy="228600"/>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25 Conector recto de flecha"/>
          <p:cNvCxnSpPr>
            <a:stCxn id="18" idx="2"/>
          </p:cNvCxnSpPr>
          <p:nvPr/>
        </p:nvCxnSpPr>
        <p:spPr>
          <a:xfrm flipH="1">
            <a:off x="10582275" y="3754582"/>
            <a:ext cx="1" cy="39485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1" name="30 Elipse"/>
          <p:cNvSpPr/>
          <p:nvPr/>
        </p:nvSpPr>
        <p:spPr>
          <a:xfrm>
            <a:off x="6588450" y="5734132"/>
            <a:ext cx="713508" cy="8243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4400" b="1" dirty="0">
                <a:latin typeface="Arial Rounded MT Bold" panose="020F0704030504030204" pitchFamily="34" charset="0"/>
              </a:rPr>
              <a:t>5</a:t>
            </a:r>
          </a:p>
        </p:txBody>
      </p:sp>
      <p:sp>
        <p:nvSpPr>
          <p:cNvPr id="32" name="31 Rectángulo redondeado"/>
          <p:cNvSpPr/>
          <p:nvPr/>
        </p:nvSpPr>
        <p:spPr>
          <a:xfrm>
            <a:off x="5649804" y="4642584"/>
            <a:ext cx="25908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a:latin typeface="Arial" panose="020B0604020202020204" pitchFamily="34" charset="0"/>
                <a:cs typeface="Arial" panose="020B0604020202020204" pitchFamily="34" charset="0"/>
              </a:rPr>
              <a:t>Se da trámite al Medio de Impugnación</a:t>
            </a:r>
          </a:p>
        </p:txBody>
      </p:sp>
      <p:sp>
        <p:nvSpPr>
          <p:cNvPr id="33" name="32 Elipse"/>
          <p:cNvSpPr/>
          <p:nvPr/>
        </p:nvSpPr>
        <p:spPr>
          <a:xfrm>
            <a:off x="3272128" y="5606488"/>
            <a:ext cx="713508" cy="8243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4400" b="1" dirty="0">
                <a:latin typeface="Arial Rounded MT Bold" panose="020F0704030504030204" pitchFamily="34" charset="0"/>
              </a:rPr>
              <a:t>6</a:t>
            </a:r>
          </a:p>
        </p:txBody>
      </p:sp>
      <p:sp>
        <p:nvSpPr>
          <p:cNvPr id="34" name="33 Rectángulo redondeado"/>
          <p:cNvSpPr/>
          <p:nvPr/>
        </p:nvSpPr>
        <p:spPr>
          <a:xfrm>
            <a:off x="2513840" y="4955010"/>
            <a:ext cx="225829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Se dicta sentencia</a:t>
            </a:r>
          </a:p>
        </p:txBody>
      </p:sp>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25 Conector recto de flecha"/>
          <p:cNvCxnSpPr/>
          <p:nvPr/>
        </p:nvCxnSpPr>
        <p:spPr>
          <a:xfrm flipH="1">
            <a:off x="8276359" y="5271653"/>
            <a:ext cx="87767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5" name="25 Conector recto de flecha"/>
          <p:cNvCxnSpPr/>
          <p:nvPr/>
        </p:nvCxnSpPr>
        <p:spPr>
          <a:xfrm flipH="1">
            <a:off x="4772131" y="5277542"/>
            <a:ext cx="87767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80411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887851" y="800100"/>
            <a:ext cx="2622996" cy="563488"/>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400" b="1" dirty="0">
                <a:latin typeface="Arial" panose="020B0604020202020204" pitchFamily="34" charset="0"/>
                <a:cs typeface="Arial" panose="020B0604020202020204" pitchFamily="34" charset="0"/>
              </a:rPr>
              <a:t>PROCEDENCIA</a:t>
            </a:r>
          </a:p>
        </p:txBody>
      </p:sp>
      <p:sp>
        <p:nvSpPr>
          <p:cNvPr id="4" name="3 Abrir llave"/>
          <p:cNvSpPr/>
          <p:nvPr/>
        </p:nvSpPr>
        <p:spPr>
          <a:xfrm>
            <a:off x="4828633" y="659160"/>
            <a:ext cx="685800" cy="83339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MX"/>
          </a:p>
        </p:txBody>
      </p:sp>
      <p:sp>
        <p:nvSpPr>
          <p:cNvPr id="5" name="4 CuadroTexto"/>
          <p:cNvSpPr txBox="1"/>
          <p:nvPr/>
        </p:nvSpPr>
        <p:spPr>
          <a:xfrm>
            <a:off x="5171533" y="646331"/>
            <a:ext cx="6687333" cy="830997"/>
          </a:xfrm>
          <a:prstGeom prst="rect">
            <a:avLst/>
          </a:prstGeom>
          <a:noFill/>
        </p:spPr>
        <p:txBody>
          <a:bodyPr wrap="square" rtlCol="0">
            <a:spAutoFit/>
          </a:bodyPr>
          <a:lstStyle/>
          <a:p>
            <a:pPr marL="285750" indent="-285750">
              <a:buFont typeface="Arial" panose="020B0604020202020204" pitchFamily="34" charset="0"/>
              <a:buChar char="•"/>
            </a:pPr>
            <a:r>
              <a:rPr lang="es-MX" sz="2400" b="1" dirty="0">
                <a:latin typeface="Arial" panose="020B0604020202020204" pitchFamily="34" charset="0"/>
                <a:cs typeface="Arial" panose="020B0604020202020204" pitchFamily="34" charset="0"/>
              </a:rPr>
              <a:t>Fuera del </a:t>
            </a:r>
            <a:r>
              <a:rPr lang="es-MX" sz="2400" b="1" dirty="0" smtClean="0">
                <a:latin typeface="Arial" panose="020B0604020202020204" pitchFamily="34" charset="0"/>
                <a:cs typeface="Arial" panose="020B0604020202020204" pitchFamily="34" charset="0"/>
              </a:rPr>
              <a:t>Proceso Electoral</a:t>
            </a:r>
            <a:endParaRPr lang="es-MX" sz="2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2400" b="1" dirty="0" smtClean="0">
                <a:latin typeface="Arial" panose="020B0604020202020204" pitchFamily="34" charset="0"/>
                <a:cs typeface="Arial" panose="020B0604020202020204" pitchFamily="34" charset="0"/>
              </a:rPr>
              <a:t>Durante </a:t>
            </a:r>
            <a:r>
              <a:rPr lang="es-MX" sz="2400" b="1" dirty="0">
                <a:latin typeface="Arial" panose="020B0604020202020204" pitchFamily="34" charset="0"/>
                <a:cs typeface="Arial" panose="020B0604020202020204" pitchFamily="34" charset="0"/>
              </a:rPr>
              <a:t>el </a:t>
            </a:r>
            <a:r>
              <a:rPr lang="es-MX" sz="2400" b="1" dirty="0" smtClean="0">
                <a:latin typeface="Arial" panose="020B0604020202020204" pitchFamily="34" charset="0"/>
                <a:cs typeface="Arial" panose="020B0604020202020204" pitchFamily="34" charset="0"/>
              </a:rPr>
              <a:t>Proceso </a:t>
            </a:r>
            <a:r>
              <a:rPr lang="es-MX" sz="2400" b="1" dirty="0">
                <a:latin typeface="Arial" panose="020B0604020202020204" pitchFamily="34" charset="0"/>
                <a:cs typeface="Arial" panose="020B0604020202020204" pitchFamily="34" charset="0"/>
              </a:rPr>
              <a:t>E</a:t>
            </a:r>
            <a:r>
              <a:rPr lang="es-MX" sz="2400" b="1" dirty="0" smtClean="0">
                <a:latin typeface="Arial" panose="020B0604020202020204" pitchFamily="34" charset="0"/>
                <a:cs typeface="Arial" panose="020B0604020202020204" pitchFamily="34" charset="0"/>
              </a:rPr>
              <a:t>lectoral</a:t>
            </a:r>
            <a:endParaRPr lang="es-MX" sz="2400" b="1" dirty="0">
              <a:latin typeface="Arial" panose="020B0604020202020204" pitchFamily="34" charset="0"/>
              <a:cs typeface="Arial" panose="020B0604020202020204" pitchFamily="34" charset="0"/>
            </a:endParaRPr>
          </a:p>
        </p:txBody>
      </p:sp>
      <p:sp>
        <p:nvSpPr>
          <p:cNvPr id="6" name="5 CuadroTexto"/>
          <p:cNvSpPr txBox="1"/>
          <p:nvPr/>
        </p:nvSpPr>
        <p:spPr>
          <a:xfrm>
            <a:off x="4465131" y="1568858"/>
            <a:ext cx="6984213" cy="400110"/>
          </a:xfrm>
          <a:prstGeom prst="rect">
            <a:avLst/>
          </a:prstGeom>
          <a:solidFill>
            <a:srgbClr val="FFFF00"/>
          </a:solidFill>
        </p:spPr>
        <p:txBody>
          <a:bodyPr wrap="square" rtlCol="0">
            <a:spAutoFit/>
          </a:bodyPr>
          <a:lstStyle/>
          <a:p>
            <a:r>
              <a:rPr lang="es-MX" sz="2000" b="1" dirty="0">
                <a:latin typeface="Arial" panose="020B0604020202020204" pitchFamily="34" charset="0"/>
                <a:cs typeface="Arial" panose="020B0604020202020204" pitchFamily="34" charset="0"/>
              </a:rPr>
              <a:t>	PROCEDE EN CONTRA DE:</a:t>
            </a:r>
          </a:p>
        </p:txBody>
      </p:sp>
      <p:sp>
        <p:nvSpPr>
          <p:cNvPr id="7" name="6 CuadroTexto"/>
          <p:cNvSpPr txBox="1"/>
          <p:nvPr/>
        </p:nvSpPr>
        <p:spPr>
          <a:xfrm>
            <a:off x="304801" y="2010625"/>
            <a:ext cx="11587048" cy="3477875"/>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indent="-342900" algn="just">
              <a:buAutoNum type="alphaLcParenR"/>
            </a:pPr>
            <a:r>
              <a:rPr lang="es-MX" sz="2000" b="1" dirty="0">
                <a:latin typeface="Arial" panose="020B0604020202020204" pitchFamily="34" charset="0"/>
                <a:cs typeface="Arial" panose="020B0604020202020204" pitchFamily="34" charset="0"/>
              </a:rPr>
              <a:t>Las resoluciones que recaigan a los </a:t>
            </a:r>
            <a:r>
              <a:rPr lang="es-MX" sz="2000" b="1" dirty="0" smtClean="0">
                <a:latin typeface="Arial" panose="020B0604020202020204" pitchFamily="34" charset="0"/>
                <a:cs typeface="Arial" panose="020B0604020202020204" pitchFamily="34" charset="0"/>
              </a:rPr>
              <a:t>Recursos </a:t>
            </a:r>
            <a:r>
              <a:rPr lang="es-MX" sz="2000" b="1" dirty="0">
                <a:latin typeface="Arial" panose="020B0604020202020204" pitchFamily="34" charset="0"/>
                <a:cs typeface="Arial" panose="020B0604020202020204" pitchFamily="34" charset="0"/>
              </a:rPr>
              <a:t>de </a:t>
            </a:r>
            <a:r>
              <a:rPr lang="es-MX" sz="2000" b="1" dirty="0" smtClean="0">
                <a:latin typeface="Arial" panose="020B0604020202020204" pitchFamily="34" charset="0"/>
                <a:cs typeface="Arial" panose="020B0604020202020204" pitchFamily="34" charset="0"/>
              </a:rPr>
              <a:t>Revisión</a:t>
            </a:r>
            <a:r>
              <a:rPr lang="es-MX" sz="2000" b="1" dirty="0">
                <a:latin typeface="Arial" panose="020B0604020202020204" pitchFamily="34" charset="0"/>
                <a:cs typeface="Arial" panose="020B0604020202020204" pitchFamily="34" charset="0"/>
              </a:rPr>
              <a:t>.</a:t>
            </a:r>
          </a:p>
          <a:p>
            <a:pPr marL="342900" indent="-342900" algn="just">
              <a:buAutoNum type="alphaLcParenR"/>
            </a:pPr>
            <a:r>
              <a:rPr lang="es-MX" sz="2000" b="1" dirty="0">
                <a:latin typeface="Arial" panose="020B0604020202020204" pitchFamily="34" charset="0"/>
                <a:cs typeface="Arial" panose="020B0604020202020204" pitchFamily="34" charset="0"/>
              </a:rPr>
              <a:t>Los actos o resoluciones de los órganos del Instituto Estatal que no sean impugnables a través del recurso de revisión y que causen un perjuicio al partido político, coalición, candidato independiente o agrupación política con registro, que teniendo interés jurídico lo promueva.</a:t>
            </a:r>
          </a:p>
          <a:p>
            <a:pPr marL="342900" indent="-342900" algn="just">
              <a:buAutoNum type="alphaLcParenR"/>
            </a:pPr>
            <a:r>
              <a:rPr lang="es-MX" sz="2000" b="1" dirty="0">
                <a:latin typeface="Arial" panose="020B0604020202020204" pitchFamily="34" charset="0"/>
                <a:cs typeface="Arial" panose="020B0604020202020204" pitchFamily="34" charset="0"/>
              </a:rPr>
              <a:t>En la etapa de resultados y declaraciones de validez de las elecciones, el </a:t>
            </a:r>
            <a:r>
              <a:rPr lang="es-MX" sz="2000" b="1" dirty="0" smtClean="0">
                <a:latin typeface="Arial" panose="020B0604020202020204" pitchFamily="34" charset="0"/>
                <a:cs typeface="Arial" panose="020B0604020202020204" pitchFamily="34" charset="0"/>
              </a:rPr>
              <a:t>Recurso </a:t>
            </a:r>
            <a:r>
              <a:rPr lang="es-MX" sz="2000" b="1" dirty="0">
                <a:latin typeface="Arial" panose="020B0604020202020204" pitchFamily="34" charset="0"/>
                <a:cs typeface="Arial" panose="020B0604020202020204" pitchFamily="34" charset="0"/>
              </a:rPr>
              <a:t>de </a:t>
            </a:r>
            <a:r>
              <a:rPr lang="es-MX" sz="2000" b="1" dirty="0" smtClean="0">
                <a:latin typeface="Arial" panose="020B0604020202020204" pitchFamily="34" charset="0"/>
                <a:cs typeface="Arial" panose="020B0604020202020204" pitchFamily="34" charset="0"/>
              </a:rPr>
              <a:t>Apelación </a:t>
            </a:r>
            <a:r>
              <a:rPr lang="es-MX" sz="2000" b="1" dirty="0">
                <a:latin typeface="Arial" panose="020B0604020202020204" pitchFamily="34" charset="0"/>
                <a:cs typeface="Arial" panose="020B0604020202020204" pitchFamily="34" charset="0"/>
              </a:rPr>
              <a:t>será procedente para impugnar las resoluciones que recaigan a los </a:t>
            </a:r>
            <a:r>
              <a:rPr lang="es-MX" sz="2000" b="1" dirty="0" smtClean="0">
                <a:latin typeface="Arial" panose="020B0604020202020204" pitchFamily="34" charset="0"/>
                <a:cs typeface="Arial" panose="020B0604020202020204" pitchFamily="34" charset="0"/>
              </a:rPr>
              <a:t>Recursos </a:t>
            </a:r>
            <a:r>
              <a:rPr lang="es-MX" sz="2000" b="1" dirty="0">
                <a:latin typeface="Arial" panose="020B0604020202020204" pitchFamily="34" charset="0"/>
                <a:cs typeface="Arial" panose="020B0604020202020204" pitchFamily="34" charset="0"/>
              </a:rPr>
              <a:t>de </a:t>
            </a:r>
            <a:r>
              <a:rPr lang="es-MX" sz="2000" b="1" dirty="0" smtClean="0">
                <a:latin typeface="Arial" panose="020B0604020202020204" pitchFamily="34" charset="0"/>
                <a:cs typeface="Arial" panose="020B0604020202020204" pitchFamily="34" charset="0"/>
              </a:rPr>
              <a:t>Revisión</a:t>
            </a:r>
            <a:r>
              <a:rPr lang="es-MX" sz="2000" b="1" dirty="0">
                <a:latin typeface="Arial" panose="020B0604020202020204" pitchFamily="34" charset="0"/>
                <a:cs typeface="Arial" panose="020B0604020202020204" pitchFamily="34" charset="0"/>
              </a:rPr>
              <a:t>.</a:t>
            </a:r>
          </a:p>
          <a:p>
            <a:pPr marL="342900" indent="-342900" algn="just">
              <a:buAutoNum type="alphaLcParenR"/>
            </a:pPr>
            <a:r>
              <a:rPr lang="es-MX" sz="2000" b="1" dirty="0">
                <a:latin typeface="Arial" panose="020B0604020202020204" pitchFamily="34" charset="0"/>
                <a:cs typeface="Arial" panose="020B0604020202020204" pitchFamily="34" charset="0"/>
              </a:rPr>
              <a:t>En cualquier tiempo, el </a:t>
            </a:r>
            <a:r>
              <a:rPr lang="es-MX" sz="2000" b="1" dirty="0" smtClean="0">
                <a:latin typeface="Arial" panose="020B0604020202020204" pitchFamily="34" charset="0"/>
                <a:cs typeface="Arial" panose="020B0604020202020204" pitchFamily="34" charset="0"/>
              </a:rPr>
              <a:t>Recurso </a:t>
            </a:r>
            <a:r>
              <a:rPr lang="es-MX" sz="2000" b="1" dirty="0">
                <a:latin typeface="Arial" panose="020B0604020202020204" pitchFamily="34" charset="0"/>
                <a:cs typeface="Arial" panose="020B0604020202020204" pitchFamily="34" charset="0"/>
              </a:rPr>
              <a:t>de </a:t>
            </a:r>
            <a:r>
              <a:rPr lang="es-MX" sz="2000" b="1" dirty="0" smtClean="0">
                <a:latin typeface="Arial" panose="020B0604020202020204" pitchFamily="34" charset="0"/>
                <a:cs typeface="Arial" panose="020B0604020202020204" pitchFamily="34" charset="0"/>
              </a:rPr>
              <a:t>Apelación </a:t>
            </a:r>
            <a:r>
              <a:rPr lang="es-MX" sz="2000" b="1" dirty="0">
                <a:latin typeface="Arial" panose="020B0604020202020204" pitchFamily="34" charset="0"/>
                <a:cs typeface="Arial" panose="020B0604020202020204" pitchFamily="34" charset="0"/>
              </a:rPr>
              <a:t>será procedente para impugnar la determinación y, en su caso la aplicación de sanciones que en los términos de la Ley Electoral realice el Consejo Estatal.</a:t>
            </a:r>
          </a:p>
        </p:txBody>
      </p:sp>
      <p:sp>
        <p:nvSpPr>
          <p:cNvPr id="9" name="8 Rectángulo redondeado"/>
          <p:cNvSpPr/>
          <p:nvPr/>
        </p:nvSpPr>
        <p:spPr>
          <a:xfrm>
            <a:off x="1676400" y="5577116"/>
            <a:ext cx="2209800" cy="812995"/>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AUTORIDAD COMPETENTE</a:t>
            </a:r>
          </a:p>
        </p:txBody>
      </p:sp>
      <p:cxnSp>
        <p:nvCxnSpPr>
          <p:cNvPr id="10" name="9 Conector recto de flecha"/>
          <p:cNvCxnSpPr/>
          <p:nvPr/>
        </p:nvCxnSpPr>
        <p:spPr>
          <a:xfrm>
            <a:off x="4465131" y="5840437"/>
            <a:ext cx="838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10 CuadroTexto"/>
          <p:cNvSpPr txBox="1"/>
          <p:nvPr/>
        </p:nvSpPr>
        <p:spPr>
          <a:xfrm>
            <a:off x="5727310" y="5672435"/>
            <a:ext cx="4038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400" b="1" dirty="0">
                <a:latin typeface="Arial" panose="020B0604020202020204" pitchFamily="34" charset="0"/>
                <a:cs typeface="Arial" panose="020B0604020202020204" pitchFamily="34" charset="0"/>
              </a:rPr>
              <a:t>TRIBUNAL ELECTORAL</a:t>
            </a:r>
          </a:p>
        </p:txBody>
      </p:sp>
      <p:pic>
        <p:nvPicPr>
          <p:cNvPr id="13" name="Gráfico 7" descr="Flecha: curva ligera">
            <a:extLst>
              <a:ext uri="{FF2B5EF4-FFF2-40B4-BE49-F238E27FC236}">
                <a16:creationId xmlns="" xmlns:a16="http://schemas.microsoft.com/office/drawing/2014/main" id="{928032B4-BB6C-404E-AFEB-90655A65B4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796003">
            <a:off x="10687883" y="5771135"/>
            <a:ext cx="1174783" cy="914400"/>
          </a:xfrm>
          <a:prstGeom prst="rect">
            <a:avLst/>
          </a:prstGeom>
        </p:spPr>
      </p:pic>
      <p:sp>
        <p:nvSpPr>
          <p:cNvPr id="8" name="7 Rectángulo"/>
          <p:cNvSpPr/>
          <p:nvPr/>
        </p:nvSpPr>
        <p:spPr>
          <a:xfrm rot="19977160">
            <a:off x="229375" y="525133"/>
            <a:ext cx="1469445" cy="735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latin typeface="Arial" panose="020B0604020202020204" pitchFamily="34" charset="0"/>
                <a:cs typeface="Arial" panose="020B0604020202020204" pitchFamily="34" charset="0"/>
              </a:rPr>
              <a:t>ART. 42-50 LMIMEET</a:t>
            </a:r>
          </a:p>
        </p:txBody>
      </p:sp>
      <p:sp>
        <p:nvSpPr>
          <p:cNvPr id="14" name="13 Rectángulo"/>
          <p:cNvSpPr/>
          <p:nvPr/>
        </p:nvSpPr>
        <p:spPr>
          <a:xfrm>
            <a:off x="5701286" y="0"/>
            <a:ext cx="5211171"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Recurso  de Apelación</a:t>
            </a: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60994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Nube"/>
          <p:cNvSpPr/>
          <p:nvPr/>
        </p:nvSpPr>
        <p:spPr>
          <a:xfrm>
            <a:off x="3651738" y="209899"/>
            <a:ext cx="4038600" cy="1066800"/>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MX" sz="2400" b="1" dirty="0">
                <a:solidFill>
                  <a:schemeClr val="tx1"/>
                </a:solidFill>
                <a:latin typeface="Arial" panose="020B0604020202020204" pitchFamily="34" charset="0"/>
                <a:cs typeface="Arial" panose="020B0604020202020204" pitchFamily="34" charset="0"/>
              </a:rPr>
              <a:t>Sentencias</a:t>
            </a:r>
          </a:p>
        </p:txBody>
      </p:sp>
      <p:cxnSp>
        <p:nvCxnSpPr>
          <p:cNvPr id="5" name="4 Conector recto"/>
          <p:cNvCxnSpPr/>
          <p:nvPr/>
        </p:nvCxnSpPr>
        <p:spPr>
          <a:xfrm>
            <a:off x="5676900" y="1371600"/>
            <a:ext cx="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6 Conector recto"/>
          <p:cNvCxnSpPr/>
          <p:nvPr/>
        </p:nvCxnSpPr>
        <p:spPr>
          <a:xfrm>
            <a:off x="2362200" y="1905000"/>
            <a:ext cx="6781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8 Conector recto"/>
          <p:cNvCxnSpPr/>
          <p:nvPr/>
        </p:nvCxnSpPr>
        <p:spPr>
          <a:xfrm>
            <a:off x="2362200" y="1905000"/>
            <a:ext cx="0" cy="381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10 Conector recto"/>
          <p:cNvCxnSpPr/>
          <p:nvPr/>
        </p:nvCxnSpPr>
        <p:spPr>
          <a:xfrm>
            <a:off x="9144000" y="1905000"/>
            <a:ext cx="0" cy="381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11 Conector recto"/>
          <p:cNvCxnSpPr/>
          <p:nvPr/>
        </p:nvCxnSpPr>
        <p:spPr>
          <a:xfrm>
            <a:off x="5676900" y="1905000"/>
            <a:ext cx="0" cy="381000"/>
          </a:xfrm>
          <a:prstGeom prst="line">
            <a:avLst/>
          </a:prstGeom>
        </p:spPr>
        <p:style>
          <a:lnRef idx="3">
            <a:schemeClr val="accent2"/>
          </a:lnRef>
          <a:fillRef idx="0">
            <a:schemeClr val="accent2"/>
          </a:fillRef>
          <a:effectRef idx="2">
            <a:schemeClr val="accent2"/>
          </a:effectRef>
          <a:fontRef idx="minor">
            <a:schemeClr val="tx1"/>
          </a:fontRef>
        </p:style>
      </p:cxnSp>
      <p:sp>
        <p:nvSpPr>
          <p:cNvPr id="10" name="9 CuadroTexto"/>
          <p:cNvSpPr txBox="1"/>
          <p:nvPr/>
        </p:nvSpPr>
        <p:spPr>
          <a:xfrm>
            <a:off x="1577926" y="2278966"/>
            <a:ext cx="175260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latin typeface="Arial" panose="020B0604020202020204" pitchFamily="34" charset="0"/>
                <a:cs typeface="Arial" panose="020B0604020202020204" pitchFamily="34" charset="0"/>
              </a:rPr>
              <a:t>Confirman</a:t>
            </a:r>
            <a:r>
              <a:rPr lang="es-MX" dirty="0">
                <a:latin typeface="Arial" panose="020B0604020202020204" pitchFamily="34" charset="0"/>
                <a:cs typeface="Arial" panose="020B0604020202020204" pitchFamily="34" charset="0"/>
              </a:rPr>
              <a:t> </a:t>
            </a:r>
          </a:p>
        </p:txBody>
      </p:sp>
      <p:sp>
        <p:nvSpPr>
          <p:cNvPr id="14" name="13 CuadroTexto"/>
          <p:cNvSpPr txBox="1"/>
          <p:nvPr/>
        </p:nvSpPr>
        <p:spPr>
          <a:xfrm>
            <a:off x="8153400" y="2309336"/>
            <a:ext cx="175260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 </a:t>
            </a:r>
            <a:r>
              <a:rPr lang="es-MX" sz="2000" b="1" dirty="0">
                <a:latin typeface="Arial" panose="020B0604020202020204" pitchFamily="34" charset="0"/>
                <a:cs typeface="Arial" panose="020B0604020202020204" pitchFamily="34" charset="0"/>
              </a:rPr>
              <a:t>Revocan</a:t>
            </a:r>
          </a:p>
        </p:txBody>
      </p:sp>
      <p:sp>
        <p:nvSpPr>
          <p:cNvPr id="15" name="14 CuadroTexto"/>
          <p:cNvSpPr txBox="1"/>
          <p:nvPr/>
        </p:nvSpPr>
        <p:spPr>
          <a:xfrm>
            <a:off x="4800600" y="2286000"/>
            <a:ext cx="1752600"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 </a:t>
            </a:r>
            <a:r>
              <a:rPr lang="es-MX" sz="2000" b="1" dirty="0">
                <a:latin typeface="Arial" panose="020B0604020202020204" pitchFamily="34" charset="0"/>
                <a:cs typeface="Arial" panose="020B0604020202020204" pitchFamily="34" charset="0"/>
              </a:rPr>
              <a:t>Modifican</a:t>
            </a:r>
            <a:r>
              <a:rPr lang="es-MX" dirty="0">
                <a:latin typeface="Arial" panose="020B0604020202020204" pitchFamily="34" charset="0"/>
                <a:cs typeface="Arial" panose="020B0604020202020204" pitchFamily="34" charset="0"/>
              </a:rPr>
              <a:t> </a:t>
            </a:r>
          </a:p>
        </p:txBody>
      </p:sp>
      <p:sp>
        <p:nvSpPr>
          <p:cNvPr id="16" name="15 CuadroTexto"/>
          <p:cNvSpPr txBox="1"/>
          <p:nvPr/>
        </p:nvSpPr>
        <p:spPr>
          <a:xfrm>
            <a:off x="3505200" y="3352800"/>
            <a:ext cx="4648200"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 </a:t>
            </a:r>
            <a:r>
              <a:rPr lang="es-MX" sz="2000" b="1" dirty="0" smtClean="0">
                <a:latin typeface="Arial" panose="020B0604020202020204" pitchFamily="34" charset="0"/>
                <a:cs typeface="Arial" panose="020B0604020202020204" pitchFamily="34" charset="0"/>
              </a:rPr>
              <a:t>El </a:t>
            </a:r>
            <a:r>
              <a:rPr lang="es-MX" sz="2000" b="1" dirty="0">
                <a:latin typeface="Arial" panose="020B0604020202020204" pitchFamily="34" charset="0"/>
                <a:cs typeface="Arial" panose="020B0604020202020204" pitchFamily="34" charset="0"/>
              </a:rPr>
              <a:t>acto o la resolución impugnado</a:t>
            </a:r>
          </a:p>
        </p:txBody>
      </p:sp>
      <p:cxnSp>
        <p:nvCxnSpPr>
          <p:cNvPr id="19" name="18 Conector recto"/>
          <p:cNvCxnSpPr/>
          <p:nvPr/>
        </p:nvCxnSpPr>
        <p:spPr>
          <a:xfrm>
            <a:off x="9144000" y="2709446"/>
            <a:ext cx="0" cy="319852"/>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19 Conector recto"/>
          <p:cNvCxnSpPr/>
          <p:nvPr/>
        </p:nvCxnSpPr>
        <p:spPr>
          <a:xfrm>
            <a:off x="5671038" y="2678668"/>
            <a:ext cx="0" cy="381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20 Conector recto"/>
          <p:cNvCxnSpPr/>
          <p:nvPr/>
        </p:nvCxnSpPr>
        <p:spPr>
          <a:xfrm>
            <a:off x="2362200" y="2655332"/>
            <a:ext cx="0" cy="381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21 Conector recto"/>
          <p:cNvCxnSpPr/>
          <p:nvPr/>
        </p:nvCxnSpPr>
        <p:spPr>
          <a:xfrm>
            <a:off x="2362200" y="3029298"/>
            <a:ext cx="6781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23 Conector recto"/>
          <p:cNvCxnSpPr/>
          <p:nvPr/>
        </p:nvCxnSpPr>
        <p:spPr>
          <a:xfrm>
            <a:off x="5671038" y="3059668"/>
            <a:ext cx="0" cy="293132"/>
          </a:xfrm>
          <a:prstGeom prst="line">
            <a:avLst/>
          </a:prstGeom>
        </p:spPr>
        <p:style>
          <a:lnRef idx="3">
            <a:schemeClr val="accent2"/>
          </a:lnRef>
          <a:fillRef idx="0">
            <a:schemeClr val="accent2"/>
          </a:fillRef>
          <a:effectRef idx="2">
            <a:schemeClr val="accent2"/>
          </a:effectRef>
          <a:fontRef idx="minor">
            <a:schemeClr val="tx1"/>
          </a:fontRef>
        </p:style>
      </p:cxnSp>
      <p:sp>
        <p:nvSpPr>
          <p:cNvPr id="27" name="26 Pergamino horizontal"/>
          <p:cNvSpPr/>
          <p:nvPr/>
        </p:nvSpPr>
        <p:spPr>
          <a:xfrm>
            <a:off x="2438400" y="4191000"/>
            <a:ext cx="8229600" cy="2438400"/>
          </a:xfrm>
          <a:prstGeom prst="horizontalScroll">
            <a:avLst/>
          </a:prstGeom>
          <a:ln>
            <a:solidFill>
              <a:schemeClr val="tx1"/>
            </a:solidFill>
          </a:ln>
          <a:scene3d>
            <a:camera prst="perspectiveRight"/>
            <a:lightRig rig="threePt" dir="t"/>
          </a:scene3d>
        </p:spPr>
        <p:style>
          <a:lnRef idx="1">
            <a:schemeClr val="accent6"/>
          </a:lnRef>
          <a:fillRef idx="2">
            <a:schemeClr val="accent6"/>
          </a:fillRef>
          <a:effectRef idx="1">
            <a:schemeClr val="accent6"/>
          </a:effectRef>
          <a:fontRef idx="minor">
            <a:schemeClr val="dk1"/>
          </a:fontRef>
        </p:style>
        <p:txBody>
          <a:bodyPr rtlCol="0" anchor="ctr"/>
          <a:lstStyle/>
          <a:p>
            <a:pPr algn="just"/>
            <a:r>
              <a:rPr lang="es-MX" sz="2400" b="1" dirty="0">
                <a:latin typeface="Arial" panose="020B0604020202020204" pitchFamily="34" charset="0"/>
                <a:cs typeface="Arial" panose="020B0604020202020204" pitchFamily="34" charset="0"/>
              </a:rPr>
              <a:t>El </a:t>
            </a:r>
            <a:r>
              <a:rPr lang="es-MX" sz="2400" b="1" dirty="0" smtClean="0">
                <a:latin typeface="Arial" panose="020B0604020202020204" pitchFamily="34" charset="0"/>
                <a:cs typeface="Arial" panose="020B0604020202020204" pitchFamily="34" charset="0"/>
              </a:rPr>
              <a:t>Recurso </a:t>
            </a:r>
            <a:r>
              <a:rPr lang="es-MX" sz="2400" b="1" dirty="0">
                <a:latin typeface="Arial" panose="020B0604020202020204" pitchFamily="34" charset="0"/>
                <a:cs typeface="Arial" panose="020B0604020202020204" pitchFamily="34" charset="0"/>
              </a:rPr>
              <a:t>de A</a:t>
            </a:r>
            <a:r>
              <a:rPr lang="es-MX" sz="2400" b="1" dirty="0" smtClean="0">
                <a:latin typeface="Arial" panose="020B0604020202020204" pitchFamily="34" charset="0"/>
                <a:cs typeface="Arial" panose="020B0604020202020204" pitchFamily="34" charset="0"/>
              </a:rPr>
              <a:t>pelación </a:t>
            </a:r>
            <a:r>
              <a:rPr lang="es-MX" sz="2400" b="1" dirty="0">
                <a:latin typeface="Arial" panose="020B0604020202020204" pitchFamily="34" charset="0"/>
                <a:cs typeface="Arial" panose="020B0604020202020204" pitchFamily="34" charset="0"/>
              </a:rPr>
              <a:t>será resuelto por el Tribunal Electoral dentro de los </a:t>
            </a:r>
            <a:r>
              <a:rPr lang="es-MX"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doce </a:t>
            </a:r>
            <a:r>
              <a:rPr lang="es-MX" sz="2400" b="1" u="sng"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días</a:t>
            </a:r>
            <a:r>
              <a:rPr lang="es-MX"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2400" b="1" dirty="0" smtClean="0">
                <a:latin typeface="Arial" panose="020B0604020202020204" pitchFamily="34" charset="0"/>
                <a:cs typeface="Arial" panose="020B0604020202020204" pitchFamily="34" charset="0"/>
              </a:rPr>
              <a:t>siguientes </a:t>
            </a:r>
            <a:r>
              <a:rPr lang="es-MX" sz="2400" b="1" dirty="0">
                <a:latin typeface="Arial" panose="020B0604020202020204" pitchFamily="34" charset="0"/>
                <a:cs typeface="Arial" panose="020B0604020202020204" pitchFamily="34" charset="0"/>
              </a:rPr>
              <a:t>a aquel en que se admitan (5 días para admitir).</a:t>
            </a: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53867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D41E7898-381A-49C8-B7E3-6ECD24826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4495800" y="2819400"/>
            <a:ext cx="1447800" cy="76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83127" y="3114676"/>
            <a:ext cx="1350818" cy="744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8227212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1106652" y="928889"/>
            <a:ext cx="10418618" cy="170303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s-MX" b="1" dirty="0">
                <a:latin typeface="Arial" panose="020B0604020202020204" pitchFamily="34" charset="0"/>
                <a:cs typeface="Arial" panose="020B0604020202020204" pitchFamily="34" charset="0"/>
              </a:rPr>
              <a:t>Es un medio de impugnación que procede para resolver asuntos que carecen de una vía específica en la LGSMIME. El Juicio Electoral procede en casos donde una controversia o litigio no se ajusta a los supuestos previstos por los medios de impugnación establecidos por la ley. </a:t>
            </a:r>
          </a:p>
        </p:txBody>
      </p:sp>
      <p:sp>
        <p:nvSpPr>
          <p:cNvPr id="22" name="21 CuadroTexto"/>
          <p:cNvSpPr txBox="1"/>
          <p:nvPr/>
        </p:nvSpPr>
        <p:spPr>
          <a:xfrm>
            <a:off x="609600" y="3788202"/>
            <a:ext cx="2705100" cy="369332"/>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EL Juicio Electoral</a:t>
            </a:r>
          </a:p>
        </p:txBody>
      </p:sp>
      <p:cxnSp>
        <p:nvCxnSpPr>
          <p:cNvPr id="24" name="23 Conector recto de flecha"/>
          <p:cNvCxnSpPr/>
          <p:nvPr/>
        </p:nvCxnSpPr>
        <p:spPr>
          <a:xfrm>
            <a:off x="3314700" y="3955198"/>
            <a:ext cx="9906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5" name="24 CuadroTexto"/>
          <p:cNvSpPr txBox="1"/>
          <p:nvPr/>
        </p:nvSpPr>
        <p:spPr>
          <a:xfrm>
            <a:off x="4339419" y="3695869"/>
            <a:ext cx="2057400" cy="646331"/>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b="1" dirty="0">
                <a:latin typeface="Arial" panose="020B0604020202020204" pitchFamily="34" charset="0"/>
                <a:cs typeface="Arial" panose="020B0604020202020204" pitchFamily="34" charset="0"/>
              </a:rPr>
              <a:t>Fue creado por la Sala Superior </a:t>
            </a:r>
          </a:p>
        </p:txBody>
      </p:sp>
      <p:cxnSp>
        <p:nvCxnSpPr>
          <p:cNvPr id="29" name="28 Conector recto de flecha"/>
          <p:cNvCxnSpPr/>
          <p:nvPr/>
        </p:nvCxnSpPr>
        <p:spPr>
          <a:xfrm>
            <a:off x="6477000" y="4015012"/>
            <a:ext cx="3048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0" name="29 CuadroTexto"/>
          <p:cNvSpPr txBox="1"/>
          <p:nvPr/>
        </p:nvSpPr>
        <p:spPr>
          <a:xfrm>
            <a:off x="6861981" y="3396848"/>
            <a:ext cx="4457700" cy="1200329"/>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A través de los lineamientos Generales para la Identificación e Integración de Expedientes del Tribunal Electoral del Poder Judicial de la Federación.</a:t>
            </a:r>
          </a:p>
        </p:txBody>
      </p:sp>
      <p:pic>
        <p:nvPicPr>
          <p:cNvPr id="15" name="Gráfico 7" descr="Flecha: curva ligera">
            <a:extLst>
              <a:ext uri="{FF2B5EF4-FFF2-40B4-BE49-F238E27FC236}">
                <a16:creationId xmlns="" xmlns:a16="http://schemas.microsoft.com/office/drawing/2014/main" id="{928032B4-BB6C-404E-AFEB-90655A65B4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796003">
            <a:off x="11062764" y="6071831"/>
            <a:ext cx="1174783" cy="914400"/>
          </a:xfrm>
          <a:prstGeom prst="rect">
            <a:avLst/>
          </a:prstGeom>
        </p:spPr>
      </p:pic>
      <p:sp>
        <p:nvSpPr>
          <p:cNvPr id="5" name="Rectángulo 4"/>
          <p:cNvSpPr/>
          <p:nvPr/>
        </p:nvSpPr>
        <p:spPr>
          <a:xfrm>
            <a:off x="2819400" y="4985228"/>
            <a:ext cx="6096000" cy="6463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r>
              <a:rPr lang="es-MX" dirty="0">
                <a:latin typeface="Arial" panose="020B0604020202020204" pitchFamily="34" charset="0"/>
                <a:cs typeface="Arial" panose="020B0604020202020204" pitchFamily="34" charset="0"/>
              </a:rPr>
              <a:t>Sus plazos son conforme a las reglas generales de los medios de </a:t>
            </a:r>
            <a:r>
              <a:rPr lang="es-MX" dirty="0" smtClean="0">
                <a:latin typeface="Arial" panose="020B0604020202020204" pitchFamily="34" charset="0"/>
                <a:cs typeface="Arial" panose="020B0604020202020204" pitchFamily="34" charset="0"/>
              </a:rPr>
              <a:t>impugnación.</a:t>
            </a:r>
            <a:endParaRPr lang="es-MX" dirty="0">
              <a:latin typeface="Arial" panose="020B0604020202020204" pitchFamily="34" charset="0"/>
              <a:cs typeface="Arial" panose="020B0604020202020204" pitchFamily="34" charset="0"/>
            </a:endParaRPr>
          </a:p>
        </p:txBody>
      </p:sp>
      <p:sp>
        <p:nvSpPr>
          <p:cNvPr id="2" name="1 Rectángulo"/>
          <p:cNvSpPr/>
          <p:nvPr/>
        </p:nvSpPr>
        <p:spPr>
          <a:xfrm>
            <a:off x="5984529" y="228600"/>
            <a:ext cx="4737515"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JUICIO ELECTORAL</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8753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5800" y="844034"/>
            <a:ext cx="3048000" cy="369332"/>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Acuerdo del pleno</a:t>
            </a:r>
          </a:p>
        </p:txBody>
      </p:sp>
      <p:cxnSp>
        <p:nvCxnSpPr>
          <p:cNvPr id="4" name="3 Conector angular"/>
          <p:cNvCxnSpPr/>
          <p:nvPr/>
        </p:nvCxnSpPr>
        <p:spPr>
          <a:xfrm>
            <a:off x="3904399" y="1213366"/>
            <a:ext cx="2687782" cy="958334"/>
          </a:xfrm>
          <a:prstGeom prst="bentConnector3">
            <a:avLst/>
          </a:prstGeom>
          <a:ln>
            <a:tailEnd type="arrow"/>
          </a:ln>
        </p:spPr>
        <p:style>
          <a:lnRef idx="3">
            <a:schemeClr val="dk1"/>
          </a:lnRef>
          <a:fillRef idx="0">
            <a:schemeClr val="dk1"/>
          </a:fillRef>
          <a:effectRef idx="2">
            <a:schemeClr val="dk1"/>
          </a:effectRef>
          <a:fontRef idx="minor">
            <a:schemeClr val="tx1"/>
          </a:fontRef>
        </p:style>
      </p:cxnSp>
      <p:sp>
        <p:nvSpPr>
          <p:cNvPr id="5" name="4 CuadroTexto"/>
          <p:cNvSpPr txBox="1"/>
          <p:nvPr/>
        </p:nvSpPr>
        <p:spPr>
          <a:xfrm>
            <a:off x="7086600" y="1848534"/>
            <a:ext cx="3810000" cy="646331"/>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dirty="0">
                <a:latin typeface="Arial" panose="020B0604020202020204" pitchFamily="34" charset="0"/>
                <a:cs typeface="Arial" panose="020B0604020202020204" pitchFamily="34" charset="0"/>
              </a:rPr>
              <a:t>Se determinó sobre la procedencia de los </a:t>
            </a:r>
            <a:r>
              <a:rPr lang="es-MX" dirty="0" smtClean="0">
                <a:latin typeface="Arial" panose="020B0604020202020204" pitchFamily="34" charset="0"/>
                <a:cs typeface="Arial" panose="020B0604020202020204" pitchFamily="34" charset="0"/>
              </a:rPr>
              <a:t>Juicios </a:t>
            </a:r>
            <a:r>
              <a:rPr lang="es-MX" dirty="0">
                <a:latin typeface="Arial" panose="020B0604020202020204" pitchFamily="34" charset="0"/>
                <a:cs typeface="Arial" panose="020B0604020202020204" pitchFamily="34" charset="0"/>
              </a:rPr>
              <a:t>Electorales.</a:t>
            </a:r>
          </a:p>
        </p:txBody>
      </p:sp>
      <p:sp>
        <p:nvSpPr>
          <p:cNvPr id="6" name="5 CuadroTexto"/>
          <p:cNvSpPr txBox="1"/>
          <p:nvPr/>
        </p:nvSpPr>
        <p:spPr>
          <a:xfrm>
            <a:off x="2362200" y="4343400"/>
            <a:ext cx="3962400" cy="175432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dirty="0">
                <a:latin typeface="Arial" panose="020B0604020202020204" pitchFamily="34" charset="0"/>
                <a:cs typeface="Arial" panose="020B0604020202020204" pitchFamily="34" charset="0"/>
              </a:rPr>
              <a:t>Cuando los actos reclamados no encuadren en los supuestos de procedencia de alguno de los medios de impugnación previstos en la ley electoral, se sustanciaran por medio de un Juicio Electoral.</a:t>
            </a:r>
          </a:p>
        </p:txBody>
      </p:sp>
      <p:sp>
        <p:nvSpPr>
          <p:cNvPr id="8" name="7 Flecha curvada hacia la izquierda"/>
          <p:cNvSpPr/>
          <p:nvPr/>
        </p:nvSpPr>
        <p:spPr>
          <a:xfrm rot="2474526">
            <a:off x="7598277" y="3194061"/>
            <a:ext cx="869972" cy="3379646"/>
          </a:xfrm>
          <a:prstGeom prst="curvedLeftArrow">
            <a:avLst>
              <a:gd name="adj1" fmla="val 0"/>
              <a:gd name="adj2" fmla="val 50000"/>
              <a:gd name="adj3" fmla="val 67424"/>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solidFill>
                <a:schemeClr val="tx1"/>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5667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CB31953-BBDB-4915-A9D8-3A222D8AA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51546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08185" y="1053551"/>
            <a:ext cx="9829800" cy="1015663"/>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El Pleno del Tribunal Electoral será competente para resolver en única instancia, las diferencias laborales que se susciten con sus trabajadores, así como los trabajadores del Instituto Estatal. </a:t>
            </a:r>
          </a:p>
        </p:txBody>
      </p:sp>
      <p:sp>
        <p:nvSpPr>
          <p:cNvPr id="4" name="3 Pergamino vertical"/>
          <p:cNvSpPr/>
          <p:nvPr/>
        </p:nvSpPr>
        <p:spPr>
          <a:xfrm>
            <a:off x="284285" y="2222563"/>
            <a:ext cx="5029200" cy="4595446"/>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b="1" dirty="0" smtClean="0">
                <a:latin typeface="Arial" panose="020B0604020202020204" pitchFamily="34" charset="0"/>
                <a:cs typeface="Arial" panose="020B0604020202020204" pitchFamily="34" charset="0"/>
              </a:rPr>
              <a:t>Supletoriedad</a:t>
            </a:r>
            <a:r>
              <a:rPr lang="es-MX" b="1" dirty="0">
                <a:latin typeface="Arial" panose="020B0604020202020204" pitchFamily="34" charset="0"/>
                <a:cs typeface="Arial" panose="020B0604020202020204" pitchFamily="34" charset="0"/>
              </a:rPr>
              <a:t>:</a:t>
            </a:r>
          </a:p>
          <a:p>
            <a:pPr marL="342900" indent="-342900" algn="just">
              <a:buAutoNum type="alphaLcParenR"/>
            </a:pPr>
            <a:r>
              <a:rPr lang="es-MX" b="1" dirty="0">
                <a:latin typeface="Arial" panose="020B0604020202020204" pitchFamily="34" charset="0"/>
                <a:cs typeface="Arial" panose="020B0604020202020204" pitchFamily="34" charset="0"/>
              </a:rPr>
              <a:t>La Ley de los Trabajadores al Servicio del Estado.</a:t>
            </a:r>
          </a:p>
          <a:p>
            <a:pPr marL="342900" indent="-342900" algn="just">
              <a:buAutoNum type="alphaLcParenR"/>
            </a:pPr>
            <a:r>
              <a:rPr lang="es-MX" b="1" dirty="0">
                <a:solidFill>
                  <a:schemeClr val="accent1"/>
                </a:solidFill>
                <a:latin typeface="Arial" panose="020B0604020202020204" pitchFamily="34" charset="0"/>
                <a:cs typeface="Arial" panose="020B0604020202020204" pitchFamily="34" charset="0"/>
              </a:rPr>
              <a:t>La Ley Federal de los Trabajadores al Servicio del Estado.</a:t>
            </a:r>
          </a:p>
          <a:p>
            <a:pPr marL="342900" indent="-342900" algn="just">
              <a:buAutoNum type="alphaLcParenR"/>
            </a:pPr>
            <a:r>
              <a:rPr lang="es-MX" b="1" dirty="0">
                <a:latin typeface="Arial" panose="020B0604020202020204" pitchFamily="34" charset="0"/>
                <a:cs typeface="Arial" panose="020B0604020202020204" pitchFamily="34" charset="0"/>
              </a:rPr>
              <a:t>La Ley Federal del Trabajo </a:t>
            </a:r>
          </a:p>
          <a:p>
            <a:pPr marL="342900" indent="-342900" algn="just">
              <a:buAutoNum type="alphaLcParenR"/>
            </a:pPr>
            <a:r>
              <a:rPr lang="es-MX" b="1" dirty="0">
                <a:solidFill>
                  <a:schemeClr val="accent1"/>
                </a:solidFill>
                <a:latin typeface="Arial" panose="020B0604020202020204" pitchFamily="34" charset="0"/>
                <a:cs typeface="Arial" panose="020B0604020202020204" pitchFamily="34" charset="0"/>
              </a:rPr>
              <a:t>El Código Federal de Procedimientos Civiles. </a:t>
            </a:r>
          </a:p>
          <a:p>
            <a:pPr marL="342900" indent="-342900" algn="just">
              <a:buAutoNum type="alphaLcParenR"/>
            </a:pPr>
            <a:r>
              <a:rPr lang="es-MX" b="1" dirty="0">
                <a:latin typeface="Arial" panose="020B0604020202020204" pitchFamily="34" charset="0"/>
                <a:cs typeface="Arial" panose="020B0604020202020204" pitchFamily="34" charset="0"/>
              </a:rPr>
              <a:t>El Código de Procedimientos Civiles para el 	Estado de Tabasco.</a:t>
            </a:r>
          </a:p>
          <a:p>
            <a:pPr marL="342900" indent="-342900" algn="just">
              <a:buAutoNum type="alphaLcParenR"/>
            </a:pPr>
            <a:r>
              <a:rPr lang="es-MX" b="1" dirty="0">
                <a:solidFill>
                  <a:schemeClr val="accent1"/>
                </a:solidFill>
                <a:latin typeface="Arial" panose="020B0604020202020204" pitchFamily="34" charset="0"/>
                <a:cs typeface="Arial" panose="020B0604020202020204" pitchFamily="34" charset="0"/>
              </a:rPr>
              <a:t>Los Principios Generales de Derecho</a:t>
            </a:r>
          </a:p>
          <a:p>
            <a:pPr marL="342900" indent="-342900" algn="just">
              <a:buAutoNum type="alphaLcParenR"/>
            </a:pPr>
            <a:r>
              <a:rPr lang="es-MX" b="1" dirty="0">
                <a:latin typeface="Arial" panose="020B0604020202020204" pitchFamily="34" charset="0"/>
                <a:cs typeface="Arial" panose="020B0604020202020204" pitchFamily="34" charset="0"/>
              </a:rPr>
              <a:t>La Equidad.</a:t>
            </a:r>
          </a:p>
        </p:txBody>
      </p:sp>
      <p:sp>
        <p:nvSpPr>
          <p:cNvPr id="5" name="4 CuadroTexto"/>
          <p:cNvSpPr txBox="1"/>
          <p:nvPr/>
        </p:nvSpPr>
        <p:spPr>
          <a:xfrm>
            <a:off x="5563473" y="2346285"/>
            <a:ext cx="5943600" cy="369332"/>
          </a:xfrm>
          <a:prstGeom prst="rect">
            <a:avLst/>
          </a:prstGeom>
          <a:solidFill>
            <a:srgbClr val="FFFF00"/>
          </a:solidFill>
        </p:spPr>
        <p:txBody>
          <a:bodyPr wrap="square" rtlCol="0">
            <a:spAutoFit/>
          </a:bodyPr>
          <a:lstStyle/>
          <a:p>
            <a:pPr algn="ctr"/>
            <a:r>
              <a:rPr lang="es-MX" b="1" dirty="0"/>
              <a:t>PARTES EN EL PROCEDIMIENTO DE CONTROVERSIA </a:t>
            </a:r>
            <a:r>
              <a:rPr lang="es-MX" b="1" dirty="0" smtClean="0"/>
              <a:t>LABORAL</a:t>
            </a:r>
            <a:endParaRPr lang="es-MX" b="1" dirty="0"/>
          </a:p>
        </p:txBody>
      </p:sp>
      <p:cxnSp>
        <p:nvCxnSpPr>
          <p:cNvPr id="7" name="6 Conector recto"/>
          <p:cNvCxnSpPr/>
          <p:nvPr/>
        </p:nvCxnSpPr>
        <p:spPr>
          <a:xfrm>
            <a:off x="8535273" y="2715617"/>
            <a:ext cx="0" cy="75307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8 Conector recto"/>
          <p:cNvCxnSpPr/>
          <p:nvPr/>
        </p:nvCxnSpPr>
        <p:spPr>
          <a:xfrm flipV="1">
            <a:off x="5940670" y="3468687"/>
            <a:ext cx="4914900" cy="73025"/>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13 Conector recto"/>
          <p:cNvCxnSpPr/>
          <p:nvPr/>
        </p:nvCxnSpPr>
        <p:spPr>
          <a:xfrm>
            <a:off x="5940670" y="3541712"/>
            <a:ext cx="0" cy="2682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15 Conector recto"/>
          <p:cNvCxnSpPr/>
          <p:nvPr/>
        </p:nvCxnSpPr>
        <p:spPr>
          <a:xfrm>
            <a:off x="10837985" y="3468687"/>
            <a:ext cx="0" cy="268288"/>
          </a:xfrm>
          <a:prstGeom prst="line">
            <a:avLst/>
          </a:prstGeom>
        </p:spPr>
        <p:style>
          <a:lnRef idx="3">
            <a:schemeClr val="accent2"/>
          </a:lnRef>
          <a:fillRef idx="0">
            <a:schemeClr val="accent2"/>
          </a:fillRef>
          <a:effectRef idx="2">
            <a:schemeClr val="accent2"/>
          </a:effectRef>
          <a:fontRef idx="minor">
            <a:schemeClr val="tx1"/>
          </a:fontRef>
        </p:style>
      </p:cxnSp>
      <p:sp>
        <p:nvSpPr>
          <p:cNvPr id="15" name="14 CuadroTexto"/>
          <p:cNvSpPr txBox="1"/>
          <p:nvPr/>
        </p:nvSpPr>
        <p:spPr>
          <a:xfrm>
            <a:off x="5178669" y="3810000"/>
            <a:ext cx="2078519" cy="33855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MX" sz="1600" dirty="0">
                <a:latin typeface="Arial" panose="020B0604020202020204" pitchFamily="34" charset="0"/>
                <a:cs typeface="Arial" panose="020B0604020202020204" pitchFamily="34" charset="0"/>
              </a:rPr>
              <a:t>EL TRABAJADOR</a:t>
            </a:r>
          </a:p>
        </p:txBody>
      </p:sp>
      <p:sp>
        <p:nvSpPr>
          <p:cNvPr id="18" name="17 CuadroTexto"/>
          <p:cNvSpPr txBox="1"/>
          <p:nvPr/>
        </p:nvSpPr>
        <p:spPr>
          <a:xfrm>
            <a:off x="7620000" y="3736975"/>
            <a:ext cx="3886200" cy="461665"/>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1200" b="1" dirty="0">
                <a:latin typeface="Arial" panose="020B0604020202020204" pitchFamily="34" charset="0"/>
                <a:cs typeface="Arial" panose="020B0604020202020204" pitchFamily="34" charset="0"/>
              </a:rPr>
              <a:t>ÓRGANO SEÑALADO COMO RESPONSABLE</a:t>
            </a:r>
          </a:p>
          <a:p>
            <a:pPr algn="ctr"/>
            <a:r>
              <a:rPr lang="es-MX" sz="1200" b="1" dirty="0">
                <a:latin typeface="Arial" panose="020B0604020202020204" pitchFamily="34" charset="0"/>
                <a:cs typeface="Arial" panose="020B0604020202020204" pitchFamily="34" charset="0"/>
              </a:rPr>
              <a:t>TET o IEPCT.</a:t>
            </a:r>
          </a:p>
        </p:txBody>
      </p:sp>
      <p:cxnSp>
        <p:nvCxnSpPr>
          <p:cNvPr id="19" name="18 Conector recto"/>
          <p:cNvCxnSpPr/>
          <p:nvPr/>
        </p:nvCxnSpPr>
        <p:spPr>
          <a:xfrm>
            <a:off x="5940670" y="4148554"/>
            <a:ext cx="0" cy="268288"/>
          </a:xfrm>
          <a:prstGeom prst="line">
            <a:avLst/>
          </a:prstGeom>
        </p:spPr>
        <p:style>
          <a:lnRef idx="3">
            <a:schemeClr val="accent2"/>
          </a:lnRef>
          <a:fillRef idx="0">
            <a:schemeClr val="accent2"/>
          </a:fillRef>
          <a:effectRef idx="2">
            <a:schemeClr val="accent2"/>
          </a:effectRef>
          <a:fontRef idx="minor">
            <a:schemeClr val="tx1"/>
          </a:fontRef>
        </p:style>
      </p:cxnSp>
      <p:sp>
        <p:nvSpPr>
          <p:cNvPr id="17" name="16 CuadroTexto"/>
          <p:cNvSpPr txBox="1"/>
          <p:nvPr/>
        </p:nvSpPr>
        <p:spPr>
          <a:xfrm>
            <a:off x="5161085" y="4416842"/>
            <a:ext cx="2209800" cy="2062103"/>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1600" b="1" dirty="0">
                <a:latin typeface="Arial" panose="020B0604020202020204" pitchFamily="34" charset="0"/>
                <a:cs typeface="Arial" panose="020B0604020202020204" pitchFamily="34" charset="0"/>
              </a:rPr>
              <a:t>Será el afectado por el acto o resolución impugnada, quien podrá actuar personalmente o por conducto de representante legal autorizado.</a:t>
            </a:r>
          </a:p>
        </p:txBody>
      </p:sp>
      <p:cxnSp>
        <p:nvCxnSpPr>
          <p:cNvPr id="21" name="20 Conector recto"/>
          <p:cNvCxnSpPr/>
          <p:nvPr/>
        </p:nvCxnSpPr>
        <p:spPr>
          <a:xfrm>
            <a:off x="9677400" y="4198640"/>
            <a:ext cx="0" cy="268288"/>
          </a:xfrm>
          <a:prstGeom prst="line">
            <a:avLst/>
          </a:prstGeom>
        </p:spPr>
        <p:style>
          <a:lnRef idx="3">
            <a:schemeClr val="accent2"/>
          </a:lnRef>
          <a:fillRef idx="0">
            <a:schemeClr val="accent2"/>
          </a:fillRef>
          <a:effectRef idx="2">
            <a:schemeClr val="accent2"/>
          </a:effectRef>
          <a:fontRef idx="minor">
            <a:schemeClr val="tx1"/>
          </a:fontRef>
        </p:style>
      </p:cxnSp>
      <p:sp>
        <p:nvSpPr>
          <p:cNvPr id="22" name="21 CuadroTexto"/>
          <p:cNvSpPr txBox="1"/>
          <p:nvPr/>
        </p:nvSpPr>
        <p:spPr>
          <a:xfrm>
            <a:off x="8435358" y="4466928"/>
            <a:ext cx="2420212" cy="2308324"/>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1600" b="1" dirty="0">
                <a:latin typeface="Arial" panose="020B0604020202020204" pitchFamily="34" charset="0"/>
                <a:cs typeface="Arial" panose="020B0604020202020204" pitchFamily="34" charset="0"/>
              </a:rPr>
              <a:t>Por conducto de su presidente, apoderados designados mediante instrumento notarial o mediante simple oficio en el que se le asigne tal carácter según corresponda.</a:t>
            </a:r>
          </a:p>
        </p:txBody>
      </p:sp>
      <p:pic>
        <p:nvPicPr>
          <p:cNvPr id="20" name="Gráfico 7" descr="Flecha: curva ligera">
            <a:extLst>
              <a:ext uri="{FF2B5EF4-FFF2-40B4-BE49-F238E27FC236}">
                <a16:creationId xmlns="" xmlns:a16="http://schemas.microsoft.com/office/drawing/2014/main" id="{928032B4-BB6C-404E-AFEB-90655A65B4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796003">
            <a:off x="11062764" y="6071831"/>
            <a:ext cx="1174783" cy="914400"/>
          </a:xfrm>
          <a:prstGeom prst="rect">
            <a:avLst/>
          </a:prstGeom>
        </p:spPr>
      </p:pic>
      <p:sp>
        <p:nvSpPr>
          <p:cNvPr id="23" name="22 Nube"/>
          <p:cNvSpPr/>
          <p:nvPr/>
        </p:nvSpPr>
        <p:spPr>
          <a:xfrm>
            <a:off x="10957670" y="5589330"/>
            <a:ext cx="1097060" cy="835536"/>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100" dirty="0">
                <a:latin typeface="Arial" panose="020B0604020202020204" pitchFamily="34" charset="0"/>
                <a:cs typeface="Arial" panose="020B0604020202020204" pitchFamily="34" charset="0"/>
              </a:rPr>
              <a:t>ART. 76 LMIMEET</a:t>
            </a:r>
          </a:p>
        </p:txBody>
      </p:sp>
      <p:sp>
        <p:nvSpPr>
          <p:cNvPr id="6" name="5 Rectángulo"/>
          <p:cNvSpPr/>
          <p:nvPr/>
        </p:nvSpPr>
        <p:spPr>
          <a:xfrm>
            <a:off x="878681" y="76200"/>
            <a:ext cx="10287000" cy="954107"/>
          </a:xfrm>
          <a:prstGeom prst="rect">
            <a:avLst/>
          </a:prstGeom>
        </p:spPr>
        <p:txBody>
          <a:bodyPr wrap="square">
            <a:spAutoFit/>
          </a:bodyPr>
          <a:lstStyle/>
          <a:p>
            <a:pPr algn="ctr"/>
            <a:r>
              <a:rPr lang="es-MX" sz="2800" b="1" dirty="0">
                <a:solidFill>
                  <a:schemeClr val="tx2">
                    <a:lumMod val="75000"/>
                  </a:schemeClr>
                </a:solidFill>
                <a:latin typeface="Arial Rounded MT Bold" panose="020F0704030504030204" pitchFamily="34" charset="0"/>
                <a:cs typeface="Arial" panose="020B0604020202020204" pitchFamily="34" charset="0"/>
              </a:rPr>
              <a:t>JUICIO PARA DIRIMIR LOS CONFLICTOS Y DIFERENCIAS LABORALES</a:t>
            </a:r>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9755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9368" y="158233"/>
            <a:ext cx="11498029" cy="646331"/>
          </a:xfrm>
          <a:prstGeom prst="rect">
            <a:avLst/>
          </a:prstGeom>
          <a:noFill/>
        </p:spPr>
        <p:txBody>
          <a:bodyPr wrap="square" rtlCol="0">
            <a:spAutoFit/>
          </a:bodyPr>
          <a:lstStyle/>
          <a:p>
            <a:pPr algn="ctr"/>
            <a:r>
              <a:rPr lang="es-MX" sz="3600" smtClean="0">
                <a:solidFill>
                  <a:schemeClr val="tx2">
                    <a:lumMod val="75000"/>
                  </a:schemeClr>
                </a:solidFill>
                <a:latin typeface="Arial Rounded MT Bold" panose="020F0704030504030204" pitchFamily="34" charset="0"/>
              </a:rPr>
              <a:t>Objeto del Sistema de Medios de Impugnación </a:t>
            </a:r>
            <a:endParaRPr lang="es-MX" sz="3600" dirty="0">
              <a:solidFill>
                <a:schemeClr val="tx2">
                  <a:lumMod val="75000"/>
                </a:schemeClr>
              </a:solidFill>
              <a:latin typeface="Arial Rounded MT Bold" panose="020F0704030504030204" pitchFamily="34" charset="0"/>
            </a:endParaRPr>
          </a:p>
        </p:txBody>
      </p:sp>
      <p:sp>
        <p:nvSpPr>
          <p:cNvPr id="5" name="4 Pergamino horizontal"/>
          <p:cNvSpPr/>
          <p:nvPr/>
        </p:nvSpPr>
        <p:spPr>
          <a:xfrm>
            <a:off x="522004" y="1402680"/>
            <a:ext cx="6118791" cy="2209800"/>
          </a:xfrm>
          <a:prstGeom prst="horizontalScroll">
            <a:avLst/>
          </a:prstGeom>
          <a:ln>
            <a:solidFill>
              <a:schemeClr val="tx1"/>
            </a:solidFill>
          </a:ln>
          <a:scene3d>
            <a:camera prst="perspectiveFront"/>
            <a:lightRig rig="threePt" dir="t"/>
          </a:scene3d>
        </p:spPr>
        <p:style>
          <a:lnRef idx="1">
            <a:schemeClr val="accent5"/>
          </a:lnRef>
          <a:fillRef idx="2">
            <a:schemeClr val="accent5"/>
          </a:fillRef>
          <a:effectRef idx="1">
            <a:schemeClr val="accent5"/>
          </a:effectRef>
          <a:fontRef idx="minor">
            <a:schemeClr val="dk1"/>
          </a:fontRef>
        </p:style>
        <p:txBody>
          <a:bodyPr rtlCol="0" anchor="ctr"/>
          <a:lstStyle/>
          <a:p>
            <a:pPr algn="just"/>
            <a:r>
              <a:rPr lang="es-MX" sz="2400" b="1" dirty="0" smtClean="0">
                <a:latin typeface="Arial" panose="020B0604020202020204" pitchFamily="34" charset="0"/>
                <a:cs typeface="Arial" panose="020B0604020202020204" pitchFamily="34" charset="0"/>
              </a:rPr>
              <a:t>Que todos los actos y resoluciones, se sujeten a los principios de:</a:t>
            </a:r>
            <a:endParaRPr lang="es-MX" sz="2400" b="1" dirty="0">
              <a:latin typeface="Arial" panose="020B0604020202020204" pitchFamily="34" charset="0"/>
              <a:cs typeface="Arial" panose="020B0604020202020204" pitchFamily="34" charset="0"/>
            </a:endParaRPr>
          </a:p>
        </p:txBody>
      </p:sp>
      <p:sp>
        <p:nvSpPr>
          <p:cNvPr id="6" name="5 Rectángulo redondeado"/>
          <p:cNvSpPr/>
          <p:nvPr/>
        </p:nvSpPr>
        <p:spPr>
          <a:xfrm>
            <a:off x="381000" y="3787240"/>
            <a:ext cx="3200400" cy="838200"/>
          </a:xfrm>
          <a:prstGeom prst="roundRect">
            <a:avLst/>
          </a:prstGeom>
          <a:scene3d>
            <a:camera prst="isometricOffAxis1Right"/>
            <a:lightRig rig="threePt" dir="t"/>
          </a:scene3d>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b="1" dirty="0">
                <a:latin typeface="Arial" panose="020B0604020202020204" pitchFamily="34" charset="0"/>
                <a:cs typeface="Arial" panose="020B0604020202020204" pitchFamily="34" charset="0"/>
              </a:rPr>
              <a:t>Constitucionalidad</a:t>
            </a:r>
            <a:r>
              <a:rPr lang="es-MX" sz="2400" dirty="0">
                <a:latin typeface="Arial Rounded MT Bold" panose="020F0704030504030204" pitchFamily="34" charset="0"/>
              </a:rPr>
              <a:t>	</a:t>
            </a:r>
          </a:p>
        </p:txBody>
      </p:sp>
      <p:sp>
        <p:nvSpPr>
          <p:cNvPr id="9" name="8 Rectángulo redondeado"/>
          <p:cNvSpPr/>
          <p:nvPr/>
        </p:nvSpPr>
        <p:spPr>
          <a:xfrm>
            <a:off x="2400300" y="5364280"/>
            <a:ext cx="2971800" cy="838200"/>
          </a:xfrm>
          <a:prstGeom prst="roundRect">
            <a:avLst/>
          </a:prstGeom>
          <a:scene3d>
            <a:camera prst="isometricOffAxis1Right"/>
            <a:lightRig rig="threePt" dir="t"/>
          </a:scene3d>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b="1" dirty="0" smtClean="0">
                <a:latin typeface="Arial" panose="020B0604020202020204" pitchFamily="34" charset="0"/>
                <a:cs typeface="Arial" panose="020B0604020202020204" pitchFamily="34" charset="0"/>
              </a:rPr>
              <a:t>Legalidad</a:t>
            </a:r>
            <a:endParaRPr lang="es-MX" sz="2400" b="1" dirty="0">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ector recto de flecha 3">
            <a:extLst>
              <a:ext uri="{FF2B5EF4-FFF2-40B4-BE49-F238E27FC236}">
                <a16:creationId xmlns="" xmlns:a16="http://schemas.microsoft.com/office/drawing/2014/main" id="{E7ACC946-74D1-436A-9C98-06FBF44C30DB}"/>
              </a:ext>
            </a:extLst>
          </p:cNvPr>
          <p:cNvCxnSpPr/>
          <p:nvPr/>
        </p:nvCxnSpPr>
        <p:spPr>
          <a:xfrm>
            <a:off x="1600200" y="3383880"/>
            <a:ext cx="0" cy="457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Conector recto de flecha 11">
            <a:extLst>
              <a:ext uri="{FF2B5EF4-FFF2-40B4-BE49-F238E27FC236}">
                <a16:creationId xmlns="" xmlns:a16="http://schemas.microsoft.com/office/drawing/2014/main" id="{AB379C4E-529B-430E-83E5-E6F89D310A2E}"/>
              </a:ext>
            </a:extLst>
          </p:cNvPr>
          <p:cNvCxnSpPr>
            <a:cxnSpLocks/>
          </p:cNvCxnSpPr>
          <p:nvPr/>
        </p:nvCxnSpPr>
        <p:spPr>
          <a:xfrm>
            <a:off x="3886200" y="3383880"/>
            <a:ext cx="0" cy="18879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4 Pergamino horizontal">
            <a:extLst>
              <a:ext uri="{FF2B5EF4-FFF2-40B4-BE49-F238E27FC236}">
                <a16:creationId xmlns="" xmlns:a16="http://schemas.microsoft.com/office/drawing/2014/main" id="{0C471A43-A214-49EA-A267-F2AA7C81D3FE}"/>
              </a:ext>
            </a:extLst>
          </p:cNvPr>
          <p:cNvSpPr/>
          <p:nvPr/>
        </p:nvSpPr>
        <p:spPr>
          <a:xfrm>
            <a:off x="7239001" y="2579182"/>
            <a:ext cx="4466756" cy="2204674"/>
          </a:xfrm>
          <a:prstGeom prst="horizontalScroll">
            <a:avLst/>
          </a:prstGeom>
          <a:ln>
            <a:solidFill>
              <a:schemeClr val="tx1"/>
            </a:solidFill>
          </a:ln>
          <a:scene3d>
            <a:camera prst="perspectiveFront"/>
            <a:lightRig rig="threePt" dir="t"/>
          </a:scene3d>
        </p:spPr>
        <p:style>
          <a:lnRef idx="1">
            <a:schemeClr val="accent5"/>
          </a:lnRef>
          <a:fillRef idx="2">
            <a:schemeClr val="accent5"/>
          </a:fillRef>
          <a:effectRef idx="1">
            <a:schemeClr val="accent5"/>
          </a:effectRef>
          <a:fontRef idx="minor">
            <a:schemeClr val="dk1"/>
          </a:fontRef>
        </p:style>
        <p:txBody>
          <a:bodyPr rtlCol="0" anchor="ctr"/>
          <a:lstStyle/>
          <a:p>
            <a:pPr algn="just"/>
            <a:r>
              <a:rPr lang="es-MX" sz="2000" dirty="0" smtClean="0">
                <a:latin typeface="Arial Rounded MT Bold" panose="020F0704030504030204" pitchFamily="34" charset="0"/>
              </a:rPr>
              <a:t>La </a:t>
            </a:r>
            <a:r>
              <a:rPr lang="es-MX" sz="2000" dirty="0" err="1">
                <a:solidFill>
                  <a:srgbClr val="FF0000"/>
                </a:solidFill>
                <a:latin typeface="Arial Rounded MT Bold" panose="020F0704030504030204" pitchFamily="34" charset="0"/>
              </a:rPr>
              <a:t>definitividad</a:t>
            </a:r>
            <a:r>
              <a:rPr lang="es-MX" sz="2000" dirty="0">
                <a:latin typeface="Arial Rounded MT Bold" panose="020F0704030504030204" pitchFamily="34" charset="0"/>
              </a:rPr>
              <a:t> de los distintos actos y etapas </a:t>
            </a:r>
            <a:r>
              <a:rPr lang="es-MX" sz="2000" dirty="0" smtClean="0">
                <a:latin typeface="Arial Rounded MT Bold" panose="020F0704030504030204" pitchFamily="34" charset="0"/>
              </a:rPr>
              <a:t>del proceso electoral. </a:t>
            </a:r>
            <a:endParaRPr lang="es-MX" sz="2000" dirty="0">
              <a:latin typeface="Arial Rounded MT Bold" panose="020F0704030504030204" pitchFamily="34" charset="0"/>
            </a:endParaRPr>
          </a:p>
        </p:txBody>
      </p:sp>
      <p:cxnSp>
        <p:nvCxnSpPr>
          <p:cNvPr id="14" name="Conector recto de flecha 13">
            <a:extLst>
              <a:ext uri="{FF2B5EF4-FFF2-40B4-BE49-F238E27FC236}">
                <a16:creationId xmlns="" xmlns:a16="http://schemas.microsoft.com/office/drawing/2014/main" id="{E7ACC946-74D1-436A-9C98-06FBF44C30DB}"/>
              </a:ext>
            </a:extLst>
          </p:cNvPr>
          <p:cNvCxnSpPr/>
          <p:nvPr/>
        </p:nvCxnSpPr>
        <p:spPr>
          <a:xfrm>
            <a:off x="5486400" y="3383880"/>
            <a:ext cx="0" cy="457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8 Rectángulo redondeado"/>
          <p:cNvSpPr/>
          <p:nvPr/>
        </p:nvSpPr>
        <p:spPr>
          <a:xfrm>
            <a:off x="4213747" y="3864479"/>
            <a:ext cx="2971800" cy="838200"/>
          </a:xfrm>
          <a:prstGeom prst="roundRect">
            <a:avLst/>
          </a:prstGeom>
          <a:scene3d>
            <a:camera prst="isometricOffAxis1Right"/>
            <a:lightRig rig="threePt" dir="t"/>
          </a:scene3d>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b="1" dirty="0" smtClean="0">
                <a:latin typeface="Arial" panose="020B0604020202020204" pitchFamily="34" charset="0"/>
                <a:cs typeface="Arial" panose="020B0604020202020204" pitchFamily="34" charset="0"/>
              </a:rPr>
              <a:t>Convencionalidad</a:t>
            </a:r>
            <a:endParaRPr lang="es-MX" sz="2400" b="1" dirty="0">
              <a:latin typeface="Arial" panose="020B0604020202020204" pitchFamily="34" charset="0"/>
              <a:cs typeface="Arial" panose="020B0604020202020204" pitchFamily="34" charset="0"/>
            </a:endParaRPr>
          </a:p>
        </p:txBody>
      </p:sp>
      <p:sp>
        <p:nvSpPr>
          <p:cNvPr id="7" name="Rectángulo 6"/>
          <p:cNvSpPr/>
          <p:nvPr/>
        </p:nvSpPr>
        <p:spPr>
          <a:xfrm>
            <a:off x="714682" y="975535"/>
            <a:ext cx="10788979" cy="707886"/>
          </a:xfrm>
          <a:prstGeom prst="rect">
            <a:avLst/>
          </a:prstGeom>
        </p:spPr>
        <p:txBody>
          <a:bodyPr wrap="none">
            <a:spAutoFit/>
          </a:bodyPr>
          <a:lstStyle/>
          <a:p>
            <a:r>
              <a:rPr lang="es-MX" sz="2000" b="1" dirty="0" smtClean="0">
                <a:latin typeface="Arial" panose="020B0604020202020204" pitchFamily="34" charset="0"/>
                <a:cs typeface="Arial" panose="020B0604020202020204" pitchFamily="34" charset="0"/>
              </a:rPr>
              <a:t>Legislaciones especializadas como la LGSMIME y la LMIMEET, ambas en su articulo 3.</a:t>
            </a:r>
            <a:endParaRPr lang="es-MX" sz="2000" b="1" dirty="0">
              <a:latin typeface="Arial" panose="020B0604020202020204" pitchFamily="34" charset="0"/>
              <a:cs typeface="Arial" panose="020B0604020202020204" pitchFamily="34" charset="0"/>
            </a:endParaRPr>
          </a:p>
          <a:p>
            <a:r>
              <a:rPr lang="es-MX" sz="2000" b="1" dirty="0" smtClean="0">
                <a:latin typeface="Arial" panose="020B0604020202020204" pitchFamily="34" charset="0"/>
                <a:cs typeface="Arial" panose="020B0604020202020204" pitchFamily="34" charset="0"/>
              </a:rPr>
              <a:t> </a:t>
            </a:r>
            <a:endParaRPr lang="es-MX"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31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9926" y="1175266"/>
            <a:ext cx="17526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MX" b="1" dirty="0">
                <a:latin typeface="Arial" panose="020B0604020202020204" pitchFamily="34" charset="0"/>
                <a:cs typeface="Arial" panose="020B0604020202020204" pitchFamily="34" charset="0"/>
              </a:rPr>
              <a:t>El trabajador promueve </a:t>
            </a:r>
          </a:p>
        </p:txBody>
      </p:sp>
      <p:sp>
        <p:nvSpPr>
          <p:cNvPr id="5" name="Abrir llave 4"/>
          <p:cNvSpPr/>
          <p:nvPr/>
        </p:nvSpPr>
        <p:spPr>
          <a:xfrm>
            <a:off x="2525617" y="794266"/>
            <a:ext cx="533400" cy="121920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MX">
              <a:latin typeface="Arial" panose="020B0604020202020204" pitchFamily="34" charset="0"/>
              <a:cs typeface="Arial" panose="020B0604020202020204" pitchFamily="34" charset="0"/>
            </a:endParaRPr>
          </a:p>
        </p:txBody>
      </p:sp>
      <p:sp>
        <p:nvSpPr>
          <p:cNvPr id="6" name="CuadroTexto 5"/>
          <p:cNvSpPr txBox="1"/>
          <p:nvPr/>
        </p:nvSpPr>
        <p:spPr>
          <a:xfrm>
            <a:off x="2971800" y="990600"/>
            <a:ext cx="2514600" cy="923330"/>
          </a:xfrm>
          <a:prstGeom prst="rect">
            <a:avLst/>
          </a:prstGeom>
          <a:noFill/>
        </p:spPr>
        <p:txBody>
          <a:bodyPr wrap="square" rtlCol="0">
            <a:spAutoFit/>
          </a:bodyPr>
          <a:lstStyle/>
          <a:p>
            <a:pPr marL="285750" indent="-285750" algn="just">
              <a:buFont typeface="Arial" panose="020B0604020202020204" pitchFamily="34" charset="0"/>
              <a:buChar char="•"/>
            </a:pPr>
            <a:r>
              <a:rPr lang="es-MX" b="1" dirty="0">
                <a:latin typeface="Arial" panose="020B0604020202020204" pitchFamily="34" charset="0"/>
                <a:cs typeface="Arial" panose="020B0604020202020204" pitchFamily="34" charset="0"/>
              </a:rPr>
              <a:t>Personalmente.</a:t>
            </a:r>
          </a:p>
          <a:p>
            <a:pPr marL="285750" indent="-285750" algn="just">
              <a:buFont typeface="Arial" panose="020B0604020202020204" pitchFamily="34" charset="0"/>
              <a:buChar char="•"/>
            </a:pPr>
            <a:r>
              <a:rPr lang="es-MX" b="1" dirty="0">
                <a:latin typeface="Arial" panose="020B0604020202020204" pitchFamily="34" charset="0"/>
                <a:cs typeface="Arial" panose="020B0604020202020204" pitchFamily="34" charset="0"/>
              </a:rPr>
              <a:t>Por conducto de su representante</a:t>
            </a:r>
            <a:r>
              <a:rPr lang="es-MX" dirty="0">
                <a:latin typeface="Arial" panose="020B0604020202020204" pitchFamily="34" charset="0"/>
                <a:cs typeface="Arial" panose="020B0604020202020204" pitchFamily="34" charset="0"/>
              </a:rPr>
              <a:t>.</a:t>
            </a:r>
          </a:p>
        </p:txBody>
      </p:sp>
      <p:cxnSp>
        <p:nvCxnSpPr>
          <p:cNvPr id="8" name="Conector recto de flecha 7"/>
          <p:cNvCxnSpPr/>
          <p:nvPr/>
        </p:nvCxnSpPr>
        <p:spPr>
          <a:xfrm>
            <a:off x="5867400" y="1498431"/>
            <a:ext cx="15240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CuadroTexto 8"/>
          <p:cNvSpPr txBox="1"/>
          <p:nvPr/>
        </p:nvSpPr>
        <p:spPr>
          <a:xfrm>
            <a:off x="6172200" y="1161232"/>
            <a:ext cx="1064419"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plazo</a:t>
            </a:r>
          </a:p>
        </p:txBody>
      </p:sp>
      <p:sp>
        <p:nvSpPr>
          <p:cNvPr id="10" name="CuadroTexto 9"/>
          <p:cNvSpPr txBox="1"/>
          <p:nvPr/>
        </p:nvSpPr>
        <p:spPr>
          <a:xfrm>
            <a:off x="7508875" y="898266"/>
            <a:ext cx="2286000"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15 días hábiles de que se le haya notificado o que tenga conocimiento del acto. </a:t>
            </a:r>
          </a:p>
        </p:txBody>
      </p:sp>
      <p:sp>
        <p:nvSpPr>
          <p:cNvPr id="11" name="Rectángulo 10"/>
          <p:cNvSpPr/>
          <p:nvPr/>
        </p:nvSpPr>
        <p:spPr>
          <a:xfrm>
            <a:off x="549926" y="2209800"/>
            <a:ext cx="3269606" cy="1219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MX" b="1" dirty="0">
                <a:latin typeface="Arial" panose="020B0604020202020204" pitchFamily="34" charset="0"/>
                <a:cs typeface="Arial" panose="020B0604020202020204" pitchFamily="34" charset="0"/>
              </a:rPr>
              <a:t>La sustanciación estará a cargo de una comisión </a:t>
            </a:r>
            <a:r>
              <a:rPr lang="es-MX" b="1" dirty="0" smtClean="0">
                <a:latin typeface="Arial" panose="020B0604020202020204" pitchFamily="34" charset="0"/>
                <a:cs typeface="Arial" panose="020B0604020202020204" pitchFamily="34" charset="0"/>
              </a:rPr>
              <a:t>Sustanciadora.</a:t>
            </a:r>
            <a:endParaRPr lang="es-MX" b="1" dirty="0">
              <a:latin typeface="Arial" panose="020B0604020202020204" pitchFamily="34" charset="0"/>
              <a:cs typeface="Arial" panose="020B0604020202020204" pitchFamily="34" charset="0"/>
            </a:endParaRPr>
          </a:p>
        </p:txBody>
      </p:sp>
      <p:cxnSp>
        <p:nvCxnSpPr>
          <p:cNvPr id="13" name="Conector recto de flecha 12"/>
          <p:cNvCxnSpPr/>
          <p:nvPr/>
        </p:nvCxnSpPr>
        <p:spPr>
          <a:xfrm>
            <a:off x="1981200" y="3429000"/>
            <a:ext cx="0" cy="72171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Rectángulo 13"/>
          <p:cNvSpPr/>
          <p:nvPr/>
        </p:nvSpPr>
        <p:spPr>
          <a:xfrm>
            <a:off x="567414" y="4295351"/>
            <a:ext cx="3170656" cy="2137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MX" b="1" dirty="0">
                <a:latin typeface="Arial" panose="020B0604020202020204" pitchFamily="34" charset="0"/>
                <a:cs typeface="Arial" panose="020B0604020202020204" pitchFamily="34" charset="0"/>
              </a:rPr>
              <a:t>-</a:t>
            </a:r>
            <a:r>
              <a:rPr lang="es-MX" sz="2000" b="1" dirty="0">
                <a:latin typeface="Arial" panose="020B0604020202020204" pitchFamily="34" charset="0"/>
                <a:cs typeface="Arial" panose="020B0604020202020204" pitchFamily="34" charset="0"/>
              </a:rPr>
              <a:t>Un Magistrado.</a:t>
            </a:r>
          </a:p>
          <a:p>
            <a:pPr algn="just"/>
            <a:endParaRPr lang="es-MX" sz="2000" b="1" dirty="0">
              <a:latin typeface="Arial" panose="020B0604020202020204" pitchFamily="34" charset="0"/>
              <a:cs typeface="Arial" panose="020B0604020202020204" pitchFamily="34" charset="0"/>
            </a:endParaRPr>
          </a:p>
          <a:p>
            <a:pPr algn="just"/>
            <a:r>
              <a:rPr lang="es-MX" sz="2000" b="1" dirty="0">
                <a:latin typeface="Arial" panose="020B0604020202020204" pitchFamily="34" charset="0"/>
                <a:cs typeface="Arial" panose="020B0604020202020204" pitchFamily="34" charset="0"/>
              </a:rPr>
              <a:t>-Un Juez Instructor.</a:t>
            </a:r>
          </a:p>
          <a:p>
            <a:pPr algn="just"/>
            <a:endParaRPr lang="es-MX" sz="2000" b="1" dirty="0">
              <a:latin typeface="Arial" panose="020B0604020202020204" pitchFamily="34" charset="0"/>
              <a:cs typeface="Arial" panose="020B0604020202020204" pitchFamily="34" charset="0"/>
            </a:endParaRPr>
          </a:p>
          <a:p>
            <a:pPr algn="just"/>
            <a:r>
              <a:rPr lang="es-MX" sz="2000" b="1" dirty="0">
                <a:latin typeface="Arial" panose="020B0604020202020204" pitchFamily="34" charset="0"/>
                <a:cs typeface="Arial" panose="020B0604020202020204" pitchFamily="34" charset="0"/>
              </a:rPr>
              <a:t>-Secretario General de Acuerdos.</a:t>
            </a:r>
          </a:p>
        </p:txBody>
      </p:sp>
      <p:sp>
        <p:nvSpPr>
          <p:cNvPr id="15" name="Rectángulo 14"/>
          <p:cNvSpPr/>
          <p:nvPr/>
        </p:nvSpPr>
        <p:spPr>
          <a:xfrm>
            <a:off x="4839890" y="2513042"/>
            <a:ext cx="2516981" cy="50112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a:latin typeface="Arial" panose="020B0604020202020204" pitchFamily="34" charset="0"/>
                <a:cs typeface="Arial" panose="020B0604020202020204" pitchFamily="34" charset="0"/>
              </a:rPr>
              <a:t>Demanda irregular</a:t>
            </a:r>
          </a:p>
        </p:txBody>
      </p:sp>
      <p:cxnSp>
        <p:nvCxnSpPr>
          <p:cNvPr id="17" name="Conector recto de flecha 16"/>
          <p:cNvCxnSpPr/>
          <p:nvPr/>
        </p:nvCxnSpPr>
        <p:spPr>
          <a:xfrm>
            <a:off x="6172200" y="3124200"/>
            <a:ext cx="0" cy="3079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CuadroTexto 17"/>
          <p:cNvSpPr txBox="1"/>
          <p:nvPr/>
        </p:nvSpPr>
        <p:spPr>
          <a:xfrm>
            <a:off x="4994275" y="3473728"/>
            <a:ext cx="25146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b="1" dirty="0">
                <a:latin typeface="Arial" panose="020B0604020202020204" pitchFamily="34" charset="0"/>
                <a:cs typeface="Arial" panose="020B0604020202020204" pitchFamily="34" charset="0"/>
              </a:rPr>
              <a:t>Se previene al actor (termino de 48 horas)</a:t>
            </a:r>
          </a:p>
        </p:txBody>
      </p:sp>
      <p:sp>
        <p:nvSpPr>
          <p:cNvPr id="19" name="Rectángulo 18"/>
          <p:cNvSpPr/>
          <p:nvPr/>
        </p:nvSpPr>
        <p:spPr>
          <a:xfrm>
            <a:off x="3819532" y="4680251"/>
            <a:ext cx="222368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MX" b="1" dirty="0">
                <a:latin typeface="Arial" panose="020B0604020202020204" pitchFamily="34" charset="0"/>
                <a:cs typeface="Arial" panose="020B0604020202020204" pitchFamily="34" charset="0"/>
              </a:rPr>
              <a:t>Cumplir requisitos</a:t>
            </a:r>
          </a:p>
        </p:txBody>
      </p:sp>
      <p:sp>
        <p:nvSpPr>
          <p:cNvPr id="20" name="Rectángulo 19"/>
          <p:cNvSpPr/>
          <p:nvPr/>
        </p:nvSpPr>
        <p:spPr>
          <a:xfrm>
            <a:off x="6565855" y="4690485"/>
            <a:ext cx="249299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MX" b="1" dirty="0">
                <a:latin typeface="Arial" panose="020B0604020202020204" pitchFamily="34" charset="0"/>
                <a:cs typeface="Arial" panose="020B0604020202020204" pitchFamily="34" charset="0"/>
              </a:rPr>
              <a:t>Esclarecer los hecho</a:t>
            </a:r>
          </a:p>
        </p:txBody>
      </p:sp>
      <p:cxnSp>
        <p:nvCxnSpPr>
          <p:cNvPr id="23" name="Conector recto 22"/>
          <p:cNvCxnSpPr/>
          <p:nvPr/>
        </p:nvCxnSpPr>
        <p:spPr>
          <a:xfrm>
            <a:off x="6172200" y="4191000"/>
            <a:ext cx="0" cy="228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Conector recto 25"/>
          <p:cNvCxnSpPr/>
          <p:nvPr/>
        </p:nvCxnSpPr>
        <p:spPr>
          <a:xfrm>
            <a:off x="4753218" y="4419600"/>
            <a:ext cx="2895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Conector recto 27"/>
          <p:cNvCxnSpPr/>
          <p:nvPr/>
        </p:nvCxnSpPr>
        <p:spPr>
          <a:xfrm>
            <a:off x="4753218" y="4419600"/>
            <a:ext cx="0" cy="228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Conector recto 28"/>
          <p:cNvCxnSpPr/>
          <p:nvPr/>
        </p:nvCxnSpPr>
        <p:spPr>
          <a:xfrm>
            <a:off x="7648818" y="4419600"/>
            <a:ext cx="0" cy="228600"/>
          </a:xfrm>
          <a:prstGeom prst="line">
            <a:avLst/>
          </a:prstGeom>
        </p:spPr>
        <p:style>
          <a:lnRef idx="3">
            <a:schemeClr val="accent2"/>
          </a:lnRef>
          <a:fillRef idx="0">
            <a:schemeClr val="accent2"/>
          </a:fillRef>
          <a:effectRef idx="2">
            <a:schemeClr val="accent2"/>
          </a:effectRef>
          <a:fontRef idx="minor">
            <a:schemeClr val="tx1"/>
          </a:fontRef>
        </p:style>
      </p:cxnSp>
      <p:sp>
        <p:nvSpPr>
          <p:cNvPr id="30" name="Abrir llave 29"/>
          <p:cNvSpPr/>
          <p:nvPr/>
        </p:nvSpPr>
        <p:spPr>
          <a:xfrm rot="16200000">
            <a:off x="6075279" y="4149720"/>
            <a:ext cx="381000" cy="2221663"/>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MX">
              <a:latin typeface="Arial" panose="020B0604020202020204" pitchFamily="34" charset="0"/>
              <a:cs typeface="Arial" panose="020B0604020202020204" pitchFamily="34" charset="0"/>
            </a:endParaRPr>
          </a:p>
        </p:txBody>
      </p:sp>
      <p:sp>
        <p:nvSpPr>
          <p:cNvPr id="31" name="CuadroTexto 30"/>
          <p:cNvSpPr txBox="1"/>
          <p:nvPr/>
        </p:nvSpPr>
        <p:spPr>
          <a:xfrm>
            <a:off x="5068886" y="5509111"/>
            <a:ext cx="266898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En caso de incumpliendo se tiene por no interpuesta</a:t>
            </a:r>
          </a:p>
        </p:txBody>
      </p:sp>
      <p:cxnSp>
        <p:nvCxnSpPr>
          <p:cNvPr id="34" name="Conector angular 33"/>
          <p:cNvCxnSpPr>
            <a:endCxn id="36" idx="1"/>
          </p:cNvCxnSpPr>
          <p:nvPr/>
        </p:nvCxnSpPr>
        <p:spPr>
          <a:xfrm flipV="1">
            <a:off x="9069610" y="4435390"/>
            <a:ext cx="593864" cy="371534"/>
          </a:xfrm>
          <a:prstGeom prst="bentConnector3">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36" name="CuadroTexto 35"/>
          <p:cNvSpPr txBox="1"/>
          <p:nvPr/>
        </p:nvSpPr>
        <p:spPr>
          <a:xfrm>
            <a:off x="9663474" y="3419727"/>
            <a:ext cx="2286000"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Dentro de los 8 días (posterior a la admisión de la demanda) se celebra la audiencia de conciliación.</a:t>
            </a:r>
          </a:p>
        </p:txBody>
      </p:sp>
      <p:cxnSp>
        <p:nvCxnSpPr>
          <p:cNvPr id="37" name="Conector recto de flecha 36"/>
          <p:cNvCxnSpPr/>
          <p:nvPr/>
        </p:nvCxnSpPr>
        <p:spPr>
          <a:xfrm>
            <a:off x="10806474" y="5416443"/>
            <a:ext cx="0" cy="3079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8" name="CuadroTexto 37"/>
          <p:cNvSpPr txBox="1"/>
          <p:nvPr/>
        </p:nvSpPr>
        <p:spPr>
          <a:xfrm>
            <a:off x="9081259" y="5724418"/>
            <a:ext cx="286821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b="1" dirty="0">
                <a:latin typeface="Arial" panose="020B0604020202020204" pitchFamily="34" charset="0"/>
                <a:cs typeface="Arial" panose="020B0604020202020204" pitchFamily="34" charset="0"/>
              </a:rPr>
              <a:t>En caso de avenencia se ordena su archivo como asunto concluido.</a:t>
            </a:r>
          </a:p>
        </p:txBody>
      </p:sp>
      <p:sp>
        <p:nvSpPr>
          <p:cNvPr id="2" name="1 Rectángulo"/>
          <p:cNvSpPr/>
          <p:nvPr/>
        </p:nvSpPr>
        <p:spPr>
          <a:xfrm>
            <a:off x="3510214" y="147935"/>
            <a:ext cx="5948553"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SUSTANCIACIÓN DEL JLI</a:t>
            </a: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3871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05633" y="685800"/>
            <a:ext cx="27432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t>Cuando no hay acuerdo </a:t>
            </a:r>
          </a:p>
        </p:txBody>
      </p:sp>
      <p:sp>
        <p:nvSpPr>
          <p:cNvPr id="5" name="CuadroTexto 4"/>
          <p:cNvSpPr txBox="1"/>
          <p:nvPr/>
        </p:nvSpPr>
        <p:spPr>
          <a:xfrm>
            <a:off x="751524" y="1621065"/>
            <a:ext cx="21336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sz="1600" b="1" dirty="0">
                <a:latin typeface="Arial" panose="020B0604020202020204" pitchFamily="34" charset="0"/>
                <a:cs typeface="Arial" panose="020B0604020202020204" pitchFamily="34" charset="0"/>
              </a:rPr>
              <a:t>Se emplaza y corre traslado a la parte demandada</a:t>
            </a:r>
          </a:p>
        </p:txBody>
      </p:sp>
      <p:cxnSp>
        <p:nvCxnSpPr>
          <p:cNvPr id="9" name="Conector recto de flecha 8"/>
          <p:cNvCxnSpPr/>
          <p:nvPr/>
        </p:nvCxnSpPr>
        <p:spPr>
          <a:xfrm flipH="1">
            <a:off x="1806766" y="1168330"/>
            <a:ext cx="11558" cy="3409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CuadroTexto 9"/>
          <p:cNvSpPr txBox="1"/>
          <p:nvPr/>
        </p:nvSpPr>
        <p:spPr>
          <a:xfrm>
            <a:off x="965461" y="3016551"/>
            <a:ext cx="169416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b="1" dirty="0"/>
              <a:t>Deberá contestar en 10 días hábiles</a:t>
            </a:r>
          </a:p>
        </p:txBody>
      </p:sp>
      <p:sp>
        <p:nvSpPr>
          <p:cNvPr id="18" name="CuadroTexto 17"/>
          <p:cNvSpPr txBox="1"/>
          <p:nvPr/>
        </p:nvSpPr>
        <p:spPr>
          <a:xfrm>
            <a:off x="848533" y="4568026"/>
            <a:ext cx="20574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b="1" dirty="0"/>
              <a:t>Puede Hacer valer excepciones de previo especial </a:t>
            </a:r>
            <a:r>
              <a:rPr lang="es-MX" b="1" dirty="0" smtClean="0"/>
              <a:t>pronunciamiento.</a:t>
            </a:r>
            <a:endParaRPr lang="es-MX" b="1" dirty="0"/>
          </a:p>
        </p:txBody>
      </p:sp>
      <p:graphicFrame>
        <p:nvGraphicFramePr>
          <p:cNvPr id="20" name="Diagrama 19"/>
          <p:cNvGraphicFramePr/>
          <p:nvPr>
            <p:extLst>
              <p:ext uri="{D42A27DB-BD31-4B8C-83A1-F6EECF244321}">
                <p14:modId xmlns:p14="http://schemas.microsoft.com/office/powerpoint/2010/main" val="2366792427"/>
              </p:ext>
            </p:extLst>
          </p:nvPr>
        </p:nvGraphicFramePr>
        <p:xfrm>
          <a:off x="2848769" y="1430246"/>
          <a:ext cx="6502400" cy="4193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7" name="Conector recto de flecha 26"/>
          <p:cNvCxnSpPr/>
          <p:nvPr/>
        </p:nvCxnSpPr>
        <p:spPr>
          <a:xfrm flipH="1">
            <a:off x="1793372" y="2563816"/>
            <a:ext cx="11558" cy="3409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 name="Conector recto de flecha 27"/>
          <p:cNvCxnSpPr/>
          <p:nvPr/>
        </p:nvCxnSpPr>
        <p:spPr>
          <a:xfrm flipH="1">
            <a:off x="1763238" y="4143559"/>
            <a:ext cx="11558" cy="3409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Conector recto 30"/>
          <p:cNvCxnSpPr/>
          <p:nvPr/>
        </p:nvCxnSpPr>
        <p:spPr>
          <a:xfrm>
            <a:off x="3352800" y="228600"/>
            <a:ext cx="0" cy="6027729"/>
          </a:xfrm>
          <a:prstGeom prst="line">
            <a:avLst/>
          </a:prstGeom>
        </p:spPr>
        <p:style>
          <a:lnRef idx="3">
            <a:schemeClr val="dk1"/>
          </a:lnRef>
          <a:fillRef idx="0">
            <a:schemeClr val="dk1"/>
          </a:fillRef>
          <a:effectRef idx="2">
            <a:schemeClr val="dk1"/>
          </a:effectRef>
          <a:fontRef idx="minor">
            <a:schemeClr val="tx1"/>
          </a:fontRef>
        </p:style>
      </p:cxnSp>
      <p:sp>
        <p:nvSpPr>
          <p:cNvPr id="32" name="Pergamino vertical 31"/>
          <p:cNvSpPr/>
          <p:nvPr/>
        </p:nvSpPr>
        <p:spPr>
          <a:xfrm>
            <a:off x="8229600" y="3036740"/>
            <a:ext cx="3810000" cy="2895600"/>
          </a:xfrm>
          <a:prstGeom prst="vertic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Si no se opone ninguna excepción se señala fecha para la audiencia de admisión de pruebas y alegatos.</a:t>
            </a:r>
          </a:p>
        </p:txBody>
      </p:sp>
      <p:sp>
        <p:nvSpPr>
          <p:cNvPr id="2" name="1 Rectángulo"/>
          <p:cNvSpPr/>
          <p:nvPr/>
        </p:nvSpPr>
        <p:spPr>
          <a:xfrm>
            <a:off x="4038600" y="130189"/>
            <a:ext cx="7620000" cy="1077218"/>
          </a:xfrm>
          <a:prstGeom prst="rect">
            <a:avLst/>
          </a:prstGeom>
        </p:spPr>
        <p:txBody>
          <a:bodyPr wrap="square">
            <a:spAutoFit/>
          </a:bodyPr>
          <a:lstStyle/>
          <a:p>
            <a:pPr algn="ctr"/>
            <a:r>
              <a:rPr lang="es-MX" sz="3200" dirty="0">
                <a:solidFill>
                  <a:schemeClr val="tx2">
                    <a:lumMod val="75000"/>
                  </a:schemeClr>
                </a:solidFill>
                <a:latin typeface="Arial Rounded MT Bold" panose="020F0704030504030204" pitchFamily="34" charset="0"/>
                <a:cs typeface="Arial" panose="020B0604020202020204" pitchFamily="34" charset="0"/>
              </a:rPr>
              <a:t>EXCEPCIONES DE PREVIO ESPECIAL PRONUNCIAMIENTO</a:t>
            </a:r>
          </a:p>
        </p:txBody>
      </p:sp>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6184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de flecha"/>
          <p:cNvCxnSpPr/>
          <p:nvPr/>
        </p:nvCxnSpPr>
        <p:spPr>
          <a:xfrm>
            <a:off x="5802770" y="1093763"/>
            <a:ext cx="0"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5 CuadroTexto"/>
          <p:cNvSpPr txBox="1"/>
          <p:nvPr/>
        </p:nvSpPr>
        <p:spPr>
          <a:xfrm>
            <a:off x="283947" y="1352398"/>
            <a:ext cx="11624105" cy="1477328"/>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Una vez desahogadas las pruebas, dentro de los 10 días siguientes, la comisión sustanciadora, deberá elaborar un proyecto de resolución que someterá a consideración del Pleno </a:t>
            </a:r>
          </a:p>
          <a:p>
            <a:pPr algn="just"/>
            <a:endParaRPr lang="es-MX" b="1" dirty="0">
              <a:latin typeface="Arial" panose="020B0604020202020204" pitchFamily="34" charset="0"/>
              <a:cs typeface="Arial" panose="020B0604020202020204" pitchFamily="34" charset="0"/>
            </a:endParaRPr>
          </a:p>
          <a:p>
            <a:pPr algn="just"/>
            <a:r>
              <a:rPr lang="es-MX" b="1" dirty="0">
                <a:latin typeface="Arial" panose="020B0604020202020204" pitchFamily="34" charset="0"/>
                <a:cs typeface="Arial" panose="020B0604020202020204" pitchFamily="34" charset="0"/>
              </a:rPr>
              <a:t>El Pleno del Tribunal resuelve en forma definitiva e inatacable, dentro de los cinco días hábiles siguientes a que se haya recibido el proyecto.</a:t>
            </a:r>
          </a:p>
        </p:txBody>
      </p:sp>
      <p:sp>
        <p:nvSpPr>
          <p:cNvPr id="7" name="6 Pergamino vertical"/>
          <p:cNvSpPr/>
          <p:nvPr/>
        </p:nvSpPr>
        <p:spPr>
          <a:xfrm rot="20550550">
            <a:off x="151770" y="3266164"/>
            <a:ext cx="3028025" cy="2780341"/>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s-MX" sz="1600" b="1" dirty="0">
                <a:latin typeface="Arial" panose="020B0604020202020204" pitchFamily="34" charset="0"/>
                <a:cs typeface="Arial" panose="020B0604020202020204" pitchFamily="34" charset="0"/>
              </a:rPr>
              <a:t>La sentencia se notifica a las partes personalmente o por correo certificado si señalaron domicilio, en caso contrario se hará por estrados.</a:t>
            </a:r>
          </a:p>
        </p:txBody>
      </p:sp>
      <p:cxnSp>
        <p:nvCxnSpPr>
          <p:cNvPr id="11" name="10 Conector recto"/>
          <p:cNvCxnSpPr>
            <a:cxnSpLocks/>
          </p:cNvCxnSpPr>
          <p:nvPr/>
        </p:nvCxnSpPr>
        <p:spPr>
          <a:xfrm>
            <a:off x="5798821" y="2829726"/>
            <a:ext cx="0" cy="218274"/>
          </a:xfrm>
          <a:prstGeom prst="line">
            <a:avLst/>
          </a:prstGeom>
        </p:spPr>
        <p:style>
          <a:lnRef idx="3">
            <a:schemeClr val="dk1"/>
          </a:lnRef>
          <a:fillRef idx="0">
            <a:schemeClr val="dk1"/>
          </a:fillRef>
          <a:effectRef idx="2">
            <a:schemeClr val="dk1"/>
          </a:effectRef>
          <a:fontRef idx="minor">
            <a:schemeClr val="tx1"/>
          </a:fontRef>
        </p:style>
      </p:cxnSp>
      <p:cxnSp>
        <p:nvCxnSpPr>
          <p:cNvPr id="13" name="12 Conector recto"/>
          <p:cNvCxnSpPr>
            <a:cxnSpLocks/>
          </p:cNvCxnSpPr>
          <p:nvPr/>
        </p:nvCxnSpPr>
        <p:spPr>
          <a:xfrm>
            <a:off x="3779521" y="3048000"/>
            <a:ext cx="4038600" cy="35169"/>
          </a:xfrm>
          <a:prstGeom prst="line">
            <a:avLst/>
          </a:prstGeom>
        </p:spPr>
        <p:style>
          <a:lnRef idx="2">
            <a:schemeClr val="dk1"/>
          </a:lnRef>
          <a:fillRef idx="0">
            <a:schemeClr val="dk1"/>
          </a:fillRef>
          <a:effectRef idx="1">
            <a:schemeClr val="dk1"/>
          </a:effectRef>
          <a:fontRef idx="minor">
            <a:schemeClr val="tx1"/>
          </a:fontRef>
        </p:style>
      </p:cxnSp>
      <p:cxnSp>
        <p:nvCxnSpPr>
          <p:cNvPr id="15" name="14 Conector recto"/>
          <p:cNvCxnSpPr/>
          <p:nvPr/>
        </p:nvCxnSpPr>
        <p:spPr>
          <a:xfrm>
            <a:off x="3779521" y="3048000"/>
            <a:ext cx="0" cy="345831"/>
          </a:xfrm>
          <a:prstGeom prst="line">
            <a:avLst/>
          </a:prstGeom>
        </p:spPr>
        <p:style>
          <a:lnRef idx="2">
            <a:schemeClr val="dk1"/>
          </a:lnRef>
          <a:fillRef idx="0">
            <a:schemeClr val="dk1"/>
          </a:fillRef>
          <a:effectRef idx="1">
            <a:schemeClr val="dk1"/>
          </a:effectRef>
          <a:fontRef idx="minor">
            <a:schemeClr val="tx1"/>
          </a:fontRef>
        </p:style>
      </p:cxnSp>
      <p:cxnSp>
        <p:nvCxnSpPr>
          <p:cNvPr id="16" name="15 Conector recto"/>
          <p:cNvCxnSpPr>
            <a:cxnSpLocks/>
          </p:cNvCxnSpPr>
          <p:nvPr/>
        </p:nvCxnSpPr>
        <p:spPr>
          <a:xfrm flipV="1">
            <a:off x="7818121" y="3083170"/>
            <a:ext cx="0" cy="345830"/>
          </a:xfrm>
          <a:prstGeom prst="line">
            <a:avLst/>
          </a:prstGeom>
        </p:spPr>
        <p:style>
          <a:lnRef idx="2">
            <a:schemeClr val="dk1"/>
          </a:lnRef>
          <a:fillRef idx="0">
            <a:schemeClr val="dk1"/>
          </a:fillRef>
          <a:effectRef idx="1">
            <a:schemeClr val="dk1"/>
          </a:effectRef>
          <a:fontRef idx="minor">
            <a:schemeClr val="tx1"/>
          </a:fontRef>
        </p:style>
      </p:cxnSp>
      <p:cxnSp>
        <p:nvCxnSpPr>
          <p:cNvPr id="17" name="16 Conector recto"/>
          <p:cNvCxnSpPr/>
          <p:nvPr/>
        </p:nvCxnSpPr>
        <p:spPr>
          <a:xfrm>
            <a:off x="5798821" y="3083169"/>
            <a:ext cx="0" cy="345831"/>
          </a:xfrm>
          <a:prstGeom prst="line">
            <a:avLst/>
          </a:prstGeom>
        </p:spPr>
        <p:style>
          <a:lnRef idx="2">
            <a:schemeClr val="dk1"/>
          </a:lnRef>
          <a:fillRef idx="0">
            <a:schemeClr val="dk1"/>
          </a:fillRef>
          <a:effectRef idx="1">
            <a:schemeClr val="dk1"/>
          </a:effectRef>
          <a:fontRef idx="minor">
            <a:schemeClr val="tx1"/>
          </a:fontRef>
        </p:style>
      </p:cxnSp>
      <p:sp>
        <p:nvSpPr>
          <p:cNvPr id="14" name="CuadroTexto 13">
            <a:extLst>
              <a:ext uri="{FF2B5EF4-FFF2-40B4-BE49-F238E27FC236}">
                <a16:creationId xmlns="" xmlns:a16="http://schemas.microsoft.com/office/drawing/2014/main" id="{EBD48A9A-DA5A-45BA-B6A0-7B469222F1F8}"/>
              </a:ext>
            </a:extLst>
          </p:cNvPr>
          <p:cNvSpPr txBox="1"/>
          <p:nvPr/>
        </p:nvSpPr>
        <p:spPr>
          <a:xfrm>
            <a:off x="2979421" y="3390153"/>
            <a:ext cx="1600200" cy="36933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Confirman</a:t>
            </a:r>
          </a:p>
        </p:txBody>
      </p:sp>
      <p:sp>
        <p:nvSpPr>
          <p:cNvPr id="18" name="CuadroTexto 17">
            <a:extLst>
              <a:ext uri="{FF2B5EF4-FFF2-40B4-BE49-F238E27FC236}">
                <a16:creationId xmlns="" xmlns:a16="http://schemas.microsoft.com/office/drawing/2014/main" id="{9003667C-5F83-486A-949B-EA5FBFB7A822}"/>
              </a:ext>
            </a:extLst>
          </p:cNvPr>
          <p:cNvSpPr txBox="1"/>
          <p:nvPr/>
        </p:nvSpPr>
        <p:spPr>
          <a:xfrm>
            <a:off x="4992273" y="3429000"/>
            <a:ext cx="1600200" cy="369332"/>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Modifican </a:t>
            </a:r>
          </a:p>
        </p:txBody>
      </p:sp>
      <p:sp>
        <p:nvSpPr>
          <p:cNvPr id="19" name="CuadroTexto 18">
            <a:extLst>
              <a:ext uri="{FF2B5EF4-FFF2-40B4-BE49-F238E27FC236}">
                <a16:creationId xmlns="" xmlns:a16="http://schemas.microsoft.com/office/drawing/2014/main" id="{D34123D6-965B-4E13-BA04-27060893AABA}"/>
              </a:ext>
            </a:extLst>
          </p:cNvPr>
          <p:cNvSpPr txBox="1"/>
          <p:nvPr/>
        </p:nvSpPr>
        <p:spPr>
          <a:xfrm>
            <a:off x="6865914" y="3429000"/>
            <a:ext cx="1600200" cy="36933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Revocan</a:t>
            </a:r>
          </a:p>
        </p:txBody>
      </p:sp>
      <p:sp>
        <p:nvSpPr>
          <p:cNvPr id="20" name="Flecha: curvada hacia la derecha 19">
            <a:extLst>
              <a:ext uri="{FF2B5EF4-FFF2-40B4-BE49-F238E27FC236}">
                <a16:creationId xmlns="" xmlns:a16="http://schemas.microsoft.com/office/drawing/2014/main" id="{18F055A9-2C79-4E5B-8C54-F62FF23D6987}"/>
              </a:ext>
            </a:extLst>
          </p:cNvPr>
          <p:cNvSpPr/>
          <p:nvPr/>
        </p:nvSpPr>
        <p:spPr>
          <a:xfrm rot="17304631">
            <a:off x="2820848" y="5822121"/>
            <a:ext cx="483702" cy="91573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1" name="CuadroTexto 20">
            <a:extLst>
              <a:ext uri="{FF2B5EF4-FFF2-40B4-BE49-F238E27FC236}">
                <a16:creationId xmlns="" xmlns:a16="http://schemas.microsoft.com/office/drawing/2014/main" id="{9D1691BB-8327-495E-BDD4-A858C6EFF5EB}"/>
              </a:ext>
            </a:extLst>
          </p:cNvPr>
          <p:cNvSpPr txBox="1"/>
          <p:nvPr/>
        </p:nvSpPr>
        <p:spPr>
          <a:xfrm>
            <a:off x="3779521" y="4168660"/>
            <a:ext cx="3268979" cy="2246769"/>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Las partes pueden dentro del </a:t>
            </a:r>
            <a:r>
              <a:rPr lang="es-MX" sz="2000" b="1" dirty="0" smtClean="0">
                <a:latin typeface="Arial" panose="020B0604020202020204" pitchFamily="34" charset="0"/>
                <a:cs typeface="Arial" panose="020B0604020202020204" pitchFamily="34" charset="0"/>
              </a:rPr>
              <a:t>término </a:t>
            </a:r>
            <a:r>
              <a:rPr lang="es-MX" sz="2000" b="1" dirty="0">
                <a:latin typeface="Arial" panose="020B0604020202020204" pitchFamily="34" charset="0"/>
                <a:cs typeface="Arial" panose="020B0604020202020204" pitchFamily="34" charset="0"/>
              </a:rPr>
              <a:t>de tres días solicitar al Pleno del Tribunal Electoral la aclaración de la misma, para precisar o corregir algún punto.</a:t>
            </a:r>
          </a:p>
        </p:txBody>
      </p:sp>
      <p:sp>
        <p:nvSpPr>
          <p:cNvPr id="22" name="CuadroTexto 21">
            <a:extLst>
              <a:ext uri="{FF2B5EF4-FFF2-40B4-BE49-F238E27FC236}">
                <a16:creationId xmlns="" xmlns:a16="http://schemas.microsoft.com/office/drawing/2014/main" id="{0A8CA43C-11AD-423D-92F0-C8BA0063226D}"/>
              </a:ext>
            </a:extLst>
          </p:cNvPr>
          <p:cNvSpPr txBox="1"/>
          <p:nvPr/>
        </p:nvSpPr>
        <p:spPr>
          <a:xfrm>
            <a:off x="1101293" y="6500175"/>
            <a:ext cx="2209800"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Notificada la sentencia:</a:t>
            </a:r>
          </a:p>
        </p:txBody>
      </p:sp>
      <p:sp>
        <p:nvSpPr>
          <p:cNvPr id="23" name="CuadroTexto 22">
            <a:extLst>
              <a:ext uri="{FF2B5EF4-FFF2-40B4-BE49-F238E27FC236}">
                <a16:creationId xmlns="" xmlns:a16="http://schemas.microsoft.com/office/drawing/2014/main" id="{F2F3A901-636C-45BB-968A-D0C93A67818E}"/>
              </a:ext>
            </a:extLst>
          </p:cNvPr>
          <p:cNvSpPr txBox="1"/>
          <p:nvPr/>
        </p:nvSpPr>
        <p:spPr>
          <a:xfrm>
            <a:off x="7229009" y="3860883"/>
            <a:ext cx="4694965" cy="286232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En el supuesto de que la sentencia ordene dejar sin efectos la destitución del servidor del </a:t>
            </a:r>
            <a:r>
              <a:rPr lang="es-MX" sz="2000" b="1" dirty="0" smtClean="0">
                <a:latin typeface="Arial" panose="020B0604020202020204" pitchFamily="34" charset="0"/>
                <a:cs typeface="Arial" panose="020B0604020202020204" pitchFamily="34" charset="0"/>
              </a:rPr>
              <a:t>Instituto </a:t>
            </a:r>
            <a:r>
              <a:rPr lang="es-MX" sz="2000" b="1" dirty="0">
                <a:latin typeface="Arial" panose="020B0604020202020204" pitchFamily="34" charset="0"/>
                <a:cs typeface="Arial" panose="020B0604020202020204" pitchFamily="34" charset="0"/>
              </a:rPr>
              <a:t>Estatal o del Tribunal </a:t>
            </a:r>
            <a:r>
              <a:rPr lang="es-MX" sz="2000" b="1" dirty="0" smtClean="0">
                <a:latin typeface="Arial" panose="020B0604020202020204" pitchFamily="34" charset="0"/>
                <a:cs typeface="Arial" panose="020B0604020202020204" pitchFamily="34" charset="0"/>
              </a:rPr>
              <a:t>Electoral, </a:t>
            </a:r>
            <a:r>
              <a:rPr lang="es-MX" sz="2000" b="1" dirty="0">
                <a:latin typeface="Arial" panose="020B0604020202020204" pitchFamily="34" charset="0"/>
                <a:cs typeface="Arial" panose="020B0604020202020204" pitchFamily="34" charset="0"/>
              </a:rPr>
              <a:t>estos podrán negarse a reinstalar pagando la indemnización equivalente a tres meses de </a:t>
            </a:r>
            <a:r>
              <a:rPr lang="es-MX" sz="2000" b="1" dirty="0" smtClean="0">
                <a:latin typeface="Arial" panose="020B0604020202020204" pitchFamily="34" charset="0"/>
                <a:cs typeface="Arial" panose="020B0604020202020204" pitchFamily="34" charset="0"/>
              </a:rPr>
              <a:t>salario, </a:t>
            </a:r>
            <a:r>
              <a:rPr lang="es-MX" sz="2000" b="1" dirty="0">
                <a:latin typeface="Arial" panose="020B0604020202020204" pitchFamily="34" charset="0"/>
                <a:cs typeface="Arial" panose="020B0604020202020204" pitchFamily="34" charset="0"/>
              </a:rPr>
              <a:t>más doce días de cada año trabajado, por concepto de prima de antigüedad.</a:t>
            </a:r>
          </a:p>
        </p:txBody>
      </p:sp>
      <p:sp>
        <p:nvSpPr>
          <p:cNvPr id="4" name="3 Rectángulo"/>
          <p:cNvSpPr/>
          <p:nvPr/>
        </p:nvSpPr>
        <p:spPr>
          <a:xfrm>
            <a:off x="4141609" y="100159"/>
            <a:ext cx="3322321" cy="962430"/>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3600" dirty="0">
                <a:latin typeface="Arial" panose="020B0604020202020204" pitchFamily="34" charset="0"/>
                <a:cs typeface="Arial" panose="020B0604020202020204" pitchFamily="34" charset="0"/>
              </a:rPr>
              <a:t>Resolución</a:t>
            </a:r>
          </a:p>
        </p:txBody>
      </p:sp>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9584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399309" y="1371600"/>
            <a:ext cx="883920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MX" dirty="0">
                <a:latin typeface="Arial" panose="020B0604020202020204" pitchFamily="34" charset="0"/>
                <a:cs typeface="Arial" panose="020B0604020202020204" pitchFamily="34" charset="0"/>
              </a:rPr>
              <a:t>Es un recurso que procede para la tramitación y resolución de asuntos carentes de una vía específica prevista por la LMIMET  y que no pueden ser analizados vía un juicio electoral.</a:t>
            </a:r>
          </a:p>
        </p:txBody>
      </p:sp>
      <p:sp>
        <p:nvSpPr>
          <p:cNvPr id="5" name="6 Rectángulo redondeado"/>
          <p:cNvSpPr/>
          <p:nvPr/>
        </p:nvSpPr>
        <p:spPr>
          <a:xfrm>
            <a:off x="2362200" y="3349093"/>
            <a:ext cx="2209800" cy="563488"/>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dirty="0">
                <a:latin typeface="Arial" panose="020B0604020202020204" pitchFamily="34" charset="0"/>
                <a:cs typeface="Arial" panose="020B0604020202020204" pitchFamily="34" charset="0"/>
              </a:rPr>
              <a:t>PROCEDENCIA</a:t>
            </a:r>
          </a:p>
        </p:txBody>
      </p:sp>
      <p:sp>
        <p:nvSpPr>
          <p:cNvPr id="6" name="7 Rectángulo"/>
          <p:cNvSpPr/>
          <p:nvPr/>
        </p:nvSpPr>
        <p:spPr>
          <a:xfrm>
            <a:off x="5303331" y="3253544"/>
            <a:ext cx="6096000" cy="646331"/>
          </a:xfrm>
          <a:prstGeom prst="rect">
            <a:avLst/>
          </a:prstGeom>
        </p:spPr>
        <p:txBody>
          <a:bodyPr>
            <a:spAutoFit/>
          </a:bodyPr>
          <a:lstStyle/>
          <a:p>
            <a:pPr algn="just"/>
            <a:r>
              <a:rPr lang="es-MX" dirty="0">
                <a:latin typeface="Arial" panose="020B0604020202020204" pitchFamily="34" charset="0"/>
                <a:cs typeface="Arial" panose="020B0604020202020204" pitchFamily="34" charset="0"/>
              </a:rPr>
              <a:t>El asunto general procede cuando no se controvierta algún acto o resolución en específico.</a:t>
            </a:r>
          </a:p>
        </p:txBody>
      </p:sp>
      <p:sp>
        <p:nvSpPr>
          <p:cNvPr id="7" name="8 Abrir llave"/>
          <p:cNvSpPr/>
          <p:nvPr/>
        </p:nvSpPr>
        <p:spPr>
          <a:xfrm>
            <a:off x="4735243" y="3181997"/>
            <a:ext cx="685800" cy="89768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MX"/>
          </a:p>
        </p:txBody>
      </p:sp>
      <p:sp>
        <p:nvSpPr>
          <p:cNvPr id="8" name="9 Rectángulo redondeado"/>
          <p:cNvSpPr/>
          <p:nvPr/>
        </p:nvSpPr>
        <p:spPr>
          <a:xfrm>
            <a:off x="2330355" y="4783260"/>
            <a:ext cx="2209800" cy="812995"/>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dirty="0">
                <a:latin typeface="Arial" panose="020B0604020202020204" pitchFamily="34" charset="0"/>
                <a:cs typeface="Arial" panose="020B0604020202020204" pitchFamily="34" charset="0"/>
              </a:rPr>
              <a:t>AUTORIDAD COMPETENTE</a:t>
            </a:r>
          </a:p>
        </p:txBody>
      </p:sp>
      <p:sp>
        <p:nvSpPr>
          <p:cNvPr id="9" name="10 CuadroTexto"/>
          <p:cNvSpPr txBox="1"/>
          <p:nvPr/>
        </p:nvSpPr>
        <p:spPr>
          <a:xfrm>
            <a:off x="6172200" y="4958926"/>
            <a:ext cx="4038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400" dirty="0">
                <a:latin typeface="Arial" panose="020B0604020202020204" pitchFamily="34" charset="0"/>
                <a:cs typeface="Arial" panose="020B0604020202020204" pitchFamily="34" charset="0"/>
              </a:rPr>
              <a:t>TRIBUNAL ELECTORAL</a:t>
            </a:r>
          </a:p>
        </p:txBody>
      </p:sp>
      <p:cxnSp>
        <p:nvCxnSpPr>
          <p:cNvPr id="10" name="11 Conector recto de flecha"/>
          <p:cNvCxnSpPr/>
          <p:nvPr/>
        </p:nvCxnSpPr>
        <p:spPr>
          <a:xfrm>
            <a:off x="4735243" y="5189758"/>
            <a:ext cx="838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 name="1 Rectángulo"/>
          <p:cNvSpPr/>
          <p:nvPr/>
        </p:nvSpPr>
        <p:spPr>
          <a:xfrm>
            <a:off x="6069135" y="304800"/>
            <a:ext cx="4564391"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ASUNTO GENERAL</a:t>
            </a: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08076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4345588" y="1030080"/>
            <a:ext cx="2209800" cy="563488"/>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PROCEDENCIA</a:t>
            </a:r>
          </a:p>
        </p:txBody>
      </p:sp>
      <p:sp>
        <p:nvSpPr>
          <p:cNvPr id="19" name="18 Rectángulo"/>
          <p:cNvSpPr/>
          <p:nvPr/>
        </p:nvSpPr>
        <p:spPr>
          <a:xfrm>
            <a:off x="6209412" y="155136"/>
            <a:ext cx="4736169"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Recurso de Revisión</a:t>
            </a:r>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7 Rectángulo">
            <a:extLst>
              <a:ext uri="{FF2B5EF4-FFF2-40B4-BE49-F238E27FC236}">
                <a16:creationId xmlns="" xmlns:a16="http://schemas.microsoft.com/office/drawing/2014/main" id="{7D54CA83-EF27-4A63-8262-0B3FEC506DA2}"/>
              </a:ext>
            </a:extLst>
          </p:cNvPr>
          <p:cNvSpPr/>
          <p:nvPr/>
        </p:nvSpPr>
        <p:spPr>
          <a:xfrm rot="19977160">
            <a:off x="742569" y="454172"/>
            <a:ext cx="1836510" cy="1026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latin typeface="Arial" panose="020B0604020202020204" pitchFamily="34" charset="0"/>
                <a:cs typeface="Arial" panose="020B0604020202020204" pitchFamily="34" charset="0"/>
              </a:rPr>
              <a:t>ART. 37-41 LMIMEET</a:t>
            </a:r>
          </a:p>
        </p:txBody>
      </p:sp>
      <p:sp>
        <p:nvSpPr>
          <p:cNvPr id="3" name="Rectángulo 2">
            <a:extLst>
              <a:ext uri="{FF2B5EF4-FFF2-40B4-BE49-F238E27FC236}">
                <a16:creationId xmlns="" xmlns:a16="http://schemas.microsoft.com/office/drawing/2014/main" id="{090ACD7B-2991-4424-9487-95A2C1EC7761}"/>
              </a:ext>
            </a:extLst>
          </p:cNvPr>
          <p:cNvSpPr/>
          <p:nvPr/>
        </p:nvSpPr>
        <p:spPr>
          <a:xfrm>
            <a:off x="457200" y="2133600"/>
            <a:ext cx="27432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Fuera de </a:t>
            </a:r>
            <a:r>
              <a:rPr lang="es-MX" sz="2000" b="1" dirty="0" smtClean="0">
                <a:solidFill>
                  <a:schemeClr val="tx1"/>
                </a:solidFill>
                <a:latin typeface="Arial" panose="020B0604020202020204" pitchFamily="34" charset="0"/>
                <a:cs typeface="Arial" panose="020B0604020202020204" pitchFamily="34" charset="0"/>
              </a:rPr>
              <a:t>Proceso </a:t>
            </a:r>
            <a:r>
              <a:rPr lang="es-MX" sz="2000" b="1" dirty="0">
                <a:solidFill>
                  <a:schemeClr val="tx1"/>
                </a:solidFill>
                <a:latin typeface="Arial" panose="020B0604020202020204" pitchFamily="34" charset="0"/>
                <a:cs typeface="Arial" panose="020B0604020202020204" pitchFamily="34" charset="0"/>
              </a:rPr>
              <a:t>E</a:t>
            </a:r>
            <a:r>
              <a:rPr lang="es-MX" sz="2000" b="1" dirty="0" smtClean="0">
                <a:solidFill>
                  <a:schemeClr val="tx1"/>
                </a:solidFill>
                <a:latin typeface="Arial" panose="020B0604020202020204" pitchFamily="34" charset="0"/>
                <a:cs typeface="Arial" panose="020B0604020202020204" pitchFamily="34" charset="0"/>
              </a:rPr>
              <a:t>lectoral</a:t>
            </a:r>
            <a:endParaRPr lang="es-MX" sz="2000" b="1" dirty="0">
              <a:solidFill>
                <a:schemeClr val="tx1"/>
              </a:solidFill>
              <a:latin typeface="Arial" panose="020B0604020202020204" pitchFamily="34" charset="0"/>
              <a:cs typeface="Arial" panose="020B0604020202020204" pitchFamily="34" charset="0"/>
            </a:endParaRPr>
          </a:p>
        </p:txBody>
      </p:sp>
      <p:sp>
        <p:nvSpPr>
          <p:cNvPr id="26" name="Rectángulo 25">
            <a:extLst>
              <a:ext uri="{FF2B5EF4-FFF2-40B4-BE49-F238E27FC236}">
                <a16:creationId xmlns="" xmlns:a16="http://schemas.microsoft.com/office/drawing/2014/main" id="{82180B4A-27CF-48A8-A0DA-333622305A9D}"/>
              </a:ext>
            </a:extLst>
          </p:cNvPr>
          <p:cNvSpPr/>
          <p:nvPr/>
        </p:nvSpPr>
        <p:spPr>
          <a:xfrm>
            <a:off x="8216029" y="1466723"/>
            <a:ext cx="27432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Dentro de </a:t>
            </a:r>
            <a:r>
              <a:rPr lang="es-MX" sz="2000" b="1" dirty="0" smtClean="0">
                <a:solidFill>
                  <a:schemeClr val="tx1"/>
                </a:solidFill>
                <a:latin typeface="Arial" panose="020B0604020202020204" pitchFamily="34" charset="0"/>
                <a:cs typeface="Arial" panose="020B0604020202020204" pitchFamily="34" charset="0"/>
              </a:rPr>
              <a:t>Proceso </a:t>
            </a:r>
            <a:r>
              <a:rPr lang="es-MX" sz="2000" b="1" dirty="0">
                <a:solidFill>
                  <a:schemeClr val="tx1"/>
                </a:solidFill>
                <a:latin typeface="Arial" panose="020B0604020202020204" pitchFamily="34" charset="0"/>
                <a:cs typeface="Arial" panose="020B0604020202020204" pitchFamily="34" charset="0"/>
              </a:rPr>
              <a:t>E</a:t>
            </a:r>
            <a:r>
              <a:rPr lang="es-MX" sz="2000" b="1" dirty="0" smtClean="0">
                <a:solidFill>
                  <a:schemeClr val="tx1"/>
                </a:solidFill>
                <a:latin typeface="Arial" panose="020B0604020202020204" pitchFamily="34" charset="0"/>
                <a:cs typeface="Arial" panose="020B0604020202020204" pitchFamily="34" charset="0"/>
              </a:rPr>
              <a:t>lectoral</a:t>
            </a:r>
            <a:endParaRPr lang="es-MX" sz="2000" b="1" dirty="0">
              <a:solidFill>
                <a:schemeClr val="tx1"/>
              </a:solidFill>
              <a:latin typeface="Arial" panose="020B0604020202020204" pitchFamily="34" charset="0"/>
              <a:cs typeface="Arial" panose="020B0604020202020204" pitchFamily="34" charset="0"/>
            </a:endParaRPr>
          </a:p>
        </p:txBody>
      </p:sp>
      <p:cxnSp>
        <p:nvCxnSpPr>
          <p:cNvPr id="27" name="Conector recto 26">
            <a:extLst>
              <a:ext uri="{FF2B5EF4-FFF2-40B4-BE49-F238E27FC236}">
                <a16:creationId xmlns="" xmlns:a16="http://schemas.microsoft.com/office/drawing/2014/main" id="{776FC37C-9BA1-4662-9F86-0F70057CADC7}"/>
              </a:ext>
            </a:extLst>
          </p:cNvPr>
          <p:cNvCxnSpPr>
            <a:cxnSpLocks/>
          </p:cNvCxnSpPr>
          <p:nvPr/>
        </p:nvCxnSpPr>
        <p:spPr>
          <a:xfrm>
            <a:off x="1828800" y="2895600"/>
            <a:ext cx="0" cy="1600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Conector recto 28">
            <a:extLst>
              <a:ext uri="{FF2B5EF4-FFF2-40B4-BE49-F238E27FC236}">
                <a16:creationId xmlns="" xmlns:a16="http://schemas.microsoft.com/office/drawing/2014/main" id="{897098D3-1ACB-45DC-9D46-431417677C91}"/>
              </a:ext>
            </a:extLst>
          </p:cNvPr>
          <p:cNvCxnSpPr/>
          <p:nvPr/>
        </p:nvCxnSpPr>
        <p:spPr>
          <a:xfrm>
            <a:off x="9588766" y="2228723"/>
            <a:ext cx="0" cy="228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Conector recto 30">
            <a:extLst>
              <a:ext uri="{FF2B5EF4-FFF2-40B4-BE49-F238E27FC236}">
                <a16:creationId xmlns="" xmlns:a16="http://schemas.microsoft.com/office/drawing/2014/main" id="{FE70B397-B9A9-42BD-AB88-0D1E098C90BD}"/>
              </a:ext>
            </a:extLst>
          </p:cNvPr>
          <p:cNvCxnSpPr>
            <a:cxnSpLocks/>
          </p:cNvCxnSpPr>
          <p:nvPr/>
        </p:nvCxnSpPr>
        <p:spPr>
          <a:xfrm>
            <a:off x="8001000" y="2459598"/>
            <a:ext cx="2667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4" name="Conector recto 33">
            <a:extLst>
              <a:ext uri="{FF2B5EF4-FFF2-40B4-BE49-F238E27FC236}">
                <a16:creationId xmlns="" xmlns:a16="http://schemas.microsoft.com/office/drawing/2014/main" id="{47858622-52C4-4C8B-A1F8-291739660EFF}"/>
              </a:ext>
            </a:extLst>
          </p:cNvPr>
          <p:cNvCxnSpPr/>
          <p:nvPr/>
        </p:nvCxnSpPr>
        <p:spPr>
          <a:xfrm>
            <a:off x="8001000" y="2457323"/>
            <a:ext cx="0" cy="281354"/>
          </a:xfrm>
          <a:prstGeom prst="line">
            <a:avLst/>
          </a:prstGeom>
        </p:spPr>
        <p:style>
          <a:lnRef idx="3">
            <a:schemeClr val="accent2"/>
          </a:lnRef>
          <a:fillRef idx="0">
            <a:schemeClr val="accent2"/>
          </a:fillRef>
          <a:effectRef idx="2">
            <a:schemeClr val="accent2"/>
          </a:effectRef>
          <a:fontRef idx="minor">
            <a:schemeClr val="tx1"/>
          </a:fontRef>
        </p:style>
      </p:cxnSp>
      <p:sp>
        <p:nvSpPr>
          <p:cNvPr id="36" name="Rectángulo 35">
            <a:extLst>
              <a:ext uri="{FF2B5EF4-FFF2-40B4-BE49-F238E27FC236}">
                <a16:creationId xmlns="" xmlns:a16="http://schemas.microsoft.com/office/drawing/2014/main" id="{0F08A054-61B9-4344-895C-EDF101845C5E}"/>
              </a:ext>
            </a:extLst>
          </p:cNvPr>
          <p:cNvSpPr/>
          <p:nvPr/>
        </p:nvSpPr>
        <p:spPr>
          <a:xfrm>
            <a:off x="6940455" y="2771366"/>
            <a:ext cx="2209800" cy="91440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En la etapa de preparación de la </a:t>
            </a:r>
            <a:r>
              <a:rPr lang="es-MX" sz="2000" b="1" dirty="0" smtClean="0">
                <a:solidFill>
                  <a:schemeClr val="tx1"/>
                </a:solidFill>
                <a:latin typeface="Arial" panose="020B0604020202020204" pitchFamily="34" charset="0"/>
                <a:cs typeface="Arial" panose="020B0604020202020204" pitchFamily="34" charset="0"/>
              </a:rPr>
              <a:t>elección.</a:t>
            </a:r>
            <a:endParaRPr lang="es-MX" sz="2000" b="1" dirty="0">
              <a:solidFill>
                <a:schemeClr val="tx1"/>
              </a:solidFill>
              <a:latin typeface="Arial" panose="020B0604020202020204" pitchFamily="34" charset="0"/>
              <a:cs typeface="Arial" panose="020B0604020202020204" pitchFamily="34" charset="0"/>
            </a:endParaRPr>
          </a:p>
        </p:txBody>
      </p:sp>
      <p:sp>
        <p:nvSpPr>
          <p:cNvPr id="37" name="Rectángulo 36">
            <a:extLst>
              <a:ext uri="{FF2B5EF4-FFF2-40B4-BE49-F238E27FC236}">
                <a16:creationId xmlns="" xmlns:a16="http://schemas.microsoft.com/office/drawing/2014/main" id="{86A02D09-EA1F-4366-914A-5CD56ED833DE}"/>
              </a:ext>
            </a:extLst>
          </p:cNvPr>
          <p:cNvSpPr/>
          <p:nvPr/>
        </p:nvSpPr>
        <p:spPr>
          <a:xfrm>
            <a:off x="9223441" y="2741261"/>
            <a:ext cx="2805306" cy="14835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MX" sz="2000" b="1" dirty="0">
                <a:solidFill>
                  <a:schemeClr val="tx1"/>
                </a:solidFill>
                <a:latin typeface="Arial" panose="020B0604020202020204" pitchFamily="34" charset="0"/>
                <a:cs typeface="Arial" panose="020B0604020202020204" pitchFamily="34" charset="0"/>
              </a:rPr>
              <a:t>En la etapa de resultados y declaración de validez de las </a:t>
            </a:r>
            <a:r>
              <a:rPr lang="es-MX" sz="2000" b="1" dirty="0" smtClean="0">
                <a:solidFill>
                  <a:schemeClr val="tx1"/>
                </a:solidFill>
                <a:latin typeface="Arial" panose="020B0604020202020204" pitchFamily="34" charset="0"/>
                <a:cs typeface="Arial" panose="020B0604020202020204" pitchFamily="34" charset="0"/>
              </a:rPr>
              <a:t>elecciones.</a:t>
            </a:r>
            <a:endParaRPr lang="es-MX" sz="2000" b="1" dirty="0">
              <a:solidFill>
                <a:schemeClr val="tx1"/>
              </a:solidFill>
              <a:latin typeface="Arial" panose="020B0604020202020204" pitchFamily="34" charset="0"/>
              <a:cs typeface="Arial" panose="020B0604020202020204" pitchFamily="34" charset="0"/>
            </a:endParaRPr>
          </a:p>
        </p:txBody>
      </p:sp>
      <p:sp>
        <p:nvSpPr>
          <p:cNvPr id="39" name="Rectángulo: esquinas redondeadas 38">
            <a:extLst>
              <a:ext uri="{FF2B5EF4-FFF2-40B4-BE49-F238E27FC236}">
                <a16:creationId xmlns="" xmlns:a16="http://schemas.microsoft.com/office/drawing/2014/main" id="{3E6BF257-32C9-4A1A-A046-49BD3C6EA9B5}"/>
              </a:ext>
            </a:extLst>
          </p:cNvPr>
          <p:cNvSpPr/>
          <p:nvPr/>
        </p:nvSpPr>
        <p:spPr>
          <a:xfrm>
            <a:off x="620513" y="4385411"/>
            <a:ext cx="11339874" cy="646330"/>
          </a:xfrm>
          <a:prstGeom prst="round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400" b="1" dirty="0">
                <a:latin typeface="Arial" panose="020B0604020202020204" pitchFamily="34" charset="0"/>
                <a:cs typeface="Arial" panose="020B0604020202020204" pitchFamily="34" charset="0"/>
              </a:rPr>
              <a:t>Procede en contra de actos y resoluciones que:</a:t>
            </a:r>
          </a:p>
        </p:txBody>
      </p:sp>
      <p:cxnSp>
        <p:nvCxnSpPr>
          <p:cNvPr id="41" name="Conector recto 40">
            <a:extLst>
              <a:ext uri="{FF2B5EF4-FFF2-40B4-BE49-F238E27FC236}">
                <a16:creationId xmlns="" xmlns:a16="http://schemas.microsoft.com/office/drawing/2014/main" id="{B1C35938-26B6-4A24-A130-FEB1269BEB6A}"/>
              </a:ext>
            </a:extLst>
          </p:cNvPr>
          <p:cNvCxnSpPr>
            <a:cxnSpLocks/>
          </p:cNvCxnSpPr>
          <p:nvPr/>
        </p:nvCxnSpPr>
        <p:spPr>
          <a:xfrm flipV="1">
            <a:off x="8045355" y="3685767"/>
            <a:ext cx="0" cy="699644"/>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Conector recto 42">
            <a:extLst>
              <a:ext uri="{FF2B5EF4-FFF2-40B4-BE49-F238E27FC236}">
                <a16:creationId xmlns="" xmlns:a16="http://schemas.microsoft.com/office/drawing/2014/main" id="{319969E2-B126-4663-AE0E-A111518DCCDF}"/>
              </a:ext>
            </a:extLst>
          </p:cNvPr>
          <p:cNvCxnSpPr>
            <a:cxnSpLocks/>
          </p:cNvCxnSpPr>
          <p:nvPr/>
        </p:nvCxnSpPr>
        <p:spPr>
          <a:xfrm>
            <a:off x="10668000" y="4224831"/>
            <a:ext cx="0" cy="160580"/>
          </a:xfrm>
          <a:prstGeom prst="line">
            <a:avLst/>
          </a:prstGeom>
        </p:spPr>
        <p:style>
          <a:lnRef idx="3">
            <a:schemeClr val="accent2"/>
          </a:lnRef>
          <a:fillRef idx="0">
            <a:schemeClr val="accent2"/>
          </a:fillRef>
          <a:effectRef idx="2">
            <a:schemeClr val="accent2"/>
          </a:effectRef>
          <a:fontRef idx="minor">
            <a:schemeClr val="tx1"/>
          </a:fontRef>
        </p:style>
      </p:cxnSp>
      <p:sp>
        <p:nvSpPr>
          <p:cNvPr id="45" name="Rectángulo 44">
            <a:extLst>
              <a:ext uri="{FF2B5EF4-FFF2-40B4-BE49-F238E27FC236}">
                <a16:creationId xmlns="" xmlns:a16="http://schemas.microsoft.com/office/drawing/2014/main" id="{650206AE-9BE6-4A70-A660-A5046350295F}"/>
              </a:ext>
            </a:extLst>
          </p:cNvPr>
          <p:cNvSpPr/>
          <p:nvPr/>
        </p:nvSpPr>
        <p:spPr>
          <a:xfrm>
            <a:off x="349849" y="5225902"/>
            <a:ext cx="47244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2000" b="1" dirty="0" smtClean="0">
                <a:latin typeface="Arial" panose="020B0604020202020204" pitchFamily="34" charset="0"/>
                <a:cs typeface="Arial" panose="020B0604020202020204" pitchFamily="34" charset="0"/>
              </a:rPr>
              <a:t>De </a:t>
            </a:r>
            <a:r>
              <a:rPr lang="es-MX" sz="2000" b="1" dirty="0">
                <a:latin typeface="Arial" panose="020B0604020202020204" pitchFamily="34" charset="0"/>
                <a:cs typeface="Arial" panose="020B0604020202020204" pitchFamily="34" charset="0"/>
              </a:rPr>
              <a:t>órganos colegiados del Instituto Estatal a nivel distrital y </a:t>
            </a:r>
            <a:r>
              <a:rPr lang="es-MX" sz="2000" b="1" dirty="0" smtClean="0">
                <a:latin typeface="Arial" panose="020B0604020202020204" pitchFamily="34" charset="0"/>
                <a:cs typeface="Arial" panose="020B0604020202020204" pitchFamily="34" charset="0"/>
              </a:rPr>
              <a:t>municipal. </a:t>
            </a:r>
            <a:endParaRPr lang="es-MX" sz="2000" b="1" dirty="0">
              <a:latin typeface="Arial" panose="020B0604020202020204" pitchFamily="34" charset="0"/>
              <a:cs typeface="Arial" panose="020B0604020202020204" pitchFamily="34" charset="0"/>
            </a:endParaRPr>
          </a:p>
        </p:txBody>
      </p:sp>
      <p:cxnSp>
        <p:nvCxnSpPr>
          <p:cNvPr id="46" name="Conector recto 45">
            <a:extLst>
              <a:ext uri="{FF2B5EF4-FFF2-40B4-BE49-F238E27FC236}">
                <a16:creationId xmlns="" xmlns:a16="http://schemas.microsoft.com/office/drawing/2014/main" id="{9D23ECA5-9814-4C52-989A-5D13A7B7F883}"/>
              </a:ext>
            </a:extLst>
          </p:cNvPr>
          <p:cNvCxnSpPr>
            <a:cxnSpLocks/>
          </p:cNvCxnSpPr>
          <p:nvPr/>
        </p:nvCxnSpPr>
        <p:spPr>
          <a:xfrm flipV="1">
            <a:off x="1828800" y="5031741"/>
            <a:ext cx="0" cy="164123"/>
          </a:xfrm>
          <a:prstGeom prst="line">
            <a:avLst/>
          </a:prstGeom>
        </p:spPr>
        <p:style>
          <a:lnRef idx="3">
            <a:schemeClr val="accent2"/>
          </a:lnRef>
          <a:fillRef idx="0">
            <a:schemeClr val="accent2"/>
          </a:fillRef>
          <a:effectRef idx="2">
            <a:schemeClr val="accent2"/>
          </a:effectRef>
          <a:fontRef idx="minor">
            <a:schemeClr val="tx1"/>
          </a:fontRef>
        </p:style>
      </p:cxnSp>
      <p:cxnSp>
        <p:nvCxnSpPr>
          <p:cNvPr id="47" name="Conector recto 46">
            <a:extLst>
              <a:ext uri="{FF2B5EF4-FFF2-40B4-BE49-F238E27FC236}">
                <a16:creationId xmlns="" xmlns:a16="http://schemas.microsoft.com/office/drawing/2014/main" id="{99F999B6-5887-427E-9B53-D618BD306B31}"/>
              </a:ext>
            </a:extLst>
          </p:cNvPr>
          <p:cNvCxnSpPr>
            <a:cxnSpLocks/>
          </p:cNvCxnSpPr>
          <p:nvPr/>
        </p:nvCxnSpPr>
        <p:spPr>
          <a:xfrm flipV="1">
            <a:off x="9753600" y="5039411"/>
            <a:ext cx="0" cy="164123"/>
          </a:xfrm>
          <a:prstGeom prst="line">
            <a:avLst/>
          </a:prstGeom>
        </p:spPr>
        <p:style>
          <a:lnRef idx="3">
            <a:schemeClr val="accent2"/>
          </a:lnRef>
          <a:fillRef idx="0">
            <a:schemeClr val="accent2"/>
          </a:fillRef>
          <a:effectRef idx="2">
            <a:schemeClr val="accent2"/>
          </a:effectRef>
          <a:fontRef idx="minor">
            <a:schemeClr val="tx1"/>
          </a:fontRef>
        </p:style>
      </p:cxnSp>
      <p:sp>
        <p:nvSpPr>
          <p:cNvPr id="48" name="Rectángulo 47">
            <a:extLst>
              <a:ext uri="{FF2B5EF4-FFF2-40B4-BE49-F238E27FC236}">
                <a16:creationId xmlns="" xmlns:a16="http://schemas.microsoft.com/office/drawing/2014/main" id="{2D697179-7F0B-4B6B-B97D-6AB8553F947A}"/>
              </a:ext>
            </a:extLst>
          </p:cNvPr>
          <p:cNvSpPr/>
          <p:nvPr/>
        </p:nvSpPr>
        <p:spPr>
          <a:xfrm>
            <a:off x="5485745" y="5239255"/>
            <a:ext cx="6587546"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2000" b="1" dirty="0">
                <a:latin typeface="Arial" panose="020B0604020202020204" pitchFamily="34" charset="0"/>
                <a:cs typeface="Arial" panose="020B0604020202020204" pitchFamily="34" charset="0"/>
              </a:rPr>
              <a:t>De los órganos del Instituto Estatal, cuya naturaleza sea diversa a los que puedan recurrirse por la vía de inconformidad y que no guarden relación con el proceso electoral y los resultados del </a:t>
            </a:r>
            <a:r>
              <a:rPr lang="es-MX" sz="2000" b="1" dirty="0" smtClean="0">
                <a:latin typeface="Arial" panose="020B0604020202020204" pitchFamily="34" charset="0"/>
                <a:cs typeface="Arial" panose="020B0604020202020204" pitchFamily="34" charset="0"/>
              </a:rPr>
              <a:t>mismo.</a:t>
            </a:r>
            <a:endParaRPr lang="es-MX" sz="2000" b="1" dirty="0">
              <a:latin typeface="Arial" panose="020B0604020202020204" pitchFamily="34" charset="0"/>
              <a:cs typeface="Arial" panose="020B0604020202020204" pitchFamily="34" charset="0"/>
            </a:endParaRPr>
          </a:p>
        </p:txBody>
      </p:sp>
      <p:cxnSp>
        <p:nvCxnSpPr>
          <p:cNvPr id="25" name="Conector recto 24">
            <a:extLst>
              <a:ext uri="{FF2B5EF4-FFF2-40B4-BE49-F238E27FC236}">
                <a16:creationId xmlns="" xmlns:a16="http://schemas.microsoft.com/office/drawing/2014/main" id="{988D694C-9C2B-4CE3-9185-64A0FF47030F}"/>
              </a:ext>
            </a:extLst>
          </p:cNvPr>
          <p:cNvCxnSpPr/>
          <p:nvPr/>
        </p:nvCxnSpPr>
        <p:spPr>
          <a:xfrm>
            <a:off x="10668000" y="2475931"/>
            <a:ext cx="0" cy="28135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50765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Rectángulo redondeado">
            <a:extLst>
              <a:ext uri="{FF2B5EF4-FFF2-40B4-BE49-F238E27FC236}">
                <a16:creationId xmlns="" xmlns:a16="http://schemas.microsoft.com/office/drawing/2014/main" id="{AB2403A1-0F79-41F7-ACCD-4413703D0FE7}"/>
              </a:ext>
            </a:extLst>
          </p:cNvPr>
          <p:cNvSpPr/>
          <p:nvPr/>
        </p:nvSpPr>
        <p:spPr>
          <a:xfrm>
            <a:off x="1600200" y="919321"/>
            <a:ext cx="2209800" cy="812995"/>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AUTORIDAD COMPETENTE</a:t>
            </a:r>
          </a:p>
        </p:txBody>
      </p:sp>
      <p:sp>
        <p:nvSpPr>
          <p:cNvPr id="3" name="8 CuadroTexto">
            <a:extLst>
              <a:ext uri="{FF2B5EF4-FFF2-40B4-BE49-F238E27FC236}">
                <a16:creationId xmlns="" xmlns:a16="http://schemas.microsoft.com/office/drawing/2014/main" id="{E82B5141-8307-4A84-9C5A-258766C84393}"/>
              </a:ext>
            </a:extLst>
          </p:cNvPr>
          <p:cNvSpPr txBox="1"/>
          <p:nvPr/>
        </p:nvSpPr>
        <p:spPr>
          <a:xfrm>
            <a:off x="5699414" y="1074063"/>
            <a:ext cx="62865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s-MX" sz="2400" dirty="0">
                <a:latin typeface="Arial" panose="020B0604020202020204" pitchFamily="34" charset="0"/>
                <a:cs typeface="Arial" panose="020B0604020202020204" pitchFamily="34" charset="0"/>
              </a:rPr>
              <a:t> </a:t>
            </a:r>
            <a:r>
              <a:rPr lang="es-MX" sz="2400" b="1" dirty="0" smtClean="0">
                <a:latin typeface="Arial" panose="020B0604020202020204" pitchFamily="34" charset="0"/>
                <a:cs typeface="Arial" panose="020B0604020202020204" pitchFamily="34" charset="0"/>
              </a:rPr>
              <a:t>La </a:t>
            </a:r>
            <a:r>
              <a:rPr lang="es-MX" sz="2400" b="1" dirty="0">
                <a:latin typeface="Arial" panose="020B0604020202020204" pitchFamily="34" charset="0"/>
                <a:cs typeface="Arial" panose="020B0604020202020204" pitchFamily="34" charset="0"/>
              </a:rPr>
              <a:t>Junta Estatal </a:t>
            </a:r>
            <a:r>
              <a:rPr lang="es-MX" sz="2400" b="1" dirty="0" smtClean="0">
                <a:latin typeface="Arial" panose="020B0604020202020204" pitchFamily="34" charset="0"/>
                <a:cs typeface="Arial" panose="020B0604020202020204" pitchFamily="34" charset="0"/>
              </a:rPr>
              <a:t>Ejecutiva </a:t>
            </a:r>
          </a:p>
          <a:p>
            <a:pPr marL="342900" indent="-342900" algn="just">
              <a:buFont typeface="Arial" panose="020B0604020202020204" pitchFamily="34" charset="0"/>
              <a:buChar char="•"/>
            </a:pPr>
            <a:r>
              <a:rPr lang="es-MX" sz="2400" b="1" dirty="0" smtClean="0">
                <a:latin typeface="Arial" panose="020B0604020202020204" pitchFamily="34" charset="0"/>
                <a:cs typeface="Arial" panose="020B0604020202020204" pitchFamily="34" charset="0"/>
              </a:rPr>
              <a:t> </a:t>
            </a:r>
            <a:r>
              <a:rPr lang="es-MX" sz="2400" b="1" dirty="0">
                <a:latin typeface="Arial" panose="020B0604020202020204" pitchFamily="34" charset="0"/>
                <a:cs typeface="Arial" panose="020B0604020202020204" pitchFamily="34" charset="0"/>
              </a:rPr>
              <a:t>E</a:t>
            </a:r>
            <a:r>
              <a:rPr lang="es-MX" sz="2400" b="1" dirty="0" smtClean="0">
                <a:latin typeface="Arial" panose="020B0604020202020204" pitchFamily="34" charset="0"/>
                <a:cs typeface="Arial" panose="020B0604020202020204" pitchFamily="34" charset="0"/>
              </a:rPr>
              <a:t>l </a:t>
            </a:r>
            <a:r>
              <a:rPr lang="es-MX" sz="2400" b="1" dirty="0">
                <a:latin typeface="Arial" panose="020B0604020202020204" pitchFamily="34" charset="0"/>
                <a:cs typeface="Arial" panose="020B0604020202020204" pitchFamily="34" charset="0"/>
              </a:rPr>
              <a:t>Consejo Estatal del </a:t>
            </a:r>
            <a:r>
              <a:rPr lang="es-MX" sz="2400" b="1" dirty="0" smtClean="0">
                <a:latin typeface="Arial" panose="020B0604020202020204" pitchFamily="34" charset="0"/>
                <a:cs typeface="Arial" panose="020B0604020202020204" pitchFamily="34" charset="0"/>
              </a:rPr>
              <a:t>IEPCT.</a:t>
            </a:r>
            <a:endParaRPr lang="es-MX" sz="2400" b="1" dirty="0">
              <a:latin typeface="Arial" panose="020B0604020202020204" pitchFamily="34" charset="0"/>
              <a:cs typeface="Arial" panose="020B0604020202020204" pitchFamily="34" charset="0"/>
            </a:endParaRPr>
          </a:p>
        </p:txBody>
      </p:sp>
      <p:cxnSp>
        <p:nvCxnSpPr>
          <p:cNvPr id="4" name="9 Conector recto de flecha">
            <a:extLst>
              <a:ext uri="{FF2B5EF4-FFF2-40B4-BE49-F238E27FC236}">
                <a16:creationId xmlns="" xmlns:a16="http://schemas.microsoft.com/office/drawing/2014/main" id="{B1758693-F7CD-4EA3-B3FC-01E42EF2D8C4}"/>
              </a:ext>
            </a:extLst>
          </p:cNvPr>
          <p:cNvCxnSpPr>
            <a:cxnSpLocks/>
          </p:cNvCxnSpPr>
          <p:nvPr/>
        </p:nvCxnSpPr>
        <p:spPr>
          <a:xfrm>
            <a:off x="4267200" y="1325818"/>
            <a:ext cx="1103728"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11 CuadroTexto">
            <a:extLst>
              <a:ext uri="{FF2B5EF4-FFF2-40B4-BE49-F238E27FC236}">
                <a16:creationId xmlns="" xmlns:a16="http://schemas.microsoft.com/office/drawing/2014/main" id="{3769D2D0-EB84-42A0-BD6B-AA0B85C06C0B}"/>
              </a:ext>
            </a:extLst>
          </p:cNvPr>
          <p:cNvSpPr txBox="1"/>
          <p:nvPr/>
        </p:nvSpPr>
        <p:spPr>
          <a:xfrm>
            <a:off x="1600200" y="4992688"/>
            <a:ext cx="175260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smtClean="0">
                <a:latin typeface="Arial" panose="020B0604020202020204" pitchFamily="34" charset="0"/>
                <a:cs typeface="Arial" panose="020B0604020202020204" pitchFamily="34" charset="0"/>
              </a:rPr>
              <a:t>Confirmar</a:t>
            </a:r>
            <a:r>
              <a:rPr lang="es-MX" dirty="0" smtClean="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p:txBody>
      </p:sp>
      <p:sp>
        <p:nvSpPr>
          <p:cNvPr id="6" name="12 CuadroTexto">
            <a:extLst>
              <a:ext uri="{FF2B5EF4-FFF2-40B4-BE49-F238E27FC236}">
                <a16:creationId xmlns="" xmlns:a16="http://schemas.microsoft.com/office/drawing/2014/main" id="{44D02374-9837-43CE-886C-20B1DFFD884C}"/>
              </a:ext>
            </a:extLst>
          </p:cNvPr>
          <p:cNvSpPr txBox="1"/>
          <p:nvPr/>
        </p:nvSpPr>
        <p:spPr>
          <a:xfrm>
            <a:off x="8669004" y="4719653"/>
            <a:ext cx="175260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 </a:t>
            </a:r>
            <a:r>
              <a:rPr lang="es-MX" sz="2000" b="1" dirty="0" smtClean="0">
                <a:latin typeface="Arial" panose="020B0604020202020204" pitchFamily="34" charset="0"/>
                <a:cs typeface="Arial" panose="020B0604020202020204" pitchFamily="34" charset="0"/>
              </a:rPr>
              <a:t>Revocar</a:t>
            </a:r>
            <a:endParaRPr lang="es-MX" sz="2000" b="1" dirty="0">
              <a:latin typeface="Arial" panose="020B0604020202020204" pitchFamily="34" charset="0"/>
              <a:cs typeface="Arial" panose="020B0604020202020204" pitchFamily="34" charset="0"/>
            </a:endParaRPr>
          </a:p>
        </p:txBody>
      </p:sp>
      <p:sp>
        <p:nvSpPr>
          <p:cNvPr id="7" name="13 CuadroTexto">
            <a:extLst>
              <a:ext uri="{FF2B5EF4-FFF2-40B4-BE49-F238E27FC236}">
                <a16:creationId xmlns="" xmlns:a16="http://schemas.microsoft.com/office/drawing/2014/main" id="{82995F99-496B-46C3-BA14-73D6E344A6DB}"/>
              </a:ext>
            </a:extLst>
          </p:cNvPr>
          <p:cNvSpPr txBox="1"/>
          <p:nvPr/>
        </p:nvSpPr>
        <p:spPr>
          <a:xfrm>
            <a:off x="5134602" y="5091024"/>
            <a:ext cx="1752600"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 </a:t>
            </a:r>
            <a:r>
              <a:rPr lang="es-MX" sz="2000" b="1" dirty="0" smtClean="0">
                <a:latin typeface="Arial" panose="020B0604020202020204" pitchFamily="34" charset="0"/>
                <a:cs typeface="Arial" panose="020B0604020202020204" pitchFamily="34" charset="0"/>
              </a:rPr>
              <a:t>Modificar</a:t>
            </a:r>
            <a:r>
              <a:rPr lang="es-MX" dirty="0" smtClean="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p:txBody>
      </p:sp>
      <p:cxnSp>
        <p:nvCxnSpPr>
          <p:cNvPr id="8" name="14 Conector recto de flecha">
            <a:extLst>
              <a:ext uri="{FF2B5EF4-FFF2-40B4-BE49-F238E27FC236}">
                <a16:creationId xmlns="" xmlns:a16="http://schemas.microsoft.com/office/drawing/2014/main" id="{77846A8D-8FF5-419E-8DF0-424B8D0A4D11}"/>
              </a:ext>
            </a:extLst>
          </p:cNvPr>
          <p:cNvCxnSpPr>
            <a:cxnSpLocks/>
          </p:cNvCxnSpPr>
          <p:nvPr/>
        </p:nvCxnSpPr>
        <p:spPr>
          <a:xfrm>
            <a:off x="7391400" y="3991836"/>
            <a:ext cx="1019855" cy="6444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15 Conector recto de flecha">
            <a:extLst>
              <a:ext uri="{FF2B5EF4-FFF2-40B4-BE49-F238E27FC236}">
                <a16:creationId xmlns="" xmlns:a16="http://schemas.microsoft.com/office/drawing/2014/main" id="{264D4152-A352-49D1-9E17-A7D67ED977DF}"/>
              </a:ext>
            </a:extLst>
          </p:cNvPr>
          <p:cNvCxnSpPr>
            <a:cxnSpLocks/>
          </p:cNvCxnSpPr>
          <p:nvPr/>
        </p:nvCxnSpPr>
        <p:spPr>
          <a:xfrm>
            <a:off x="6010902" y="4149835"/>
            <a:ext cx="0" cy="6985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16 Conector recto de flecha">
            <a:extLst>
              <a:ext uri="{FF2B5EF4-FFF2-40B4-BE49-F238E27FC236}">
                <a16:creationId xmlns="" xmlns:a16="http://schemas.microsoft.com/office/drawing/2014/main" id="{5EDB4BEF-EC8C-4E7A-89BE-8722972FF549}"/>
              </a:ext>
            </a:extLst>
          </p:cNvPr>
          <p:cNvCxnSpPr>
            <a:cxnSpLocks/>
          </p:cNvCxnSpPr>
          <p:nvPr/>
        </p:nvCxnSpPr>
        <p:spPr>
          <a:xfrm flipH="1">
            <a:off x="3182045" y="3977015"/>
            <a:ext cx="1219200" cy="68376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17 Rectángulo">
            <a:extLst>
              <a:ext uri="{FF2B5EF4-FFF2-40B4-BE49-F238E27FC236}">
                <a16:creationId xmlns="" xmlns:a16="http://schemas.microsoft.com/office/drawing/2014/main" id="{7E6B415F-E001-46CE-8FE9-DD9D24D26A3C}"/>
              </a:ext>
            </a:extLst>
          </p:cNvPr>
          <p:cNvSpPr/>
          <p:nvPr/>
        </p:nvSpPr>
        <p:spPr>
          <a:xfrm>
            <a:off x="4029755" y="3009900"/>
            <a:ext cx="3962400" cy="838200"/>
          </a:xfrm>
          <a:prstGeom prst="rect">
            <a:avLst/>
          </a:prstGeom>
          <a:solidFill>
            <a:schemeClr val="accent6">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2400" b="1" dirty="0">
                <a:solidFill>
                  <a:schemeClr val="tx1"/>
                </a:solidFill>
                <a:latin typeface="Arial" panose="020B0604020202020204" pitchFamily="34" charset="0"/>
                <a:cs typeface="Arial" panose="020B0604020202020204" pitchFamily="34" charset="0"/>
              </a:rPr>
              <a:t>Resoluciones</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037759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339D830A-C5AB-4FB9-85AF-7042A293CC99}"/>
              </a:ext>
            </a:extLst>
          </p:cNvPr>
          <p:cNvSpPr txBox="1"/>
          <p:nvPr/>
        </p:nvSpPr>
        <p:spPr>
          <a:xfrm>
            <a:off x="2171700" y="1843950"/>
            <a:ext cx="7848600" cy="3170099"/>
          </a:xfrm>
          <a:prstGeom prst="rect">
            <a:avLst/>
          </a:prstGeom>
          <a:noFill/>
        </p:spPr>
        <p:txBody>
          <a:bodyPr wrap="square" rtlCol="0">
            <a:spAutoFit/>
          </a:bodyPr>
          <a:lstStyle/>
          <a:p>
            <a:pPr algn="ctr"/>
            <a:r>
              <a:rPr lang="es-MX" sz="4000" b="1" dirty="0">
                <a:solidFill>
                  <a:schemeClr val="accent1">
                    <a:lumMod val="75000"/>
                  </a:schemeClr>
                </a:solidFill>
                <a:latin typeface="Arial Rounded MT Bold" panose="020F0704030504030204" pitchFamily="34" charset="0"/>
              </a:rPr>
              <a:t>ESTADISTICAS DE LOS MEDIOS DE IMPUGNACIÓN PRESENTADOS ANTE EL TRIBUNAL EELCTORAL DE TABASCO</a:t>
            </a:r>
          </a:p>
        </p:txBody>
      </p:sp>
      <p:pic>
        <p:nvPicPr>
          <p:cNvPr id="3" name="Picture 2">
            <a:extLst>
              <a:ext uri="{FF2B5EF4-FFF2-40B4-BE49-F238E27FC236}">
                <a16:creationId xmlns="" xmlns:a16="http://schemas.microsoft.com/office/drawing/2014/main" id="{860AD6B9-4000-4EE8-8556-6F67E198FD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3600" y="304800"/>
            <a:ext cx="2032913" cy="176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4629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9FC8810F-C726-48B0-A358-D7964A3EDDC0}"/>
              </a:ext>
            </a:extLst>
          </p:cNvPr>
          <p:cNvPicPr>
            <a:picLocks noChangeAspect="1"/>
          </p:cNvPicPr>
          <p:nvPr/>
        </p:nvPicPr>
        <p:blipFill rotWithShape="1">
          <a:blip r:embed="rId2"/>
          <a:srcRect l="1249" t="16650" r="27501" b="12204"/>
          <a:stretch/>
        </p:blipFill>
        <p:spPr>
          <a:xfrm>
            <a:off x="0" y="0"/>
            <a:ext cx="12192000" cy="6589295"/>
          </a:xfrm>
          <a:prstGeom prst="rect">
            <a:avLst/>
          </a:prstGeom>
        </p:spPr>
      </p:pic>
    </p:spTree>
    <p:extLst>
      <p:ext uri="{BB962C8B-B14F-4D97-AF65-F5344CB8AC3E}">
        <p14:creationId xmlns:p14="http://schemas.microsoft.com/office/powerpoint/2010/main" val="14078709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BBCD85D2-7F6D-4151-B14A-975C7E422A51}"/>
              </a:ext>
            </a:extLst>
          </p:cNvPr>
          <p:cNvPicPr>
            <a:picLocks noChangeAspect="1"/>
          </p:cNvPicPr>
          <p:nvPr/>
        </p:nvPicPr>
        <p:blipFill rotWithShape="1">
          <a:blip r:embed="rId2"/>
          <a:srcRect l="1249" t="17762" r="27501" b="12204"/>
          <a:stretch/>
        </p:blipFill>
        <p:spPr>
          <a:xfrm>
            <a:off x="0" y="0"/>
            <a:ext cx="12192000" cy="6858000"/>
          </a:xfrm>
          <a:prstGeom prst="rect">
            <a:avLst/>
          </a:prstGeom>
        </p:spPr>
      </p:pic>
    </p:spTree>
    <p:extLst>
      <p:ext uri="{BB962C8B-B14F-4D97-AF65-F5344CB8AC3E}">
        <p14:creationId xmlns:p14="http://schemas.microsoft.com/office/powerpoint/2010/main" val="20395028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21" t="19981" r="19500" b="10132"/>
          <a:stretch/>
        </p:blipFill>
        <p:spPr bwMode="auto">
          <a:xfrm>
            <a:off x="0" y="6926"/>
            <a:ext cx="12192000" cy="66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576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 xmlns:a16="http://schemas.microsoft.com/office/drawing/2014/main" id="{853C1951-5ED6-48C1-A3F6-746DBC90141C}"/>
              </a:ext>
            </a:extLst>
          </p:cNvPr>
          <p:cNvSpPr txBox="1"/>
          <p:nvPr/>
        </p:nvSpPr>
        <p:spPr>
          <a:xfrm>
            <a:off x="1143000" y="225995"/>
            <a:ext cx="9067800" cy="646331"/>
          </a:xfrm>
          <a:prstGeom prst="rect">
            <a:avLst/>
          </a:prstGeom>
          <a:noFill/>
        </p:spPr>
        <p:txBody>
          <a:bodyPr wrap="square" rtlCol="0">
            <a:spAutoFit/>
          </a:bodyPr>
          <a:lstStyle/>
          <a:p>
            <a:pPr algn="ctr"/>
            <a:r>
              <a:rPr lang="es-MX" sz="3600" dirty="0">
                <a:solidFill>
                  <a:schemeClr val="tx2">
                    <a:lumMod val="75000"/>
                  </a:schemeClr>
                </a:solidFill>
                <a:latin typeface="Arial Rounded MT Bold" panose="020F0704030504030204" pitchFamily="34" charset="0"/>
              </a:rPr>
              <a:t>Etapas del proceso electoral </a:t>
            </a:r>
          </a:p>
        </p:txBody>
      </p:sp>
      <p:graphicFrame>
        <p:nvGraphicFramePr>
          <p:cNvPr id="3" name="Diagrama 2">
            <a:extLst>
              <a:ext uri="{FF2B5EF4-FFF2-40B4-BE49-F238E27FC236}">
                <a16:creationId xmlns="" xmlns:a16="http://schemas.microsoft.com/office/drawing/2014/main" id="{BE0B2DA3-9E9F-42F2-8DA2-60EA0146DAAE}"/>
              </a:ext>
            </a:extLst>
          </p:cNvPr>
          <p:cNvGraphicFramePr/>
          <p:nvPr>
            <p:extLst>
              <p:ext uri="{D42A27DB-BD31-4B8C-83A1-F6EECF244321}">
                <p14:modId xmlns:p14="http://schemas.microsoft.com/office/powerpoint/2010/main" val="1300871294"/>
              </p:ext>
            </p:extLst>
          </p:nvPr>
        </p:nvGraphicFramePr>
        <p:xfrm>
          <a:off x="1752600" y="1143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 xmlns:a16="http://schemas.microsoft.com/office/drawing/2014/main" id="{3A4535F4-A5C9-4A9B-AB4B-CEF41B98F96E}"/>
              </a:ext>
            </a:extLst>
          </p:cNvPr>
          <p:cNvSpPr txBox="1"/>
          <p:nvPr/>
        </p:nvSpPr>
        <p:spPr>
          <a:xfrm>
            <a:off x="7543800" y="3657600"/>
            <a:ext cx="2032000" cy="1508105"/>
          </a:xfrm>
          <a:prstGeom prst="rect">
            <a:avLst/>
          </a:prstGeom>
          <a:noFill/>
        </p:spPr>
        <p:txBody>
          <a:bodyPr wrap="square" rtlCol="0">
            <a:spAutoFit/>
          </a:bodyPr>
          <a:lstStyle/>
          <a:p>
            <a:pPr algn="ctr"/>
            <a:r>
              <a:rPr lang="es-MX" sz="2300" b="1" dirty="0">
                <a:latin typeface="Arial" panose="020B0604020202020204" pitchFamily="34" charset="0"/>
                <a:cs typeface="Arial" panose="020B0604020202020204" pitchFamily="34" charset="0"/>
              </a:rPr>
              <a:t>Dictamen y </a:t>
            </a:r>
            <a:r>
              <a:rPr lang="es-MX" sz="2300" b="1" dirty="0" smtClean="0">
                <a:latin typeface="Arial" panose="020B0604020202020204" pitchFamily="34" charset="0"/>
                <a:cs typeface="Arial" panose="020B0604020202020204" pitchFamily="34" charset="0"/>
              </a:rPr>
              <a:t>declaración </a:t>
            </a:r>
            <a:r>
              <a:rPr lang="es-MX" sz="2300" b="1" dirty="0">
                <a:latin typeface="Arial" panose="020B0604020202020204" pitchFamily="34" charset="0"/>
                <a:cs typeface="Arial" panose="020B0604020202020204" pitchFamily="34" charset="0"/>
              </a:rPr>
              <a:t>de validez de la elección.</a:t>
            </a:r>
          </a:p>
        </p:txBody>
      </p:sp>
      <p:pic>
        <p:nvPicPr>
          <p:cNvPr id="5" name="Picture 2">
            <a:extLst>
              <a:ext uri="{FF2B5EF4-FFF2-40B4-BE49-F238E27FC236}">
                <a16:creationId xmlns="" xmlns:a16="http://schemas.microsoft.com/office/drawing/2014/main" id="{A283FE24-8016-404E-BB98-DC86CA2018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80435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F9E322CD-E10A-4FBF-AFEC-BAA665A1F8D9}"/>
              </a:ext>
            </a:extLst>
          </p:cNvPr>
          <p:cNvSpPr txBox="1"/>
          <p:nvPr/>
        </p:nvSpPr>
        <p:spPr>
          <a:xfrm>
            <a:off x="2209800" y="2362200"/>
            <a:ext cx="7315200" cy="1446550"/>
          </a:xfrm>
          <a:prstGeom prst="rect">
            <a:avLst/>
          </a:prstGeom>
          <a:noFill/>
        </p:spPr>
        <p:txBody>
          <a:bodyPr wrap="square" rtlCol="0">
            <a:spAutoFit/>
          </a:bodyPr>
          <a:lstStyle/>
          <a:p>
            <a:pPr algn="ctr"/>
            <a:r>
              <a:rPr lang="es-MX" sz="8800" dirty="0">
                <a:solidFill>
                  <a:srgbClr val="FF0000"/>
                </a:solidFill>
                <a:latin typeface="Arial" panose="020B0604020202020204" pitchFamily="34" charset="0"/>
                <a:cs typeface="Arial" panose="020B0604020202020204" pitchFamily="34" charset="0"/>
              </a:rPr>
              <a:t>PREGUNTAS</a:t>
            </a:r>
          </a:p>
        </p:txBody>
      </p:sp>
      <p:pic>
        <p:nvPicPr>
          <p:cNvPr id="3" name="Picture 2">
            <a:extLst>
              <a:ext uri="{FF2B5EF4-FFF2-40B4-BE49-F238E27FC236}">
                <a16:creationId xmlns="" xmlns:a16="http://schemas.microsoft.com/office/drawing/2014/main" id="{CA8AA383-F1CE-469A-A783-638B5E3A41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3277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35"/>
          <a:stretch/>
        </p:blipFill>
        <p:spPr bwMode="auto">
          <a:xfrm>
            <a:off x="4079778" y="2789997"/>
            <a:ext cx="4444472" cy="321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1">
            <a:extLst>
              <a:ext uri="{FF2B5EF4-FFF2-40B4-BE49-F238E27FC236}">
                <a16:creationId xmlns="" xmlns:a16="http://schemas.microsoft.com/office/drawing/2014/main" id="{34595CF0-0CA3-4AA4-92F4-42AB247380E5}"/>
              </a:ext>
            </a:extLst>
          </p:cNvPr>
          <p:cNvSpPr txBox="1"/>
          <p:nvPr/>
        </p:nvSpPr>
        <p:spPr>
          <a:xfrm>
            <a:off x="1775521" y="836713"/>
            <a:ext cx="9347200" cy="1863993"/>
          </a:xfrm>
          <a:prstGeom prst="rect">
            <a:avLst/>
          </a:prstGeom>
          <a:noFill/>
        </p:spPr>
        <p:txBody>
          <a:bodyPr wrap="square" lIns="109033" tIns="54517" rIns="109033" bIns="54517" rtlCol="0">
            <a:spAutoFit/>
          </a:bodyPr>
          <a:lstStyle/>
          <a:p>
            <a:pPr algn="ctr"/>
            <a:r>
              <a:rPr lang="es-MX" sz="3800" b="1" dirty="0">
                <a:solidFill>
                  <a:srgbClr val="FF0000"/>
                </a:solidFill>
                <a:latin typeface="Arial" panose="020B0604020202020204" pitchFamily="34" charset="0"/>
                <a:cs typeface="Arial" panose="020B0604020202020204" pitchFamily="34" charset="0"/>
              </a:rPr>
              <a:t>¿Cual es el Nombre de la ley que regula las impugnaciones Electorales en el Estado?</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887">
            <a:off x="7529731" y="3926320"/>
            <a:ext cx="4379112" cy="20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110">
            <a:off x="326968" y="4423531"/>
            <a:ext cx="4468263" cy="140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2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 xmlns:a16="http://schemas.microsoft.com/office/drawing/2014/main" id="{06432452-5B2E-4B1C-8FE0-ACD708D6A7BA}"/>
              </a:ext>
            </a:extLst>
          </p:cNvPr>
          <p:cNvPicPr>
            <a:picLocks noChangeAspect="1"/>
          </p:cNvPicPr>
          <p:nvPr/>
        </p:nvPicPr>
        <p:blipFill>
          <a:blip r:embed="rId2"/>
          <a:stretch>
            <a:fillRect/>
          </a:stretch>
        </p:blipFill>
        <p:spPr>
          <a:xfrm>
            <a:off x="1981201" y="342841"/>
            <a:ext cx="8569947" cy="1752520"/>
          </a:xfrm>
          <a:prstGeom prst="rect">
            <a:avLst/>
          </a:prstGeom>
        </p:spPr>
        <p:style>
          <a:lnRef idx="1">
            <a:schemeClr val="accent5"/>
          </a:lnRef>
          <a:fillRef idx="2">
            <a:schemeClr val="accent5"/>
          </a:fillRef>
          <a:effectRef idx="1">
            <a:schemeClr val="accent5"/>
          </a:effectRef>
          <a:fontRef idx="minor">
            <a:schemeClr val="dk1"/>
          </a:fontRef>
        </p:style>
      </p:pic>
      <p:pic>
        <p:nvPicPr>
          <p:cNvPr id="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3271"/>
          <a:stretch/>
        </p:blipFill>
        <p:spPr bwMode="auto">
          <a:xfrm>
            <a:off x="6525490" y="2538739"/>
            <a:ext cx="3810001" cy="367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PcLariza\Downloads\IMG-20180603-WA00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3276600"/>
            <a:ext cx="3124200" cy="29289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2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7E80C249-F4E6-4E4C-8F3E-158B6245087C}"/>
              </a:ext>
            </a:extLst>
          </p:cNvPr>
          <p:cNvSpPr txBox="1"/>
          <p:nvPr/>
        </p:nvSpPr>
        <p:spPr>
          <a:xfrm>
            <a:off x="1628413" y="621339"/>
            <a:ext cx="9347200" cy="1863993"/>
          </a:xfrm>
          <a:prstGeom prst="rect">
            <a:avLst/>
          </a:prstGeom>
          <a:noFill/>
        </p:spPr>
        <p:txBody>
          <a:bodyPr wrap="square" lIns="109033" tIns="54517" rIns="109033" bIns="54517" rtlCol="0">
            <a:spAutoFit/>
          </a:bodyPr>
          <a:lstStyle/>
          <a:p>
            <a:pPr algn="ctr"/>
            <a:r>
              <a:rPr lang="es-MX" sz="3800" b="1" dirty="0">
                <a:solidFill>
                  <a:srgbClr val="FF0000"/>
                </a:solidFill>
                <a:latin typeface="Arial" panose="020B0604020202020204" pitchFamily="34" charset="0"/>
                <a:cs typeface="Arial" panose="020B0604020202020204" pitchFamily="34" charset="0"/>
              </a:rPr>
              <a:t>¿Cuál es el término para presentar un medio de impugnación en año electoral?</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35"/>
          <a:stretch/>
        </p:blipFill>
        <p:spPr bwMode="auto">
          <a:xfrm>
            <a:off x="4079778" y="2789997"/>
            <a:ext cx="4444472" cy="321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887">
            <a:off x="7529731" y="3926320"/>
            <a:ext cx="4379112" cy="20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110">
            <a:off x="326968" y="4423531"/>
            <a:ext cx="4468263" cy="140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a:extLst>
              <a:ext uri="{FF2B5EF4-FFF2-40B4-BE49-F238E27FC236}">
                <a16:creationId xmlns="" xmlns:a16="http://schemas.microsoft.com/office/drawing/2014/main" id="{13039F2C-C1E0-4EFA-B5E1-A4E0DB7AE5D0}"/>
              </a:ext>
            </a:extLst>
          </p:cNvPr>
          <p:cNvSpPr txBox="1"/>
          <p:nvPr/>
        </p:nvSpPr>
        <p:spPr>
          <a:xfrm>
            <a:off x="1752601" y="762003"/>
            <a:ext cx="9347200" cy="1125500"/>
          </a:xfrm>
          <a:prstGeom prst="rect">
            <a:avLst/>
          </a:prstGeom>
        </p:spPr>
        <p:style>
          <a:lnRef idx="1">
            <a:schemeClr val="accent5"/>
          </a:lnRef>
          <a:fillRef idx="2">
            <a:schemeClr val="accent5"/>
          </a:fillRef>
          <a:effectRef idx="1">
            <a:schemeClr val="accent5"/>
          </a:effectRef>
          <a:fontRef idx="minor">
            <a:schemeClr val="dk1"/>
          </a:fontRef>
        </p:style>
        <p:txBody>
          <a:bodyPr wrap="square" lIns="109033" tIns="54517" rIns="109033" bIns="54517" rtlCol="0">
            <a:spAutoFit/>
          </a:bodyPr>
          <a:lstStyle/>
          <a:p>
            <a:pPr algn="just"/>
            <a:r>
              <a:rPr lang="es-MX" sz="3300" b="1" dirty="0">
                <a:latin typeface="Arial" panose="020B0604020202020204" pitchFamily="34" charset="0"/>
                <a:cs typeface="Arial" panose="020B0604020202020204" pitchFamily="34" charset="0"/>
              </a:rPr>
              <a:t>4 días naturales, a partir del día siguiente en que se tiene conocimiento de la notificación. </a:t>
            </a:r>
          </a:p>
        </p:txBody>
      </p:sp>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2577"/>
          <a:stretch/>
        </p:blipFill>
        <p:spPr bwMode="auto">
          <a:xfrm>
            <a:off x="6636327" y="2559521"/>
            <a:ext cx="3866574" cy="367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PcLariza\Downloads\IMG-20180603-WA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0527" y="3212571"/>
            <a:ext cx="4495800" cy="3017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5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7C0C7503-F90D-4D40-AFA0-AA1788DC3D94}"/>
              </a:ext>
            </a:extLst>
          </p:cNvPr>
          <p:cNvSpPr/>
          <p:nvPr/>
        </p:nvSpPr>
        <p:spPr>
          <a:xfrm>
            <a:off x="1154907" y="765321"/>
            <a:ext cx="9793088" cy="1587059"/>
          </a:xfrm>
          <a:prstGeom prst="rect">
            <a:avLst/>
          </a:prstGeom>
        </p:spPr>
        <p:txBody>
          <a:bodyPr wrap="square" lIns="109033" tIns="54517" rIns="109033" bIns="54517">
            <a:spAutoFit/>
          </a:bodyPr>
          <a:lstStyle/>
          <a:p>
            <a:pPr algn="ctr"/>
            <a:r>
              <a:rPr lang="es-MX" sz="4800" b="1" dirty="0">
                <a:solidFill>
                  <a:srgbClr val="FF0000"/>
                </a:solidFill>
                <a:latin typeface="Arial" panose="020B0604020202020204" pitchFamily="34" charset="0"/>
                <a:cs typeface="Arial" panose="020B0604020202020204" pitchFamily="34" charset="0"/>
              </a:rPr>
              <a:t>¿Quiénes son partes en el proceso?</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35"/>
          <a:stretch/>
        </p:blipFill>
        <p:spPr bwMode="auto">
          <a:xfrm>
            <a:off x="4079778" y="2789997"/>
            <a:ext cx="4444472" cy="321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887">
            <a:off x="7529731" y="3926320"/>
            <a:ext cx="4379112" cy="20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110">
            <a:off x="326968" y="4423531"/>
            <a:ext cx="4468263" cy="140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redondeado">
            <a:extLst>
              <a:ext uri="{FF2B5EF4-FFF2-40B4-BE49-F238E27FC236}">
                <a16:creationId xmlns="" xmlns:a16="http://schemas.microsoft.com/office/drawing/2014/main" id="{F798940F-FF80-44B8-88AD-055994FE6A4E}"/>
              </a:ext>
            </a:extLst>
          </p:cNvPr>
          <p:cNvSpPr/>
          <p:nvPr/>
        </p:nvSpPr>
        <p:spPr>
          <a:xfrm>
            <a:off x="990601" y="381001"/>
            <a:ext cx="2641600" cy="990600"/>
          </a:xfrm>
          <a:prstGeom prst="roundRect">
            <a:avLst/>
          </a:prstGeom>
        </p:spPr>
        <p:style>
          <a:lnRef idx="1">
            <a:schemeClr val="accent4"/>
          </a:lnRef>
          <a:fillRef idx="2">
            <a:schemeClr val="accent4"/>
          </a:fillRef>
          <a:effectRef idx="1">
            <a:schemeClr val="accent4"/>
          </a:effectRef>
          <a:fontRef idx="minor">
            <a:schemeClr val="dk1"/>
          </a:fontRef>
        </p:style>
        <p:txBody>
          <a:bodyPr lIns="109033" tIns="54517" rIns="109033" bIns="54517" rtlCol="0" anchor="ctr"/>
          <a:lstStyle/>
          <a:p>
            <a:pPr algn="ctr"/>
            <a:r>
              <a:rPr lang="es-MX" dirty="0">
                <a:latin typeface="Arial" panose="020B0604020202020204" pitchFamily="34" charset="0"/>
                <a:cs typeface="Arial" panose="020B0604020202020204" pitchFamily="34" charset="0"/>
              </a:rPr>
              <a:t>ACTOR</a:t>
            </a:r>
          </a:p>
        </p:txBody>
      </p:sp>
      <p:sp>
        <p:nvSpPr>
          <p:cNvPr id="3" name="9 Rectángulo redondeado">
            <a:extLst>
              <a:ext uri="{FF2B5EF4-FFF2-40B4-BE49-F238E27FC236}">
                <a16:creationId xmlns="" xmlns:a16="http://schemas.microsoft.com/office/drawing/2014/main" id="{770168D7-A714-4B74-A058-2C0E849D9D42}"/>
              </a:ext>
            </a:extLst>
          </p:cNvPr>
          <p:cNvSpPr/>
          <p:nvPr/>
        </p:nvSpPr>
        <p:spPr>
          <a:xfrm>
            <a:off x="4239385" y="381001"/>
            <a:ext cx="3195781" cy="990600"/>
          </a:xfrm>
          <a:prstGeom prst="roundRect">
            <a:avLst/>
          </a:prstGeom>
        </p:spPr>
        <p:style>
          <a:lnRef idx="1">
            <a:schemeClr val="accent2"/>
          </a:lnRef>
          <a:fillRef idx="2">
            <a:schemeClr val="accent2"/>
          </a:fillRef>
          <a:effectRef idx="1">
            <a:schemeClr val="accent2"/>
          </a:effectRef>
          <a:fontRef idx="minor">
            <a:schemeClr val="dk1"/>
          </a:fontRef>
        </p:style>
        <p:txBody>
          <a:bodyPr lIns="109033" tIns="54517" rIns="109033" bIns="54517" rtlCol="0" anchor="ctr"/>
          <a:lstStyle/>
          <a:p>
            <a:pPr algn="ctr"/>
            <a:r>
              <a:rPr lang="es-MX" dirty="0">
                <a:latin typeface="Arial" panose="020B0604020202020204" pitchFamily="34" charset="0"/>
                <a:cs typeface="Arial" panose="020B0604020202020204" pitchFamily="34" charset="0"/>
              </a:rPr>
              <a:t>AUTORIDAD RESPONSABLE </a:t>
            </a:r>
          </a:p>
        </p:txBody>
      </p:sp>
      <p:sp>
        <p:nvSpPr>
          <p:cNvPr id="4" name="12 Rectángulo redondeado">
            <a:extLst>
              <a:ext uri="{FF2B5EF4-FFF2-40B4-BE49-F238E27FC236}">
                <a16:creationId xmlns="" xmlns:a16="http://schemas.microsoft.com/office/drawing/2014/main" id="{A6172505-9A0B-4A9D-9C6C-C0F617E43DCB}"/>
              </a:ext>
            </a:extLst>
          </p:cNvPr>
          <p:cNvSpPr/>
          <p:nvPr/>
        </p:nvSpPr>
        <p:spPr>
          <a:xfrm>
            <a:off x="7649803" y="381001"/>
            <a:ext cx="2641600" cy="990600"/>
          </a:xfrm>
          <a:prstGeom prst="roundRect">
            <a:avLst/>
          </a:prstGeom>
        </p:spPr>
        <p:style>
          <a:lnRef idx="1">
            <a:schemeClr val="accent4"/>
          </a:lnRef>
          <a:fillRef idx="2">
            <a:schemeClr val="accent4"/>
          </a:fillRef>
          <a:effectRef idx="1">
            <a:schemeClr val="accent4"/>
          </a:effectRef>
          <a:fontRef idx="minor">
            <a:schemeClr val="dk1"/>
          </a:fontRef>
        </p:style>
        <p:txBody>
          <a:bodyPr lIns="109033" tIns="54517" rIns="109033" bIns="54517" rtlCol="0" anchor="ctr"/>
          <a:lstStyle/>
          <a:p>
            <a:pPr algn="ctr"/>
            <a:r>
              <a:rPr lang="es-MX" dirty="0">
                <a:latin typeface="Arial" panose="020B0604020202020204" pitchFamily="34" charset="0"/>
                <a:cs typeface="Arial" panose="020B0604020202020204" pitchFamily="34" charset="0"/>
              </a:rPr>
              <a:t>TERCERO INTERESADO</a:t>
            </a:r>
          </a:p>
        </p:txBody>
      </p:sp>
      <p:sp>
        <p:nvSpPr>
          <p:cNvPr id="5" name="16 Rectángulo redondeado">
            <a:extLst>
              <a:ext uri="{FF2B5EF4-FFF2-40B4-BE49-F238E27FC236}">
                <a16:creationId xmlns="" xmlns:a16="http://schemas.microsoft.com/office/drawing/2014/main" id="{1C3F98EF-7BFF-4A9A-B8B8-276F9AF9184F}"/>
              </a:ext>
            </a:extLst>
          </p:cNvPr>
          <p:cNvSpPr/>
          <p:nvPr/>
        </p:nvSpPr>
        <p:spPr>
          <a:xfrm>
            <a:off x="4461055" y="1690256"/>
            <a:ext cx="2752437" cy="990600"/>
          </a:xfrm>
          <a:prstGeom prst="roundRect">
            <a:avLst/>
          </a:prstGeom>
        </p:spPr>
        <p:style>
          <a:lnRef idx="1">
            <a:schemeClr val="accent2"/>
          </a:lnRef>
          <a:fillRef idx="2">
            <a:schemeClr val="accent2"/>
          </a:fillRef>
          <a:effectRef idx="1">
            <a:schemeClr val="accent2"/>
          </a:effectRef>
          <a:fontRef idx="minor">
            <a:schemeClr val="dk1"/>
          </a:fontRef>
        </p:style>
        <p:txBody>
          <a:bodyPr lIns="109033" tIns="54517" rIns="109033" bIns="54517" rtlCol="0" anchor="ctr"/>
          <a:lstStyle/>
          <a:p>
            <a:pPr algn="ctr"/>
            <a:r>
              <a:rPr lang="es-MX" dirty="0">
                <a:latin typeface="Arial" panose="020B0604020202020204" pitchFamily="34" charset="0"/>
                <a:cs typeface="Arial" panose="020B0604020202020204" pitchFamily="34" charset="0"/>
              </a:rPr>
              <a:t>COADYUVANTE</a:t>
            </a:r>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3101"/>
          <a:stretch/>
        </p:blipFill>
        <p:spPr bwMode="auto">
          <a:xfrm>
            <a:off x="6234544" y="2971802"/>
            <a:ext cx="3823857" cy="367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PcLariza\Downloads\IMG-20180603-WA0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0565" y="3703275"/>
            <a:ext cx="3134593" cy="29386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05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8380BCF8-327C-4CCB-AA46-CB712A4EB867}"/>
              </a:ext>
            </a:extLst>
          </p:cNvPr>
          <p:cNvSpPr/>
          <p:nvPr/>
        </p:nvSpPr>
        <p:spPr>
          <a:xfrm>
            <a:off x="1679510" y="332658"/>
            <a:ext cx="9143999" cy="2448634"/>
          </a:xfrm>
          <a:prstGeom prst="rect">
            <a:avLst/>
          </a:prstGeom>
        </p:spPr>
        <p:txBody>
          <a:bodyPr wrap="square" lIns="109033" tIns="54517" rIns="109033" bIns="54517">
            <a:spAutoFit/>
          </a:bodyPr>
          <a:lstStyle/>
          <a:p>
            <a:pPr algn="ctr"/>
            <a:r>
              <a:rPr lang="es-MX" sz="3800" b="1" dirty="0">
                <a:solidFill>
                  <a:srgbClr val="FF0000"/>
                </a:solidFill>
                <a:latin typeface="Arial" panose="020B0604020202020204" pitchFamily="34" charset="0"/>
                <a:cs typeface="Arial" panose="020B0604020202020204" pitchFamily="34" charset="0"/>
              </a:rPr>
              <a:t>¿En el Tribunal Electoral de Tabasco quién se encarga de sustanciar el medio de impugnación y quien de realizar el proyecto de sentencia?</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35"/>
          <a:stretch/>
        </p:blipFill>
        <p:spPr bwMode="auto">
          <a:xfrm>
            <a:off x="4079778" y="2789997"/>
            <a:ext cx="4444472" cy="321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887">
            <a:off x="7529731" y="3926320"/>
            <a:ext cx="4379112" cy="20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110">
            <a:off x="326968" y="4423531"/>
            <a:ext cx="4468263" cy="140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91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 xmlns:a16="http://schemas.microsoft.com/office/drawing/2014/main" id="{35E2FA9F-9884-4509-8FB3-D62201CD4851}"/>
              </a:ext>
            </a:extLst>
          </p:cNvPr>
          <p:cNvSpPr txBox="1"/>
          <p:nvPr/>
        </p:nvSpPr>
        <p:spPr>
          <a:xfrm>
            <a:off x="1558925" y="267833"/>
            <a:ext cx="8940801" cy="2648642"/>
          </a:xfrm>
          <a:prstGeom prst="rect">
            <a:avLst/>
          </a:prstGeom>
        </p:spPr>
        <p:style>
          <a:lnRef idx="1">
            <a:schemeClr val="accent5"/>
          </a:lnRef>
          <a:fillRef idx="2">
            <a:schemeClr val="accent5"/>
          </a:fillRef>
          <a:effectRef idx="1">
            <a:schemeClr val="accent5"/>
          </a:effectRef>
          <a:fontRef idx="minor">
            <a:schemeClr val="dk1"/>
          </a:fontRef>
        </p:style>
        <p:txBody>
          <a:bodyPr wrap="square" lIns="109033" tIns="54517" rIns="109033" bIns="54517" rtlCol="0">
            <a:spAutoFit/>
          </a:bodyPr>
          <a:lstStyle/>
          <a:p>
            <a:pPr marL="545165" indent="-545165" algn="just">
              <a:buFont typeface="Arial" panose="020B0604020202020204" pitchFamily="34" charset="0"/>
              <a:buChar char="•"/>
            </a:pPr>
            <a:r>
              <a:rPr lang="es-MX" sz="3300" b="1" dirty="0">
                <a:latin typeface="Arial" panose="020B0604020202020204" pitchFamily="34" charset="0"/>
                <a:cs typeface="Arial" panose="020B0604020202020204" pitchFamily="34" charset="0"/>
              </a:rPr>
              <a:t>El Juez (a) Instructor (a) se encarga de sustanciar el medio de impugnación.</a:t>
            </a:r>
          </a:p>
          <a:p>
            <a:pPr algn="just"/>
            <a:endParaRPr lang="es-MX" sz="3300" b="1" dirty="0">
              <a:latin typeface="Arial" panose="020B0604020202020204" pitchFamily="34" charset="0"/>
              <a:cs typeface="Arial" panose="020B0604020202020204" pitchFamily="34" charset="0"/>
            </a:endParaRPr>
          </a:p>
          <a:p>
            <a:pPr marL="545165" indent="-545165" algn="just">
              <a:buFont typeface="Arial" panose="020B0604020202020204" pitchFamily="34" charset="0"/>
              <a:buChar char="•"/>
            </a:pPr>
            <a:r>
              <a:rPr lang="es-MX" sz="3300" b="1" dirty="0">
                <a:latin typeface="Arial" panose="020B0604020202020204" pitchFamily="34" charset="0"/>
                <a:cs typeface="Arial" panose="020B0604020202020204" pitchFamily="34" charset="0"/>
              </a:rPr>
              <a:t>El Magistrado (a) es quien realiza el proyecto de sentencia.</a:t>
            </a:r>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3027"/>
          <a:stretch/>
        </p:blipFill>
        <p:spPr bwMode="auto">
          <a:xfrm>
            <a:off x="6276109" y="3187845"/>
            <a:ext cx="3829916" cy="367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PcLariza\Downloads\IMG-20180603-WA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199" y="3886200"/>
            <a:ext cx="3766985" cy="2528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78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E4524BE0-F1F1-416A-A7CA-063583E44EC9}"/>
              </a:ext>
            </a:extLst>
          </p:cNvPr>
          <p:cNvSpPr/>
          <p:nvPr/>
        </p:nvSpPr>
        <p:spPr>
          <a:xfrm>
            <a:off x="2351584" y="405364"/>
            <a:ext cx="8034045" cy="2094773"/>
          </a:xfrm>
          <a:prstGeom prst="rect">
            <a:avLst/>
          </a:prstGeom>
        </p:spPr>
        <p:txBody>
          <a:bodyPr wrap="square" lIns="109033" tIns="54517" rIns="109033" bIns="54517">
            <a:spAutoFit/>
          </a:bodyPr>
          <a:lstStyle/>
          <a:p>
            <a:pPr algn="ctr"/>
            <a:r>
              <a:rPr lang="es-MX" sz="4300" b="1" dirty="0">
                <a:solidFill>
                  <a:srgbClr val="FF0000"/>
                </a:solidFill>
                <a:latin typeface="Arial" panose="020B0604020202020204" pitchFamily="34" charset="0"/>
                <a:cs typeface="Arial" panose="020B0604020202020204" pitchFamily="34" charset="0"/>
              </a:rPr>
              <a:t>¿En materia electoral qué medio probatorio hace prueba plena?</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35"/>
          <a:stretch/>
        </p:blipFill>
        <p:spPr bwMode="auto">
          <a:xfrm>
            <a:off x="4079778" y="2789997"/>
            <a:ext cx="4444472" cy="321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887">
            <a:off x="7529731" y="3926320"/>
            <a:ext cx="4379112" cy="20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110">
            <a:off x="326968" y="4423531"/>
            <a:ext cx="4468263" cy="140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7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73836">
            <a:off x="557163" y="692519"/>
            <a:ext cx="2428875" cy="18192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78186">
            <a:off x="8944487" y="731425"/>
            <a:ext cx="2568079" cy="200426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2016">
            <a:off x="9321569" y="4283397"/>
            <a:ext cx="2411004"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2330">
            <a:off x="402420" y="4689543"/>
            <a:ext cx="2037447" cy="149309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Diagrama"/>
          <p:cNvGraphicFramePr/>
          <p:nvPr>
            <p:extLst>
              <p:ext uri="{D42A27DB-BD31-4B8C-83A1-F6EECF244321}">
                <p14:modId xmlns:p14="http://schemas.microsoft.com/office/powerpoint/2010/main" val="2383808228"/>
              </p:ext>
            </p:extLst>
          </p:nvPr>
        </p:nvGraphicFramePr>
        <p:xfrm>
          <a:off x="1676400" y="1351644"/>
          <a:ext cx="8501752" cy="51253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4"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288285">
            <a:off x="5356114" y="2658992"/>
            <a:ext cx="1816983" cy="169749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584327" y="114984"/>
            <a:ext cx="10479985"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Principios que </a:t>
            </a:r>
            <a:r>
              <a:rPr lang="es-MX" sz="3600" b="1" dirty="0" smtClean="0">
                <a:solidFill>
                  <a:schemeClr val="tx2">
                    <a:lumMod val="75000"/>
                  </a:schemeClr>
                </a:solidFill>
                <a:latin typeface="Arial Rounded MT Bold" panose="020F0704030504030204" pitchFamily="34" charset="0"/>
                <a:cs typeface="Arial" panose="020B0604020202020204" pitchFamily="34" charset="0"/>
              </a:rPr>
              <a:t>rectores de la función electoral</a:t>
            </a:r>
            <a:endParaRPr lang="es-MX" sz="3600" b="1" dirty="0">
              <a:solidFill>
                <a:schemeClr val="tx2">
                  <a:lumMod val="75000"/>
                </a:schemeClr>
              </a:solidFill>
              <a:latin typeface="Arial Rounded MT Bold" panose="020F0704030504030204" pitchFamily="34" charset="0"/>
              <a:cs typeface="Arial" panose="020B0604020202020204" pitchFamily="34" charset="0"/>
            </a:endParaRPr>
          </a:p>
        </p:txBody>
      </p:sp>
      <p:pic>
        <p:nvPicPr>
          <p:cNvPr id="1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90928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 xmlns:a16="http://schemas.microsoft.com/office/drawing/2014/main" id="{638CCBAC-4593-41EB-9685-D7DF0E4AF563}"/>
              </a:ext>
            </a:extLst>
          </p:cNvPr>
          <p:cNvSpPr txBox="1"/>
          <p:nvPr/>
        </p:nvSpPr>
        <p:spPr>
          <a:xfrm>
            <a:off x="2956791" y="609602"/>
            <a:ext cx="6604000" cy="1433206"/>
          </a:xfrm>
          <a:prstGeom prst="rect">
            <a:avLst/>
          </a:prstGeom>
        </p:spPr>
        <p:style>
          <a:lnRef idx="1">
            <a:schemeClr val="accent5"/>
          </a:lnRef>
          <a:fillRef idx="2">
            <a:schemeClr val="accent5"/>
          </a:fillRef>
          <a:effectRef idx="1">
            <a:schemeClr val="accent5"/>
          </a:effectRef>
          <a:fontRef idx="minor">
            <a:schemeClr val="dk1"/>
          </a:fontRef>
        </p:style>
        <p:txBody>
          <a:bodyPr wrap="square" lIns="109033" tIns="54517" rIns="109033" bIns="54517" rtlCol="0">
            <a:spAutoFit/>
          </a:bodyPr>
          <a:lstStyle/>
          <a:p>
            <a:pPr algn="ctr"/>
            <a:r>
              <a:rPr lang="es-MX" sz="4300" b="1" dirty="0">
                <a:latin typeface="Arial" panose="020B0604020202020204" pitchFamily="34" charset="0"/>
                <a:cs typeface="Arial" panose="020B0604020202020204" pitchFamily="34" charset="0"/>
              </a:rPr>
              <a:t>La prueba documental pública</a:t>
            </a:r>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2761"/>
          <a:stretch/>
        </p:blipFill>
        <p:spPr bwMode="auto">
          <a:xfrm>
            <a:off x="6054436" y="2667002"/>
            <a:ext cx="3851566" cy="367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PcLariza\Downloads\IMG-20180603-WA0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276600"/>
            <a:ext cx="3413758"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00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2F540996-4766-4D17-9992-B0475BAE9943}"/>
              </a:ext>
            </a:extLst>
          </p:cNvPr>
          <p:cNvSpPr/>
          <p:nvPr/>
        </p:nvSpPr>
        <p:spPr>
          <a:xfrm>
            <a:off x="911424" y="836713"/>
            <a:ext cx="10595928" cy="694713"/>
          </a:xfrm>
          <a:prstGeom prst="rect">
            <a:avLst/>
          </a:prstGeom>
        </p:spPr>
        <p:txBody>
          <a:bodyPr wrap="square" lIns="109033" tIns="54517" rIns="109033" bIns="54517">
            <a:spAutoFit/>
          </a:bodyPr>
          <a:lstStyle/>
          <a:p>
            <a:pPr algn="ctr"/>
            <a:r>
              <a:rPr lang="es-MX" sz="3800" b="1" dirty="0">
                <a:solidFill>
                  <a:srgbClr val="FF0000"/>
                </a:solidFill>
                <a:latin typeface="Arial" panose="020B0604020202020204" pitchFamily="34" charset="0"/>
                <a:cs typeface="Arial" panose="020B0604020202020204" pitchFamily="34" charset="0"/>
              </a:rPr>
              <a:t>Mencione 3 requisitos de la demanda inicial</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35"/>
          <a:stretch/>
        </p:blipFill>
        <p:spPr bwMode="auto">
          <a:xfrm>
            <a:off x="4079778" y="2789997"/>
            <a:ext cx="4444472" cy="321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887">
            <a:off x="7529731" y="3926320"/>
            <a:ext cx="4379112" cy="20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110">
            <a:off x="326968" y="4423531"/>
            <a:ext cx="4468263" cy="140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1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 xmlns:a16="http://schemas.microsoft.com/office/drawing/2014/main" id="{3EF2841E-88F8-4094-AA1E-AE368353C6A4}"/>
              </a:ext>
            </a:extLst>
          </p:cNvPr>
          <p:cNvSpPr/>
          <p:nvPr/>
        </p:nvSpPr>
        <p:spPr>
          <a:xfrm>
            <a:off x="1486888" y="100503"/>
            <a:ext cx="10010415" cy="2603089"/>
          </a:xfrm>
          <a:prstGeom prst="rect">
            <a:avLst/>
          </a:prstGeom>
        </p:spPr>
        <p:style>
          <a:lnRef idx="1">
            <a:schemeClr val="accent5"/>
          </a:lnRef>
          <a:fillRef idx="2">
            <a:schemeClr val="accent5"/>
          </a:fillRef>
          <a:effectRef idx="1">
            <a:schemeClr val="accent5"/>
          </a:effectRef>
          <a:fontRef idx="minor">
            <a:schemeClr val="dk1"/>
          </a:fontRef>
        </p:style>
        <p:txBody>
          <a:bodyPr wrap="square" lIns="109033" tIns="54517" rIns="109033" bIns="54517">
            <a:spAutoFit/>
          </a:bodyPr>
          <a:lstStyle/>
          <a:p>
            <a:pPr marL="340728" indent="-340728" algn="just">
              <a:lnSpc>
                <a:spcPct val="150000"/>
              </a:lnSpc>
              <a:buFont typeface="Arial" panose="020B0604020202020204" pitchFamily="34" charset="0"/>
              <a:buChar char="•"/>
            </a:pPr>
            <a:r>
              <a:rPr lang="es-MX" b="1" dirty="0">
                <a:latin typeface="Arial" panose="020B0604020202020204" pitchFamily="34" charset="0"/>
                <a:cs typeface="Arial" panose="020B0604020202020204" pitchFamily="34" charset="0"/>
              </a:rPr>
              <a:t>Nombre y firma autógrafa del promovente.</a:t>
            </a:r>
          </a:p>
          <a:p>
            <a:pPr marL="340728" indent="-340728" algn="just">
              <a:lnSpc>
                <a:spcPct val="150000"/>
              </a:lnSpc>
              <a:buFont typeface="Arial" panose="020B0604020202020204" pitchFamily="34" charset="0"/>
              <a:buChar char="•"/>
            </a:pPr>
            <a:r>
              <a:rPr lang="es-MX" b="1" dirty="0">
                <a:latin typeface="Arial" panose="020B0604020202020204" pitchFamily="34" charset="0"/>
                <a:cs typeface="Arial" panose="020B0604020202020204" pitchFamily="34" charset="0"/>
              </a:rPr>
              <a:t>Domicilio para recibir notificaciones y, en su caso, a quien en su nombre las pueda oír y recibir.</a:t>
            </a:r>
          </a:p>
          <a:p>
            <a:pPr marL="340728" indent="-340728" algn="just">
              <a:lnSpc>
                <a:spcPct val="150000"/>
              </a:lnSpc>
              <a:buFont typeface="Arial" panose="020B0604020202020204" pitchFamily="34" charset="0"/>
              <a:buChar char="•"/>
            </a:pPr>
            <a:r>
              <a:rPr lang="es-MX" b="1" dirty="0">
                <a:latin typeface="Arial" panose="020B0604020202020204" pitchFamily="34" charset="0"/>
                <a:cs typeface="Arial" panose="020B0604020202020204" pitchFamily="34" charset="0"/>
              </a:rPr>
              <a:t>Acto y resolución impugnado y al responsable del mismo.</a:t>
            </a:r>
          </a:p>
          <a:p>
            <a:pPr marL="340728" indent="-340728" algn="just">
              <a:lnSpc>
                <a:spcPct val="150000"/>
              </a:lnSpc>
              <a:buFont typeface="Arial" panose="020B0604020202020204" pitchFamily="34" charset="0"/>
              <a:buChar char="•"/>
            </a:pPr>
            <a:r>
              <a:rPr lang="es-MX" b="1" dirty="0">
                <a:latin typeface="Arial" panose="020B0604020202020204" pitchFamily="34" charset="0"/>
                <a:cs typeface="Arial" panose="020B0604020202020204" pitchFamily="34" charset="0"/>
              </a:rPr>
              <a:t>Mencionar Agravios.</a:t>
            </a:r>
          </a:p>
          <a:p>
            <a:pPr marL="340728" indent="-340728" algn="just">
              <a:lnSpc>
                <a:spcPct val="150000"/>
              </a:lnSpc>
              <a:buFont typeface="Arial" panose="020B0604020202020204" pitchFamily="34" charset="0"/>
              <a:buChar char="•"/>
            </a:pPr>
            <a:r>
              <a:rPr lang="es-MX" b="1" dirty="0">
                <a:latin typeface="Arial" panose="020B0604020202020204" pitchFamily="34" charset="0"/>
                <a:cs typeface="Arial" panose="020B0604020202020204" pitchFamily="34" charset="0"/>
              </a:rPr>
              <a:t>Ofrecer pruebas.</a:t>
            </a:r>
          </a:p>
        </p:txBody>
      </p:sp>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1572"/>
          <a:stretch/>
        </p:blipFill>
        <p:spPr bwMode="auto">
          <a:xfrm>
            <a:off x="6386944" y="3141088"/>
            <a:ext cx="3948547" cy="367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PcLariza\Downloads\IMG-20180603-WA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1524" y="3810000"/>
            <a:ext cx="4033306" cy="2706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30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55B21E39-40BC-4627-93E3-C4080FCEAB2A}"/>
              </a:ext>
            </a:extLst>
          </p:cNvPr>
          <p:cNvSpPr/>
          <p:nvPr/>
        </p:nvSpPr>
        <p:spPr>
          <a:xfrm>
            <a:off x="2250897" y="117399"/>
            <a:ext cx="8128000" cy="3033274"/>
          </a:xfrm>
          <a:prstGeom prst="rect">
            <a:avLst/>
          </a:prstGeom>
        </p:spPr>
        <p:txBody>
          <a:bodyPr lIns="109033" tIns="54517" rIns="109033" bIns="54517">
            <a:spAutoFit/>
          </a:bodyPr>
          <a:lstStyle/>
          <a:p>
            <a:pPr algn="ctr"/>
            <a:r>
              <a:rPr lang="es-MX" sz="3800" b="1" dirty="0">
                <a:solidFill>
                  <a:srgbClr val="FF0000"/>
                </a:solidFill>
                <a:latin typeface="Arial" panose="020B0604020202020204" pitchFamily="34" charset="0"/>
                <a:cs typeface="Arial" panose="020B0604020202020204" pitchFamily="34" charset="0"/>
              </a:rPr>
              <a:t>¿Cuál es la finalidad de que la autoridad responsable haga del conocimiento al publico mediante cédula en estrados durante 72 horas?</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35"/>
          <a:stretch/>
        </p:blipFill>
        <p:spPr bwMode="auto">
          <a:xfrm>
            <a:off x="4092662" y="3268726"/>
            <a:ext cx="4444472" cy="321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887">
            <a:off x="7529731" y="4126585"/>
            <a:ext cx="4379112" cy="20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110">
            <a:off x="326968" y="4423531"/>
            <a:ext cx="4468263" cy="140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81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 xmlns:a16="http://schemas.microsoft.com/office/drawing/2014/main" id="{5F4B32F2-3DC7-4C3B-9756-643F3A54A8E1}"/>
              </a:ext>
            </a:extLst>
          </p:cNvPr>
          <p:cNvSpPr txBox="1"/>
          <p:nvPr/>
        </p:nvSpPr>
        <p:spPr>
          <a:xfrm>
            <a:off x="2955997" y="477356"/>
            <a:ext cx="6604000" cy="1633215"/>
          </a:xfrm>
          <a:prstGeom prst="rect">
            <a:avLst/>
          </a:prstGeom>
        </p:spPr>
        <p:style>
          <a:lnRef idx="1">
            <a:schemeClr val="accent5"/>
          </a:lnRef>
          <a:fillRef idx="2">
            <a:schemeClr val="accent5"/>
          </a:fillRef>
          <a:effectRef idx="1">
            <a:schemeClr val="accent5"/>
          </a:effectRef>
          <a:fontRef idx="minor">
            <a:schemeClr val="dk1"/>
          </a:fontRef>
        </p:style>
        <p:txBody>
          <a:bodyPr wrap="square" lIns="109033" tIns="54517" rIns="109033" bIns="54517" rtlCol="0">
            <a:spAutoFit/>
          </a:bodyPr>
          <a:lstStyle/>
          <a:p>
            <a:pPr algn="just"/>
            <a:r>
              <a:rPr lang="es-MX" sz="3300" b="1" dirty="0">
                <a:latin typeface="Arial" panose="020B0604020202020204" pitchFamily="34" charset="0"/>
                <a:cs typeface="Arial" panose="020B0604020202020204" pitchFamily="34" charset="0"/>
              </a:rPr>
              <a:t>Es el plazo que tiene los terceros interesados para formular sus alegatos.</a:t>
            </a:r>
          </a:p>
        </p:txBody>
      </p:sp>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3758"/>
          <a:stretch/>
        </p:blipFill>
        <p:spPr bwMode="auto">
          <a:xfrm>
            <a:off x="6374114" y="2438401"/>
            <a:ext cx="3770295" cy="367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PcLariza\Downloads\IMG-20180603-WA0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5997" y="3200400"/>
            <a:ext cx="2926079"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510051C-8BBE-4C55-A2D3-199E04B044E9}"/>
              </a:ext>
            </a:extLst>
          </p:cNvPr>
          <p:cNvSpPr/>
          <p:nvPr/>
        </p:nvSpPr>
        <p:spPr>
          <a:xfrm>
            <a:off x="623392" y="549347"/>
            <a:ext cx="11056069" cy="1433206"/>
          </a:xfrm>
          <a:prstGeom prst="rect">
            <a:avLst/>
          </a:prstGeom>
        </p:spPr>
        <p:txBody>
          <a:bodyPr wrap="square" lIns="109033" tIns="54517" rIns="109033" bIns="54517">
            <a:spAutoFit/>
          </a:bodyPr>
          <a:lstStyle/>
          <a:p>
            <a:pPr algn="ctr"/>
            <a:r>
              <a:rPr lang="es-MX" sz="4300" b="1" dirty="0">
                <a:solidFill>
                  <a:srgbClr val="FF0000"/>
                </a:solidFill>
                <a:latin typeface="Arial" panose="020B0604020202020204" pitchFamily="34" charset="0"/>
                <a:cs typeface="Arial" panose="020B0604020202020204" pitchFamily="34" charset="0"/>
              </a:rPr>
              <a:t> Mencione 3 principios que rigen en materia electoral </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35"/>
          <a:stretch/>
        </p:blipFill>
        <p:spPr bwMode="auto">
          <a:xfrm>
            <a:off x="4079778" y="2789997"/>
            <a:ext cx="4444472" cy="321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887">
            <a:off x="7529731" y="3926320"/>
            <a:ext cx="4379112" cy="20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110">
            <a:off x="326968" y="4423531"/>
            <a:ext cx="4468263" cy="140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0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 xmlns:a16="http://schemas.microsoft.com/office/drawing/2014/main" id="{5F4B32F2-3DC7-4C3B-9756-643F3A54A8E1}"/>
              </a:ext>
            </a:extLst>
          </p:cNvPr>
          <p:cNvSpPr txBox="1"/>
          <p:nvPr/>
        </p:nvSpPr>
        <p:spPr>
          <a:xfrm>
            <a:off x="2779548" y="123800"/>
            <a:ext cx="7061355" cy="3064045"/>
          </a:xfrm>
          <a:prstGeom prst="rect">
            <a:avLst/>
          </a:prstGeom>
        </p:spPr>
        <p:style>
          <a:lnRef idx="1">
            <a:schemeClr val="accent5"/>
          </a:lnRef>
          <a:fillRef idx="2">
            <a:schemeClr val="accent5"/>
          </a:fillRef>
          <a:effectRef idx="1">
            <a:schemeClr val="accent5"/>
          </a:effectRef>
          <a:fontRef idx="minor">
            <a:schemeClr val="dk1"/>
          </a:fontRef>
        </p:style>
        <p:txBody>
          <a:bodyPr wrap="square" lIns="109033" tIns="54517" rIns="109033" bIns="54517" rtlCol="0">
            <a:spAutoFit/>
          </a:bodyPr>
          <a:lstStyle/>
          <a:p>
            <a:pPr marL="545165" indent="-545165"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Certeza</a:t>
            </a:r>
          </a:p>
          <a:p>
            <a:pPr marL="545165" indent="-545165"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Objetividad</a:t>
            </a:r>
          </a:p>
          <a:p>
            <a:pPr marL="545165" indent="-545165"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Imparcialidad</a:t>
            </a:r>
          </a:p>
          <a:p>
            <a:pPr marL="545165" indent="-545165"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Legalidad</a:t>
            </a:r>
          </a:p>
          <a:p>
            <a:pPr marL="545165" indent="-545165"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Máxima publicidad</a:t>
            </a:r>
          </a:p>
          <a:p>
            <a:pPr marL="545165" indent="-545165"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Pro persona</a:t>
            </a:r>
          </a:p>
          <a:p>
            <a:pPr marL="545165" indent="-545165"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Interpretación conforme</a:t>
            </a:r>
          </a:p>
          <a:p>
            <a:pPr marL="545165" indent="-545165" algn="just">
              <a:buFont typeface="Arial" panose="020B0604020202020204" pitchFamily="34" charset="0"/>
              <a:buChar char="•"/>
            </a:pPr>
            <a:r>
              <a:rPr lang="es-MX" sz="2400" b="1" dirty="0">
                <a:latin typeface="Arial" panose="020B0604020202020204" pitchFamily="34" charset="0"/>
                <a:cs typeface="Arial" panose="020B0604020202020204" pitchFamily="34" charset="0"/>
              </a:rPr>
              <a:t>progresividad</a:t>
            </a:r>
          </a:p>
        </p:txBody>
      </p:sp>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2805"/>
          <a:stretch/>
        </p:blipFill>
        <p:spPr bwMode="auto">
          <a:xfrm>
            <a:off x="6310225" y="3187845"/>
            <a:ext cx="3848024" cy="367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PcLariza\Downloads\IMG-20180603-WA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721" y="3575122"/>
            <a:ext cx="4314744"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0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7E859D9-E2CB-470C-BB9D-C379416568F4}"/>
              </a:ext>
            </a:extLst>
          </p:cNvPr>
          <p:cNvSpPr txBox="1"/>
          <p:nvPr/>
        </p:nvSpPr>
        <p:spPr>
          <a:xfrm>
            <a:off x="2451687" y="840865"/>
            <a:ext cx="7315200" cy="3046988"/>
          </a:xfrm>
          <a:prstGeom prst="rect">
            <a:avLst/>
          </a:prstGeom>
          <a:noFill/>
        </p:spPr>
        <p:txBody>
          <a:bodyPr wrap="square" rtlCol="0">
            <a:spAutoFit/>
          </a:bodyPr>
          <a:lstStyle/>
          <a:p>
            <a:pPr algn="ctr"/>
            <a:r>
              <a:rPr lang="es-MX" sz="9600" dirty="0" smtClean="0">
                <a:solidFill>
                  <a:srgbClr val="FF0000"/>
                </a:solidFill>
                <a:latin typeface="Arial" panose="020B0604020202020204" pitchFamily="34" charset="0"/>
                <a:cs typeface="Arial" panose="020B0604020202020204" pitchFamily="34" charset="0"/>
              </a:rPr>
              <a:t>MUCHAS GRACIAS!!!</a:t>
            </a:r>
            <a:endParaRPr lang="es-MX" sz="9600" dirty="0">
              <a:solidFill>
                <a:srgbClr val="FF000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 xmlns:a16="http://schemas.microsoft.com/office/drawing/2014/main" id="{484A6196-F774-4A7E-B0B1-F912CB1554C0}"/>
              </a:ext>
            </a:extLst>
          </p:cNvPr>
          <p:cNvSpPr txBox="1"/>
          <p:nvPr/>
        </p:nvSpPr>
        <p:spPr>
          <a:xfrm>
            <a:off x="3472994" y="4209373"/>
            <a:ext cx="6553200" cy="1200329"/>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Twitter: </a:t>
            </a:r>
            <a:r>
              <a:rPr lang="es-MX" sz="2400" b="1" dirty="0">
                <a:latin typeface="Arial" panose="020B0604020202020204" pitchFamily="34" charset="0"/>
                <a:cs typeface="Arial" panose="020B0604020202020204" pitchFamily="34" charset="0"/>
              </a:rPr>
              <a:t>@</a:t>
            </a:r>
            <a:r>
              <a:rPr lang="es-MX" sz="2400" b="1" dirty="0" err="1">
                <a:latin typeface="Arial" panose="020B0604020202020204" pitchFamily="34" charset="0"/>
                <a:cs typeface="Arial" panose="020B0604020202020204" pitchFamily="34" charset="0"/>
              </a:rPr>
              <a:t>rileymata</a:t>
            </a:r>
            <a:endParaRPr lang="es-MX" sz="2400" b="1" dirty="0">
              <a:latin typeface="Arial" panose="020B0604020202020204" pitchFamily="34" charset="0"/>
              <a:cs typeface="Arial" panose="020B0604020202020204" pitchFamily="34" charset="0"/>
            </a:endParaRPr>
          </a:p>
          <a:p>
            <a:endParaRPr lang="es-MX" sz="2400" dirty="0">
              <a:latin typeface="Arial" panose="020B0604020202020204" pitchFamily="34" charset="0"/>
              <a:cs typeface="Arial" panose="020B0604020202020204" pitchFamily="34" charset="0"/>
            </a:endParaRPr>
          </a:p>
          <a:p>
            <a:r>
              <a:rPr lang="es-MX" sz="2400" dirty="0">
                <a:latin typeface="Arial" panose="020B0604020202020204" pitchFamily="34" charset="0"/>
                <a:cs typeface="Arial" panose="020B0604020202020204" pitchFamily="34" charset="0"/>
              </a:rPr>
              <a:t>Facebook: </a:t>
            </a:r>
            <a:r>
              <a:rPr lang="es-MX" sz="2400" b="1" dirty="0">
                <a:latin typeface="Arial" panose="020B0604020202020204" pitchFamily="34" charset="0"/>
                <a:cs typeface="Arial" panose="020B0604020202020204" pitchFamily="34" charset="0"/>
              </a:rPr>
              <a:t>Rigoberto Riley Mata </a:t>
            </a:r>
            <a:r>
              <a:rPr lang="es-MX" sz="2400" b="1" dirty="0" err="1">
                <a:latin typeface="Arial" panose="020B0604020202020204" pitchFamily="34" charset="0"/>
                <a:cs typeface="Arial" panose="020B0604020202020204" pitchFamily="34" charset="0"/>
              </a:rPr>
              <a:t>VIllanueva</a:t>
            </a:r>
            <a:endParaRPr lang="es-MX" sz="2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 xmlns:a16="http://schemas.microsoft.com/office/drawing/2014/main" id="{78190DDA-61AA-4A28-8601-EBB01CE14112}"/>
              </a:ext>
            </a:extLst>
          </p:cNvPr>
          <p:cNvPicPr>
            <a:picLocks noChangeAspect="1"/>
          </p:cNvPicPr>
          <p:nvPr/>
        </p:nvPicPr>
        <p:blipFill>
          <a:blip r:embed="rId2"/>
          <a:stretch>
            <a:fillRect/>
          </a:stretch>
        </p:blipFill>
        <p:spPr>
          <a:xfrm>
            <a:off x="2426666" y="3887853"/>
            <a:ext cx="1066800" cy="1066800"/>
          </a:xfrm>
          <a:prstGeom prst="ellipse">
            <a:avLst/>
          </a:prstGeom>
          <a:ln>
            <a:noFill/>
          </a:ln>
          <a:effectLst>
            <a:softEdge rad="112500"/>
          </a:effectLst>
        </p:spPr>
      </p:pic>
      <p:pic>
        <p:nvPicPr>
          <p:cNvPr id="6" name="Imagen 5">
            <a:extLst>
              <a:ext uri="{FF2B5EF4-FFF2-40B4-BE49-F238E27FC236}">
                <a16:creationId xmlns="" xmlns:a16="http://schemas.microsoft.com/office/drawing/2014/main" id="{1D79CF89-80AE-4266-8F45-B576B3099B37}"/>
              </a:ext>
            </a:extLst>
          </p:cNvPr>
          <p:cNvPicPr>
            <a:picLocks noChangeAspect="1"/>
          </p:cNvPicPr>
          <p:nvPr/>
        </p:nvPicPr>
        <p:blipFill>
          <a:blip r:embed="rId3"/>
          <a:stretch>
            <a:fillRect/>
          </a:stretch>
        </p:blipFill>
        <p:spPr>
          <a:xfrm>
            <a:off x="2472159" y="4728029"/>
            <a:ext cx="908298" cy="908298"/>
          </a:xfrm>
          <a:prstGeom prst="ellipse">
            <a:avLst/>
          </a:prstGeom>
          <a:ln>
            <a:noFill/>
          </a:ln>
          <a:effectLst>
            <a:softEdge rad="112500"/>
          </a:effec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1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60FE7FD2-2391-42F8-88C0-03E03B7ACD45}"/>
              </a:ext>
            </a:extLst>
          </p:cNvPr>
          <p:cNvSpPr txBox="1"/>
          <p:nvPr/>
        </p:nvSpPr>
        <p:spPr>
          <a:xfrm>
            <a:off x="1238250" y="118765"/>
            <a:ext cx="10020300" cy="707886"/>
          </a:xfrm>
          <a:prstGeom prst="rect">
            <a:avLst/>
          </a:prstGeom>
          <a:noFill/>
        </p:spPr>
        <p:txBody>
          <a:bodyPr wrap="square" rtlCol="0">
            <a:spAutoFit/>
          </a:bodyPr>
          <a:lstStyle/>
          <a:p>
            <a:pPr algn="ctr"/>
            <a:r>
              <a:rPr lang="es-MX" sz="4000" b="1" dirty="0">
                <a:solidFill>
                  <a:srgbClr val="0070C0"/>
                </a:solidFill>
                <a:latin typeface="Arial" panose="020B0604020202020204" pitchFamily="34" charset="0"/>
                <a:cs typeface="Arial" panose="020B0604020202020204" pitchFamily="34" charset="0"/>
              </a:rPr>
              <a:t>Principios 1ro. Constitucional</a:t>
            </a:r>
          </a:p>
        </p:txBody>
      </p:sp>
      <p:sp>
        <p:nvSpPr>
          <p:cNvPr id="4" name="Elipse 3">
            <a:extLst>
              <a:ext uri="{FF2B5EF4-FFF2-40B4-BE49-F238E27FC236}">
                <a16:creationId xmlns="" xmlns:a16="http://schemas.microsoft.com/office/drawing/2014/main" id="{B5C5AA22-18B5-46EF-AF9F-792D83B02F90}"/>
              </a:ext>
            </a:extLst>
          </p:cNvPr>
          <p:cNvSpPr/>
          <p:nvPr/>
        </p:nvSpPr>
        <p:spPr>
          <a:xfrm>
            <a:off x="609600" y="1062335"/>
            <a:ext cx="5334000" cy="27051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4000" b="1" dirty="0">
                <a:latin typeface="Arial" panose="020B0604020202020204" pitchFamily="34" charset="0"/>
                <a:cs typeface="Arial" panose="020B0604020202020204" pitchFamily="34" charset="0"/>
              </a:rPr>
              <a:t>Interpretación </a:t>
            </a:r>
            <a:r>
              <a:rPr lang="es-MX" sz="4000" b="1" dirty="0" smtClean="0">
                <a:latin typeface="Arial" panose="020B0604020202020204" pitchFamily="34" charset="0"/>
                <a:cs typeface="Arial" panose="020B0604020202020204" pitchFamily="34" charset="0"/>
              </a:rPr>
              <a:t>   conforme </a:t>
            </a:r>
            <a:endParaRPr lang="es-MX" sz="4000" b="1" dirty="0">
              <a:latin typeface="Arial" panose="020B0604020202020204" pitchFamily="34" charset="0"/>
              <a:cs typeface="Arial" panose="020B0604020202020204" pitchFamily="34" charset="0"/>
            </a:endParaRPr>
          </a:p>
        </p:txBody>
      </p:sp>
      <p:sp>
        <p:nvSpPr>
          <p:cNvPr id="5" name="Elipse 4">
            <a:extLst>
              <a:ext uri="{FF2B5EF4-FFF2-40B4-BE49-F238E27FC236}">
                <a16:creationId xmlns="" xmlns:a16="http://schemas.microsoft.com/office/drawing/2014/main" id="{310AC50C-4810-4859-A6F1-BEFF0705B704}"/>
              </a:ext>
            </a:extLst>
          </p:cNvPr>
          <p:cNvSpPr/>
          <p:nvPr/>
        </p:nvSpPr>
        <p:spPr>
          <a:xfrm>
            <a:off x="5372100" y="993327"/>
            <a:ext cx="4914900" cy="2971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4000" b="1" dirty="0">
                <a:latin typeface="Arial" panose="020B0604020202020204" pitchFamily="34" charset="0"/>
                <a:cs typeface="Arial" panose="020B0604020202020204" pitchFamily="34" charset="0"/>
              </a:rPr>
              <a:t>Pro p</a:t>
            </a:r>
            <a:r>
              <a:rPr lang="es-MX" sz="4000" b="1" dirty="0" smtClean="0">
                <a:latin typeface="Arial" panose="020B0604020202020204" pitchFamily="34" charset="0"/>
                <a:cs typeface="Arial" panose="020B0604020202020204" pitchFamily="34" charset="0"/>
              </a:rPr>
              <a:t>ersona</a:t>
            </a:r>
            <a:endParaRPr lang="es-MX" sz="4000" b="1" dirty="0">
              <a:latin typeface="Arial" panose="020B0604020202020204" pitchFamily="34" charset="0"/>
              <a:cs typeface="Arial" panose="020B0604020202020204" pitchFamily="34" charset="0"/>
            </a:endParaRPr>
          </a:p>
        </p:txBody>
      </p:sp>
      <p:sp>
        <p:nvSpPr>
          <p:cNvPr id="6" name="Elipse 5">
            <a:extLst>
              <a:ext uri="{FF2B5EF4-FFF2-40B4-BE49-F238E27FC236}">
                <a16:creationId xmlns="" xmlns:a16="http://schemas.microsoft.com/office/drawing/2014/main" id="{75C9D873-3D47-49F2-BCCF-C576677210DA}"/>
              </a:ext>
            </a:extLst>
          </p:cNvPr>
          <p:cNvSpPr/>
          <p:nvPr/>
        </p:nvSpPr>
        <p:spPr>
          <a:xfrm>
            <a:off x="2667000" y="3048000"/>
            <a:ext cx="5410200" cy="3124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4000" b="1" dirty="0">
                <a:latin typeface="Arial" panose="020B0604020202020204" pitchFamily="34" charset="0"/>
                <a:cs typeface="Arial" panose="020B0604020202020204" pitchFamily="34" charset="0"/>
              </a:rPr>
              <a:t>Progresividad</a:t>
            </a:r>
          </a:p>
        </p:txBody>
      </p:sp>
      <p:pic>
        <p:nvPicPr>
          <p:cNvPr id="7" name="Picture 2">
            <a:extLst>
              <a:ext uri="{FF2B5EF4-FFF2-40B4-BE49-F238E27FC236}">
                <a16:creationId xmlns="" xmlns:a16="http://schemas.microsoft.com/office/drawing/2014/main" id="{E00E9300-B010-4F72-8D07-594A68B7BD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293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38200" y="1524000"/>
            <a:ext cx="9372600" cy="369332"/>
          </a:xfrm>
          <a:prstGeom prst="rect">
            <a:avLst/>
          </a:prstGeom>
          <a:noFill/>
        </p:spPr>
        <p:txBody>
          <a:bodyPr wrap="square" rtlCol="0">
            <a:spAutoFit/>
          </a:bodyPr>
          <a:lstStyle/>
          <a:p>
            <a:endParaRPr lang="es-MX" dirty="0"/>
          </a:p>
        </p:txBody>
      </p:sp>
      <p:sp>
        <p:nvSpPr>
          <p:cNvPr id="5" name="4 CuadroTexto"/>
          <p:cNvSpPr txBox="1"/>
          <p:nvPr/>
        </p:nvSpPr>
        <p:spPr>
          <a:xfrm>
            <a:off x="166326" y="380101"/>
            <a:ext cx="11949474" cy="6524863"/>
          </a:xfrm>
          <a:prstGeom prst="rect">
            <a:avLst/>
          </a:prstGeom>
          <a:noFill/>
        </p:spPr>
        <p:txBody>
          <a:bodyPr wrap="square" rtlCol="0">
            <a:spAutoFit/>
          </a:bodyPr>
          <a:lstStyle/>
          <a:p>
            <a:pPr algn="just"/>
            <a:r>
              <a:rPr lang="es-MX" sz="2000" b="1" dirty="0" smtClean="0">
                <a:latin typeface="Arial" panose="020B0604020202020204" pitchFamily="34" charset="0"/>
                <a:cs typeface="Arial" panose="020B0604020202020204" pitchFamily="34" charset="0"/>
              </a:rPr>
              <a:t>El </a:t>
            </a:r>
            <a:r>
              <a:rPr lang="es-MX" sz="2000" b="1" dirty="0">
                <a:latin typeface="Arial" panose="020B0604020202020204" pitchFamily="34" charset="0"/>
                <a:cs typeface="Arial" panose="020B0604020202020204" pitchFamily="34" charset="0"/>
              </a:rPr>
              <a:t>Tribunal Electoral resuelve en forma definitiva </a:t>
            </a:r>
            <a:r>
              <a:rPr lang="es-MX" sz="2000" b="1" dirty="0" smtClean="0">
                <a:latin typeface="Arial" panose="020B0604020202020204" pitchFamily="34" charset="0"/>
                <a:cs typeface="Arial" panose="020B0604020202020204" pitchFamily="34" charset="0"/>
              </a:rPr>
              <a:t>sobre las impugnaciones:</a:t>
            </a:r>
          </a:p>
          <a:p>
            <a:pPr algn="just"/>
            <a:endParaRPr lang="es-MX" sz="2000" b="1" dirty="0">
              <a:latin typeface="Arial" panose="020B0604020202020204" pitchFamily="34" charset="0"/>
              <a:cs typeface="Arial" panose="020B0604020202020204" pitchFamily="34" charset="0"/>
            </a:endParaRPr>
          </a:p>
          <a:p>
            <a:pPr marL="400050" indent="-400050" algn="just">
              <a:buAutoNum type="romanUcPeriod"/>
            </a:pPr>
            <a:r>
              <a:rPr lang="es-MX" sz="2000" b="1" dirty="0" smtClean="0">
                <a:latin typeface="Arial" panose="020B0604020202020204" pitchFamily="34" charset="0"/>
                <a:cs typeface="Arial" panose="020B0604020202020204" pitchFamily="34" charset="0"/>
              </a:rPr>
              <a:t>En las </a:t>
            </a:r>
            <a:r>
              <a:rPr lang="es-MX" sz="2000" b="1" dirty="0">
                <a:latin typeface="Arial" panose="020B0604020202020204" pitchFamily="34" charset="0"/>
                <a:cs typeface="Arial" panose="020B0604020202020204" pitchFamily="34" charset="0"/>
              </a:rPr>
              <a:t>elecciones de </a:t>
            </a:r>
            <a:r>
              <a:rPr lang="es-MX" sz="2000" b="1" dirty="0">
                <a:solidFill>
                  <a:srgbClr val="FF0000"/>
                </a:solidFill>
                <a:latin typeface="Arial" panose="020B0604020202020204" pitchFamily="34" charset="0"/>
                <a:cs typeface="Arial" panose="020B0604020202020204" pitchFamily="34" charset="0"/>
              </a:rPr>
              <a:t>Diputados</a:t>
            </a:r>
            <a:r>
              <a:rPr lang="es-MX" sz="2000" b="1" dirty="0">
                <a:latin typeface="Arial" panose="020B0604020202020204" pitchFamily="34" charset="0"/>
                <a:cs typeface="Arial" panose="020B0604020202020204" pitchFamily="34" charset="0"/>
              </a:rPr>
              <a:t>;</a:t>
            </a:r>
          </a:p>
          <a:p>
            <a:pPr marL="400050" indent="-400050" algn="just">
              <a:buAutoNum type="romanUcPeriod"/>
            </a:pPr>
            <a:r>
              <a:rPr lang="es-MX" sz="2000" b="1" dirty="0" smtClean="0">
                <a:latin typeface="Arial" panose="020B0604020202020204" pitchFamily="34" charset="0"/>
                <a:cs typeface="Arial" panose="020B0604020202020204" pitchFamily="34" charset="0"/>
              </a:rPr>
              <a:t>La </a:t>
            </a:r>
            <a:r>
              <a:rPr lang="es-MX" sz="2000" b="1" dirty="0">
                <a:latin typeface="Arial" panose="020B0604020202020204" pitchFamily="34" charset="0"/>
                <a:cs typeface="Arial" panose="020B0604020202020204" pitchFamily="34" charset="0"/>
              </a:rPr>
              <a:t>elección ordinaria o extraordinaria de </a:t>
            </a:r>
            <a:r>
              <a:rPr lang="es-MX" sz="2000" b="1" dirty="0">
                <a:solidFill>
                  <a:srgbClr val="FF0000"/>
                </a:solidFill>
                <a:latin typeface="Arial" panose="020B0604020202020204" pitchFamily="34" charset="0"/>
                <a:cs typeface="Arial" panose="020B0604020202020204" pitchFamily="34" charset="0"/>
              </a:rPr>
              <a:t>Gobernador del Estado</a:t>
            </a:r>
            <a:r>
              <a:rPr lang="es-MX" sz="2000" b="1" dirty="0">
                <a:latin typeface="Arial" panose="020B0604020202020204" pitchFamily="34" charset="0"/>
                <a:cs typeface="Arial" panose="020B0604020202020204" pitchFamily="34" charset="0"/>
              </a:rPr>
              <a:t>;</a:t>
            </a:r>
          </a:p>
          <a:p>
            <a:pPr marL="400050" indent="-400050" algn="just">
              <a:buAutoNum type="romanUcPeriod"/>
            </a:pPr>
            <a:r>
              <a:rPr lang="es-MX" sz="2000" b="1" dirty="0" smtClean="0">
                <a:latin typeface="Arial" panose="020B0604020202020204" pitchFamily="34" charset="0"/>
                <a:cs typeface="Arial" panose="020B0604020202020204" pitchFamily="34" charset="0"/>
              </a:rPr>
              <a:t>Las </a:t>
            </a:r>
            <a:r>
              <a:rPr lang="es-MX" sz="2000" b="1" dirty="0">
                <a:latin typeface="Arial" panose="020B0604020202020204" pitchFamily="34" charset="0"/>
                <a:cs typeface="Arial" panose="020B0604020202020204" pitchFamily="34" charset="0"/>
              </a:rPr>
              <a:t>elecciones de </a:t>
            </a:r>
            <a:r>
              <a:rPr lang="es-MX" sz="2000" b="1" dirty="0">
                <a:solidFill>
                  <a:srgbClr val="FF0000"/>
                </a:solidFill>
                <a:latin typeface="Arial" panose="020B0604020202020204" pitchFamily="34" charset="0"/>
                <a:cs typeface="Arial" panose="020B0604020202020204" pitchFamily="34" charset="0"/>
              </a:rPr>
              <a:t>presidentes municipales y regidores</a:t>
            </a:r>
            <a:r>
              <a:rPr lang="es-MX" sz="2000" b="1" dirty="0">
                <a:latin typeface="Arial" panose="020B0604020202020204" pitchFamily="34" charset="0"/>
                <a:cs typeface="Arial" panose="020B0604020202020204" pitchFamily="34" charset="0"/>
              </a:rPr>
              <a:t>, así como las relativas a </a:t>
            </a:r>
            <a:r>
              <a:rPr lang="es-MX" sz="2000" b="1" dirty="0">
                <a:solidFill>
                  <a:srgbClr val="FF0000"/>
                </a:solidFill>
                <a:latin typeface="Arial" panose="020B0604020202020204" pitchFamily="34" charset="0"/>
                <a:cs typeface="Arial" panose="020B0604020202020204" pitchFamily="34" charset="0"/>
              </a:rPr>
              <a:t>delegados y subdelegados municipales</a:t>
            </a:r>
            <a:r>
              <a:rPr lang="es-MX" sz="2000" b="1" dirty="0">
                <a:latin typeface="Arial" panose="020B0604020202020204" pitchFamily="34" charset="0"/>
                <a:cs typeface="Arial" panose="020B0604020202020204" pitchFamily="34" charset="0"/>
              </a:rPr>
              <a:t>;</a:t>
            </a:r>
          </a:p>
          <a:p>
            <a:pPr marL="400050" indent="-400050" algn="just">
              <a:buAutoNum type="romanUcPeriod"/>
            </a:pPr>
            <a:r>
              <a:rPr lang="es-MX" sz="2000" b="1" dirty="0" smtClean="0">
                <a:latin typeface="Arial" panose="020B0604020202020204" pitchFamily="34" charset="0"/>
                <a:cs typeface="Arial" panose="020B0604020202020204" pitchFamily="34" charset="0"/>
              </a:rPr>
              <a:t>De </a:t>
            </a:r>
            <a:r>
              <a:rPr lang="es-MX" sz="2000" b="1" dirty="0">
                <a:latin typeface="Arial" panose="020B0604020202020204" pitchFamily="34" charset="0"/>
                <a:cs typeface="Arial" panose="020B0604020202020204" pitchFamily="34" charset="0"/>
              </a:rPr>
              <a:t>actos o resoluciones de la autoridad electoral estatal que violen normas constitucionales o legales;</a:t>
            </a:r>
          </a:p>
          <a:p>
            <a:pPr marL="400050" indent="-400050" algn="just">
              <a:buAutoNum type="romanUcPeriod"/>
            </a:pPr>
            <a:r>
              <a:rPr lang="es-MX" sz="2000" b="1" dirty="0" smtClean="0">
                <a:latin typeface="Arial" panose="020B0604020202020204" pitchFamily="34" charset="0"/>
                <a:cs typeface="Arial" panose="020B0604020202020204" pitchFamily="34" charset="0"/>
              </a:rPr>
              <a:t>Actos </a:t>
            </a:r>
            <a:r>
              <a:rPr lang="es-MX" sz="2000" b="1" dirty="0">
                <a:latin typeface="Arial" panose="020B0604020202020204" pitchFamily="34" charset="0"/>
                <a:cs typeface="Arial" panose="020B0604020202020204" pitchFamily="34" charset="0"/>
              </a:rPr>
              <a:t>y resoluciones que violen los derechos políticos electorales de los ciudadanos de votar, ser votado y de afiliación libre y pacífica para tomar parte en los asuntos políticos del Estado;</a:t>
            </a:r>
          </a:p>
          <a:p>
            <a:pPr marL="400050" indent="-400050" algn="just">
              <a:buAutoNum type="romanUcPeriod"/>
            </a:pPr>
            <a:r>
              <a:rPr lang="es-MX" sz="2000" b="1" dirty="0">
                <a:latin typeface="Arial" panose="020B0604020202020204" pitchFamily="34" charset="0"/>
                <a:cs typeface="Arial" panose="020B0604020202020204" pitchFamily="34" charset="0"/>
              </a:rPr>
              <a:t>La determinación e imposición de sanciones por parte del Instituto Electoral y de Participación Ciudadana de Tabasco a partidos o agrupaciones políticas o personas físicas o jurídico colectivas, locales, nacionales o extranjeras que infrinjan disposiciones de la Constitución local;</a:t>
            </a:r>
          </a:p>
          <a:p>
            <a:pPr marL="400050" indent="-400050" algn="just">
              <a:buAutoNum type="romanUcPeriod"/>
            </a:pPr>
            <a:r>
              <a:rPr lang="es-MX" sz="2000" b="1" dirty="0" smtClean="0">
                <a:latin typeface="Arial" panose="020B0604020202020204" pitchFamily="34" charset="0"/>
                <a:cs typeface="Arial" panose="020B0604020202020204" pitchFamily="34" charset="0"/>
              </a:rPr>
              <a:t> Los </a:t>
            </a:r>
            <a:r>
              <a:rPr lang="es-MX" sz="2000" b="1" dirty="0">
                <a:latin typeface="Arial" panose="020B0604020202020204" pitchFamily="34" charset="0"/>
                <a:cs typeface="Arial" panose="020B0604020202020204" pitchFamily="34" charset="0"/>
              </a:rPr>
              <a:t>conflictos laborales entre el Instituto Electoral y de Participación Ciudadana y sus servidores públicos; así como los que surjan entre el Tribunal Electoral y sus servidores públicos, en términos de las disposiciones aplicables;</a:t>
            </a:r>
          </a:p>
          <a:p>
            <a:pPr marL="400050" indent="-400050" algn="just">
              <a:buAutoNum type="romanUcPeriod"/>
            </a:pPr>
            <a:r>
              <a:rPr lang="es-MX" sz="2000" b="1" dirty="0" smtClean="0">
                <a:latin typeface="Arial" panose="020B0604020202020204" pitchFamily="34" charset="0"/>
                <a:cs typeface="Arial" panose="020B0604020202020204" pitchFamily="34" charset="0"/>
              </a:rPr>
              <a:t> Las que </a:t>
            </a:r>
            <a:r>
              <a:rPr lang="es-MX" sz="2000" b="1" dirty="0">
                <a:latin typeface="Arial" panose="020B0604020202020204" pitchFamily="34" charset="0"/>
                <a:cs typeface="Arial" panose="020B0604020202020204" pitchFamily="34" charset="0"/>
              </a:rPr>
              <a:t>se presenten respecto de la celebración de plebiscitos, referéndum o procesos de iniciativa popular.</a:t>
            </a:r>
          </a:p>
          <a:p>
            <a:pPr algn="just"/>
            <a:endParaRPr lang="es-MX" b="1" dirty="0">
              <a:latin typeface="Arial" panose="020B0604020202020204" pitchFamily="34" charset="0"/>
              <a:cs typeface="Arial" panose="020B0604020202020204" pitchFamily="34" charset="0"/>
            </a:endParaRPr>
          </a:p>
        </p:txBody>
      </p:sp>
      <p:sp>
        <p:nvSpPr>
          <p:cNvPr id="2" name="1 Rectángulo"/>
          <p:cNvSpPr/>
          <p:nvPr/>
        </p:nvSpPr>
        <p:spPr>
          <a:xfrm>
            <a:off x="4947161" y="0"/>
            <a:ext cx="1577675" cy="523220"/>
          </a:xfrm>
          <a:prstGeom prst="rect">
            <a:avLst/>
          </a:prstGeom>
        </p:spPr>
        <p:txBody>
          <a:bodyPr wrap="none">
            <a:spAutoFit/>
          </a:bodyPr>
          <a:lstStyle/>
          <a:p>
            <a:pPr algn="ctr"/>
            <a:r>
              <a:rPr lang="es-MX" sz="2800" b="1" dirty="0">
                <a:solidFill>
                  <a:schemeClr val="tx2">
                    <a:lumMod val="75000"/>
                  </a:schemeClr>
                </a:solidFill>
                <a:latin typeface="Arial Rounded MT Bold" panose="020F0704030504030204" pitchFamily="34" charset="0"/>
                <a:cs typeface="Arial" panose="020B0604020202020204" pitchFamily="34" charset="0"/>
              </a:rPr>
              <a:t>Función</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0" y="55769"/>
            <a:ext cx="685800" cy="596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78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4960308" y="1699118"/>
            <a:ext cx="54483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Medios de Impugnación en Materia Electoral. </a:t>
            </a:r>
          </a:p>
        </p:txBody>
      </p:sp>
      <p:cxnSp>
        <p:nvCxnSpPr>
          <p:cNvPr id="10" name="9 Conector recto"/>
          <p:cNvCxnSpPr/>
          <p:nvPr/>
        </p:nvCxnSpPr>
        <p:spPr>
          <a:xfrm>
            <a:off x="7699077" y="2092863"/>
            <a:ext cx="0" cy="406339"/>
          </a:xfrm>
          <a:prstGeom prst="line">
            <a:avLst/>
          </a:prstGeom>
        </p:spPr>
        <p:style>
          <a:lnRef idx="3">
            <a:schemeClr val="accent2"/>
          </a:lnRef>
          <a:fillRef idx="0">
            <a:schemeClr val="accent2"/>
          </a:fillRef>
          <a:effectRef idx="2">
            <a:schemeClr val="accent2"/>
          </a:effectRef>
          <a:fontRef idx="minor">
            <a:schemeClr val="tx1"/>
          </a:fontRef>
        </p:style>
      </p:cxnSp>
      <p:sp>
        <p:nvSpPr>
          <p:cNvPr id="11" name="10 CuadroTexto"/>
          <p:cNvSpPr txBox="1"/>
          <p:nvPr/>
        </p:nvSpPr>
        <p:spPr>
          <a:xfrm>
            <a:off x="4153740" y="2173894"/>
            <a:ext cx="3120737" cy="400110"/>
          </a:xfrm>
          <a:prstGeom prst="rect">
            <a:avLst/>
          </a:prstGeom>
          <a:noFill/>
        </p:spPr>
        <p:txBody>
          <a:bodyPr wrap="square" rtlCol="0">
            <a:spAutoFit/>
          </a:bodyPr>
          <a:lstStyle/>
          <a:p>
            <a:r>
              <a:rPr lang="es-MX" sz="2000" b="1" dirty="0" smtClean="0">
                <a:latin typeface="Arial" panose="020B0604020202020204" pitchFamily="34" charset="0"/>
                <a:cs typeface="Arial" panose="020B0604020202020204" pitchFamily="34" charset="0"/>
              </a:rPr>
              <a:t>Competencia del TET</a:t>
            </a:r>
            <a:endParaRPr lang="es-MX" sz="2000" b="1" dirty="0">
              <a:latin typeface="Arial" panose="020B0604020202020204" pitchFamily="34" charset="0"/>
              <a:cs typeface="Arial" panose="020B0604020202020204" pitchFamily="34" charset="0"/>
            </a:endParaRPr>
          </a:p>
        </p:txBody>
      </p:sp>
      <p:cxnSp>
        <p:nvCxnSpPr>
          <p:cNvPr id="17" name="16 Conector recto"/>
          <p:cNvCxnSpPr/>
          <p:nvPr/>
        </p:nvCxnSpPr>
        <p:spPr>
          <a:xfrm>
            <a:off x="1447800" y="2532872"/>
            <a:ext cx="9372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21 Conector recto"/>
          <p:cNvCxnSpPr/>
          <p:nvPr/>
        </p:nvCxnSpPr>
        <p:spPr>
          <a:xfrm>
            <a:off x="3920836" y="2569967"/>
            <a:ext cx="0" cy="4063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22 Conector recto"/>
          <p:cNvCxnSpPr/>
          <p:nvPr/>
        </p:nvCxnSpPr>
        <p:spPr>
          <a:xfrm>
            <a:off x="8685018" y="2528271"/>
            <a:ext cx="0" cy="4063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23 Conector recto"/>
          <p:cNvCxnSpPr>
            <a:cxnSpLocks/>
          </p:cNvCxnSpPr>
          <p:nvPr/>
        </p:nvCxnSpPr>
        <p:spPr>
          <a:xfrm>
            <a:off x="10834254" y="2532872"/>
            <a:ext cx="8317" cy="1545895"/>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24 Conector recto"/>
          <p:cNvCxnSpPr/>
          <p:nvPr/>
        </p:nvCxnSpPr>
        <p:spPr>
          <a:xfrm>
            <a:off x="1468582" y="2532872"/>
            <a:ext cx="0" cy="406339"/>
          </a:xfrm>
          <a:prstGeom prst="line">
            <a:avLst/>
          </a:prstGeom>
        </p:spPr>
        <p:style>
          <a:lnRef idx="3">
            <a:schemeClr val="accent2"/>
          </a:lnRef>
          <a:fillRef idx="0">
            <a:schemeClr val="accent2"/>
          </a:fillRef>
          <a:effectRef idx="2">
            <a:schemeClr val="accent2"/>
          </a:effectRef>
          <a:fontRef idx="minor">
            <a:schemeClr val="tx1"/>
          </a:fontRef>
        </p:style>
      </p:cxnSp>
      <p:sp>
        <p:nvSpPr>
          <p:cNvPr id="26" name="25 CuadroTexto"/>
          <p:cNvSpPr txBox="1"/>
          <p:nvPr/>
        </p:nvSpPr>
        <p:spPr>
          <a:xfrm>
            <a:off x="2831149" y="3054659"/>
            <a:ext cx="22860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000" b="1" dirty="0">
                <a:solidFill>
                  <a:schemeClr val="tx1"/>
                </a:solidFill>
                <a:latin typeface="Arial" panose="020B0604020202020204" pitchFamily="34" charset="0"/>
                <a:cs typeface="Arial" panose="020B0604020202020204" pitchFamily="34" charset="0"/>
              </a:rPr>
              <a:t>Juicio de Inconformidad</a:t>
            </a:r>
          </a:p>
        </p:txBody>
      </p:sp>
      <p:sp>
        <p:nvSpPr>
          <p:cNvPr id="27" name="26 CuadroTexto"/>
          <p:cNvSpPr txBox="1"/>
          <p:nvPr/>
        </p:nvSpPr>
        <p:spPr>
          <a:xfrm>
            <a:off x="9227887" y="3899704"/>
            <a:ext cx="2895600"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Juicio para la Protección de los Derechos </a:t>
            </a:r>
            <a:r>
              <a:rPr lang="es-MX" sz="2000" b="1" dirty="0" smtClean="0">
                <a:solidFill>
                  <a:schemeClr val="tx1"/>
                </a:solidFill>
                <a:latin typeface="Arial" panose="020B0604020202020204" pitchFamily="34" charset="0"/>
                <a:cs typeface="Arial" panose="020B0604020202020204" pitchFamily="34" charset="0"/>
              </a:rPr>
              <a:t>Político-Electorales del </a:t>
            </a:r>
            <a:r>
              <a:rPr lang="es-MX" sz="2000" b="1" dirty="0">
                <a:solidFill>
                  <a:schemeClr val="tx1"/>
                </a:solidFill>
                <a:latin typeface="Arial" panose="020B0604020202020204" pitchFamily="34" charset="0"/>
                <a:cs typeface="Arial" panose="020B0604020202020204" pitchFamily="34" charset="0"/>
              </a:rPr>
              <a:t>Ciudadano</a:t>
            </a:r>
          </a:p>
        </p:txBody>
      </p:sp>
      <p:sp>
        <p:nvSpPr>
          <p:cNvPr id="28" name="27 CuadroTexto"/>
          <p:cNvSpPr txBox="1"/>
          <p:nvPr/>
        </p:nvSpPr>
        <p:spPr>
          <a:xfrm>
            <a:off x="206085" y="3026097"/>
            <a:ext cx="245225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400" b="1" dirty="0">
                <a:solidFill>
                  <a:schemeClr val="tx1"/>
                </a:solidFill>
                <a:latin typeface="Arial" panose="020B0604020202020204" pitchFamily="34" charset="0"/>
                <a:cs typeface="Arial" panose="020B0604020202020204" pitchFamily="34" charset="0"/>
              </a:rPr>
              <a:t>Recurso de Apelación</a:t>
            </a:r>
          </a:p>
        </p:txBody>
      </p:sp>
      <p:sp>
        <p:nvSpPr>
          <p:cNvPr id="29" name="28 CuadroTexto"/>
          <p:cNvSpPr txBox="1"/>
          <p:nvPr/>
        </p:nvSpPr>
        <p:spPr>
          <a:xfrm>
            <a:off x="7031078" y="2925657"/>
            <a:ext cx="337753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000" b="1" dirty="0">
                <a:solidFill>
                  <a:schemeClr val="tx1"/>
                </a:solidFill>
                <a:latin typeface="Arial" panose="020B0604020202020204" pitchFamily="34" charset="0"/>
                <a:cs typeface="Arial" panose="020B0604020202020204" pitchFamily="34" charset="0"/>
              </a:rPr>
              <a:t>Juicio para Dirimir los Conflictos y Diferencias Laborales </a:t>
            </a:r>
          </a:p>
        </p:txBody>
      </p:sp>
      <p:sp>
        <p:nvSpPr>
          <p:cNvPr id="30" name="29 CuadroTexto"/>
          <p:cNvSpPr txBox="1"/>
          <p:nvPr/>
        </p:nvSpPr>
        <p:spPr>
          <a:xfrm>
            <a:off x="4416137" y="4028417"/>
            <a:ext cx="289560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000" b="1" dirty="0">
                <a:solidFill>
                  <a:schemeClr val="tx1"/>
                </a:solidFill>
                <a:latin typeface="Arial" panose="020B0604020202020204" pitchFamily="34" charset="0"/>
                <a:cs typeface="Arial" panose="020B0604020202020204" pitchFamily="34" charset="0"/>
              </a:rPr>
              <a:t>Juicio </a:t>
            </a:r>
            <a:r>
              <a:rPr lang="es-MX" sz="2000" b="1" dirty="0" smtClean="0">
                <a:solidFill>
                  <a:schemeClr val="tx1"/>
                </a:solidFill>
                <a:latin typeface="Arial" panose="020B0604020202020204" pitchFamily="34" charset="0"/>
                <a:cs typeface="Arial" panose="020B0604020202020204" pitchFamily="34" charset="0"/>
              </a:rPr>
              <a:t>Electoral</a:t>
            </a:r>
            <a:endParaRPr lang="es-MX" sz="2000" b="1" dirty="0">
              <a:solidFill>
                <a:schemeClr val="tx1"/>
              </a:solidFill>
              <a:latin typeface="Arial" panose="020B0604020202020204" pitchFamily="34" charset="0"/>
              <a:cs typeface="Arial" panose="020B0604020202020204" pitchFamily="34" charset="0"/>
            </a:endParaRPr>
          </a:p>
        </p:txBody>
      </p:sp>
      <p:cxnSp>
        <p:nvCxnSpPr>
          <p:cNvPr id="33" name="32 Conector recto"/>
          <p:cNvCxnSpPr>
            <a:endCxn id="30" idx="0"/>
          </p:cNvCxnSpPr>
          <p:nvPr/>
        </p:nvCxnSpPr>
        <p:spPr>
          <a:xfrm>
            <a:off x="5846619" y="2515017"/>
            <a:ext cx="17318" cy="151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42" name="41 Conector recto"/>
          <p:cNvCxnSpPr/>
          <p:nvPr/>
        </p:nvCxnSpPr>
        <p:spPr>
          <a:xfrm>
            <a:off x="1432212" y="3875597"/>
            <a:ext cx="0" cy="406339"/>
          </a:xfrm>
          <a:prstGeom prst="line">
            <a:avLst/>
          </a:prstGeom>
        </p:spPr>
        <p:style>
          <a:lnRef idx="3">
            <a:schemeClr val="accent2"/>
          </a:lnRef>
          <a:fillRef idx="0">
            <a:schemeClr val="accent2"/>
          </a:fillRef>
          <a:effectRef idx="2">
            <a:schemeClr val="accent2"/>
          </a:effectRef>
          <a:fontRef idx="minor">
            <a:schemeClr val="tx1"/>
          </a:fontRef>
        </p:style>
      </p:cxnSp>
      <p:cxnSp>
        <p:nvCxnSpPr>
          <p:cNvPr id="45" name="44 Conector recto"/>
          <p:cNvCxnSpPr>
            <a:stCxn id="30" idx="2"/>
          </p:cNvCxnSpPr>
          <p:nvPr/>
        </p:nvCxnSpPr>
        <p:spPr>
          <a:xfrm>
            <a:off x="5863937" y="4428527"/>
            <a:ext cx="0" cy="573570"/>
          </a:xfrm>
          <a:prstGeom prst="line">
            <a:avLst/>
          </a:prstGeom>
        </p:spPr>
        <p:style>
          <a:lnRef idx="3">
            <a:schemeClr val="accent2"/>
          </a:lnRef>
          <a:fillRef idx="0">
            <a:schemeClr val="accent2"/>
          </a:fillRef>
          <a:effectRef idx="2">
            <a:schemeClr val="accent2"/>
          </a:effectRef>
          <a:fontRef idx="minor">
            <a:schemeClr val="tx1"/>
          </a:fontRef>
        </p:style>
      </p:cxnSp>
      <p:cxnSp>
        <p:nvCxnSpPr>
          <p:cNvPr id="46" name="45 Conector recto"/>
          <p:cNvCxnSpPr/>
          <p:nvPr/>
        </p:nvCxnSpPr>
        <p:spPr>
          <a:xfrm>
            <a:off x="8449536" y="3943006"/>
            <a:ext cx="0" cy="928441"/>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47 Conector recto"/>
          <p:cNvCxnSpPr>
            <a:cxnSpLocks/>
          </p:cNvCxnSpPr>
          <p:nvPr/>
        </p:nvCxnSpPr>
        <p:spPr>
          <a:xfrm>
            <a:off x="10842571" y="5530920"/>
            <a:ext cx="0" cy="304639"/>
          </a:xfrm>
          <a:prstGeom prst="line">
            <a:avLst/>
          </a:prstGeom>
        </p:spPr>
        <p:style>
          <a:lnRef idx="3">
            <a:schemeClr val="accent2"/>
          </a:lnRef>
          <a:fillRef idx="0">
            <a:schemeClr val="accent2"/>
          </a:fillRef>
          <a:effectRef idx="2">
            <a:schemeClr val="accent2"/>
          </a:effectRef>
          <a:fontRef idx="minor">
            <a:schemeClr val="tx1"/>
          </a:fontRef>
        </p:style>
      </p:cxnSp>
      <p:cxnSp>
        <p:nvCxnSpPr>
          <p:cNvPr id="52" name="51 Conector recto"/>
          <p:cNvCxnSpPr>
            <a:cxnSpLocks/>
          </p:cNvCxnSpPr>
          <p:nvPr/>
        </p:nvCxnSpPr>
        <p:spPr>
          <a:xfrm>
            <a:off x="3657600" y="3821905"/>
            <a:ext cx="0" cy="691025"/>
          </a:xfrm>
          <a:prstGeom prst="line">
            <a:avLst/>
          </a:prstGeom>
        </p:spPr>
        <p:style>
          <a:lnRef idx="3">
            <a:schemeClr val="accent2"/>
          </a:lnRef>
          <a:fillRef idx="0">
            <a:schemeClr val="accent2"/>
          </a:fillRef>
          <a:effectRef idx="2">
            <a:schemeClr val="accent2"/>
          </a:effectRef>
          <a:fontRef idx="minor">
            <a:schemeClr val="tx1"/>
          </a:fontRef>
        </p:style>
      </p:cxnSp>
      <p:sp>
        <p:nvSpPr>
          <p:cNvPr id="2" name="1 Rectángulo"/>
          <p:cNvSpPr/>
          <p:nvPr/>
        </p:nvSpPr>
        <p:spPr>
          <a:xfrm>
            <a:off x="568656" y="4368970"/>
            <a:ext cx="1656320" cy="102135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ARTÍCULO 42 LMIMEET</a:t>
            </a:r>
          </a:p>
        </p:txBody>
      </p:sp>
      <p:sp>
        <p:nvSpPr>
          <p:cNvPr id="5" name="4 Rectángulo"/>
          <p:cNvSpPr/>
          <p:nvPr/>
        </p:nvSpPr>
        <p:spPr>
          <a:xfrm>
            <a:off x="10058400" y="5867399"/>
            <a:ext cx="1524000" cy="94767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ARTÍCULO</a:t>
            </a:r>
            <a:r>
              <a:rPr lang="es-MX" b="1" dirty="0">
                <a:latin typeface="Arial" panose="020B0604020202020204" pitchFamily="34" charset="0"/>
                <a:cs typeface="Arial" panose="020B0604020202020204" pitchFamily="34" charset="0"/>
              </a:rPr>
              <a:t> 72 LMIMEET</a:t>
            </a:r>
          </a:p>
        </p:txBody>
      </p:sp>
      <p:sp>
        <p:nvSpPr>
          <p:cNvPr id="35" name="34 Rectángulo"/>
          <p:cNvSpPr/>
          <p:nvPr/>
        </p:nvSpPr>
        <p:spPr>
          <a:xfrm>
            <a:off x="7662941" y="4827564"/>
            <a:ext cx="1516257" cy="103983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ARTÍCULO 76 LMIMEET</a:t>
            </a:r>
          </a:p>
        </p:txBody>
      </p:sp>
      <p:sp>
        <p:nvSpPr>
          <p:cNvPr id="40" name="39 Rectángulo"/>
          <p:cNvSpPr/>
          <p:nvPr/>
        </p:nvSpPr>
        <p:spPr>
          <a:xfrm>
            <a:off x="4648200" y="5041858"/>
            <a:ext cx="2382878" cy="105414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ACUERDO DEL </a:t>
            </a:r>
            <a:r>
              <a:rPr lang="es-MX" sz="2000" b="1" dirty="0" smtClean="0">
                <a:latin typeface="Arial" panose="020B0604020202020204" pitchFamily="34" charset="0"/>
                <a:cs typeface="Arial" panose="020B0604020202020204" pitchFamily="34" charset="0"/>
              </a:rPr>
              <a:t>PLENO 4/2016</a:t>
            </a:r>
          </a:p>
          <a:p>
            <a:pPr algn="ctr"/>
            <a:r>
              <a:rPr lang="es-MX" sz="2000" b="1" dirty="0" smtClean="0">
                <a:latin typeface="Arial" panose="020B0604020202020204" pitchFamily="34" charset="0"/>
                <a:cs typeface="Arial" panose="020B0604020202020204" pitchFamily="34" charset="0"/>
              </a:rPr>
              <a:t>26/NOV/2008</a:t>
            </a:r>
            <a:endParaRPr lang="es-MX" sz="2000" b="1" dirty="0">
              <a:latin typeface="Arial" panose="020B0604020202020204" pitchFamily="34" charset="0"/>
              <a:cs typeface="Arial" panose="020B0604020202020204" pitchFamily="34" charset="0"/>
            </a:endParaRPr>
          </a:p>
        </p:txBody>
      </p:sp>
      <p:sp>
        <p:nvSpPr>
          <p:cNvPr id="41" name="40 Rectángulo"/>
          <p:cNvSpPr/>
          <p:nvPr/>
        </p:nvSpPr>
        <p:spPr>
          <a:xfrm>
            <a:off x="2780738" y="4594965"/>
            <a:ext cx="1518253" cy="109999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ARTÍCULO </a:t>
            </a:r>
            <a:r>
              <a:rPr lang="es-MX" sz="2000" b="1" dirty="0" smtClean="0">
                <a:latin typeface="Arial" panose="020B0604020202020204" pitchFamily="34" charset="0"/>
                <a:cs typeface="Arial" panose="020B0604020202020204" pitchFamily="34" charset="0"/>
              </a:rPr>
              <a:t>51 LMIMEET</a:t>
            </a:r>
            <a:endParaRPr lang="es-MX" sz="2000" b="1" dirty="0">
              <a:latin typeface="Arial" panose="020B0604020202020204" pitchFamily="34" charset="0"/>
              <a:cs typeface="Arial" panose="020B0604020202020204" pitchFamily="34" charset="0"/>
            </a:endParaRPr>
          </a:p>
        </p:txBody>
      </p:sp>
      <p:sp>
        <p:nvSpPr>
          <p:cNvPr id="9" name="8 Rectángulo"/>
          <p:cNvSpPr/>
          <p:nvPr/>
        </p:nvSpPr>
        <p:spPr>
          <a:xfrm>
            <a:off x="644236" y="457200"/>
            <a:ext cx="11436928" cy="646331"/>
          </a:xfrm>
          <a:prstGeom prst="rect">
            <a:avLst/>
          </a:prstGeom>
        </p:spPr>
        <p:txBody>
          <a:bodyPr wrap="squar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Medios de impugnación en materia electoral</a:t>
            </a: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4879" y="48491"/>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16 Conector recto"/>
          <p:cNvCxnSpPr/>
          <p:nvPr/>
        </p:nvCxnSpPr>
        <p:spPr>
          <a:xfrm>
            <a:off x="2133600" y="1883784"/>
            <a:ext cx="2826708" cy="0"/>
          </a:xfrm>
          <a:prstGeom prst="line">
            <a:avLst/>
          </a:prstGeom>
        </p:spPr>
        <p:style>
          <a:lnRef idx="3">
            <a:schemeClr val="accent2"/>
          </a:lnRef>
          <a:fillRef idx="0">
            <a:schemeClr val="accent2"/>
          </a:fillRef>
          <a:effectRef idx="2">
            <a:schemeClr val="accent2"/>
          </a:effectRef>
          <a:fontRef idx="minor">
            <a:schemeClr val="tx1"/>
          </a:fontRef>
        </p:style>
      </p:cxnSp>
      <p:sp>
        <p:nvSpPr>
          <p:cNvPr id="34" name="27 CuadroTexto"/>
          <p:cNvSpPr txBox="1"/>
          <p:nvPr/>
        </p:nvSpPr>
        <p:spPr>
          <a:xfrm>
            <a:off x="260595" y="1495929"/>
            <a:ext cx="184343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400" b="1" dirty="0">
                <a:solidFill>
                  <a:schemeClr val="tx1"/>
                </a:solidFill>
                <a:latin typeface="Arial" panose="020B0604020202020204" pitchFamily="34" charset="0"/>
                <a:cs typeface="Arial" panose="020B0604020202020204" pitchFamily="34" charset="0"/>
              </a:rPr>
              <a:t>Recurso de </a:t>
            </a:r>
            <a:r>
              <a:rPr lang="es-MX" sz="2400" b="1" dirty="0" smtClean="0">
                <a:solidFill>
                  <a:schemeClr val="tx1"/>
                </a:solidFill>
                <a:latin typeface="Arial" panose="020B0604020202020204" pitchFamily="34" charset="0"/>
                <a:cs typeface="Arial" panose="020B0604020202020204" pitchFamily="34" charset="0"/>
              </a:rPr>
              <a:t>Revisión</a:t>
            </a:r>
            <a:endParaRPr lang="es-MX" sz="2400" b="1" dirty="0">
              <a:solidFill>
                <a:schemeClr val="tx1"/>
              </a:solidFill>
              <a:latin typeface="Arial" panose="020B0604020202020204" pitchFamily="34" charset="0"/>
              <a:cs typeface="Arial" panose="020B0604020202020204" pitchFamily="34" charset="0"/>
            </a:endParaRPr>
          </a:p>
        </p:txBody>
      </p:sp>
      <p:sp>
        <p:nvSpPr>
          <p:cNvPr id="36" name="10 CuadroTexto"/>
          <p:cNvSpPr txBox="1"/>
          <p:nvPr/>
        </p:nvSpPr>
        <p:spPr>
          <a:xfrm>
            <a:off x="2174460" y="1147237"/>
            <a:ext cx="2587965" cy="1046440"/>
          </a:xfrm>
          <a:prstGeom prst="rect">
            <a:avLst/>
          </a:prstGeom>
          <a:noFill/>
        </p:spPr>
        <p:txBody>
          <a:bodyPr wrap="square" rtlCol="0">
            <a:spAutoFit/>
          </a:bodyPr>
          <a:lstStyle/>
          <a:p>
            <a:pPr algn="just"/>
            <a:r>
              <a:rPr lang="es-MX" sz="1400" b="1" dirty="0" smtClean="0">
                <a:latin typeface="Arial" panose="020B0604020202020204" pitchFamily="34" charset="0"/>
                <a:cs typeface="Arial" panose="020B0604020202020204" pitchFamily="34" charset="0"/>
              </a:rPr>
              <a:t>Competencia la </a:t>
            </a:r>
            <a:r>
              <a:rPr lang="es-MX" sz="1400" b="1" dirty="0">
                <a:latin typeface="Arial" panose="020B0604020202020204" pitchFamily="34" charset="0"/>
                <a:cs typeface="Arial" panose="020B0604020202020204" pitchFamily="34" charset="0"/>
              </a:rPr>
              <a:t>Junta Estatal Ejecutiva </a:t>
            </a:r>
            <a:r>
              <a:rPr lang="es-MX" sz="1400" b="1" dirty="0" smtClean="0">
                <a:latin typeface="Arial" panose="020B0604020202020204" pitchFamily="34" charset="0"/>
                <a:cs typeface="Arial" panose="020B0604020202020204" pitchFamily="34" charset="0"/>
              </a:rPr>
              <a:t>o Consejo </a:t>
            </a:r>
            <a:r>
              <a:rPr lang="es-MX" sz="1400" b="1" dirty="0">
                <a:latin typeface="Arial" panose="020B0604020202020204" pitchFamily="34" charset="0"/>
                <a:cs typeface="Arial" panose="020B0604020202020204" pitchFamily="34" charset="0"/>
              </a:rPr>
              <a:t>Estatal del IEPCT.</a:t>
            </a:r>
          </a:p>
          <a:p>
            <a:r>
              <a:rPr lang="es-MX" sz="2000" b="1" dirty="0" smtClean="0">
                <a:latin typeface="Arial" panose="020B0604020202020204" pitchFamily="34" charset="0"/>
                <a:cs typeface="Arial" panose="020B0604020202020204" pitchFamily="34" charset="0"/>
              </a:rPr>
              <a:t> </a:t>
            </a:r>
            <a:endParaRPr lang="es-MX"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32887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696191" y="1063336"/>
            <a:ext cx="2996045" cy="99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2800" b="1" dirty="0" smtClean="0">
                <a:latin typeface="Arial" panose="020B0604020202020204" pitchFamily="34" charset="0"/>
                <a:cs typeface="Arial" panose="020B0604020202020204" pitchFamily="34" charset="0"/>
              </a:rPr>
              <a:t>ACTOR</a:t>
            </a:r>
            <a:endParaRPr lang="es-MX" sz="2800" b="1" dirty="0">
              <a:latin typeface="Arial" panose="020B0604020202020204" pitchFamily="34" charset="0"/>
              <a:cs typeface="Arial" panose="020B0604020202020204" pitchFamily="34" charset="0"/>
            </a:endParaRPr>
          </a:p>
        </p:txBody>
      </p:sp>
      <p:sp>
        <p:nvSpPr>
          <p:cNvPr id="7" name="6 Flecha derecha"/>
          <p:cNvSpPr/>
          <p:nvPr/>
        </p:nvSpPr>
        <p:spPr>
          <a:xfrm>
            <a:off x="4017818" y="1063336"/>
            <a:ext cx="762000" cy="83820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8" name="7 Rectángulo redondeado"/>
          <p:cNvSpPr/>
          <p:nvPr/>
        </p:nvSpPr>
        <p:spPr>
          <a:xfrm>
            <a:off x="5105400" y="1053100"/>
            <a:ext cx="6248400" cy="990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800" b="1" dirty="0">
                <a:latin typeface="Arial" panose="020B0604020202020204" pitchFamily="34" charset="0"/>
                <a:cs typeface="Arial" panose="020B0604020202020204" pitchFamily="34" charset="0"/>
              </a:rPr>
              <a:t>Por sí mismo o a través de representantes. </a:t>
            </a:r>
          </a:p>
        </p:txBody>
      </p:sp>
      <p:sp>
        <p:nvSpPr>
          <p:cNvPr id="10" name="9 Rectángulo redondeado"/>
          <p:cNvSpPr/>
          <p:nvPr/>
        </p:nvSpPr>
        <p:spPr>
          <a:xfrm>
            <a:off x="696191" y="2235260"/>
            <a:ext cx="3027218" cy="990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800" b="1" dirty="0">
                <a:latin typeface="Arial" panose="020B0604020202020204" pitchFamily="34" charset="0"/>
                <a:cs typeface="Arial" panose="020B0604020202020204" pitchFamily="34" charset="0"/>
              </a:rPr>
              <a:t>AUTORIDAD RESPONSABLE </a:t>
            </a:r>
          </a:p>
        </p:txBody>
      </p:sp>
      <p:sp>
        <p:nvSpPr>
          <p:cNvPr id="11" name="10 Flecha derecha"/>
          <p:cNvSpPr/>
          <p:nvPr/>
        </p:nvSpPr>
        <p:spPr>
          <a:xfrm>
            <a:off x="4050803" y="2235260"/>
            <a:ext cx="762000" cy="83820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12" name="11 Rectángulo redondeado"/>
          <p:cNvSpPr/>
          <p:nvPr/>
        </p:nvSpPr>
        <p:spPr>
          <a:xfrm>
            <a:off x="5105400" y="2171700"/>
            <a:ext cx="6248400" cy="9906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2800" b="1" dirty="0">
                <a:latin typeface="Arial" panose="020B0604020202020204" pitchFamily="34" charset="0"/>
                <a:cs typeface="Arial" panose="020B0604020202020204" pitchFamily="34" charset="0"/>
              </a:rPr>
              <a:t>Qué haya realizado el acto o emitido la resolución</a:t>
            </a:r>
            <a:r>
              <a:rPr lang="es-MX" dirty="0">
                <a:latin typeface="Arial" panose="020B0604020202020204" pitchFamily="34" charset="0"/>
                <a:cs typeface="Arial" panose="020B0604020202020204" pitchFamily="34" charset="0"/>
              </a:rPr>
              <a:t>. </a:t>
            </a:r>
          </a:p>
        </p:txBody>
      </p:sp>
      <p:sp>
        <p:nvSpPr>
          <p:cNvPr id="13" name="12 Rectángulo redondeado"/>
          <p:cNvSpPr/>
          <p:nvPr/>
        </p:nvSpPr>
        <p:spPr>
          <a:xfrm>
            <a:off x="696191" y="3412289"/>
            <a:ext cx="3027218" cy="99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2800" b="1" dirty="0">
                <a:latin typeface="Arial" panose="020B0604020202020204" pitchFamily="34" charset="0"/>
                <a:cs typeface="Arial" panose="020B0604020202020204" pitchFamily="34" charset="0"/>
              </a:rPr>
              <a:t>TERCERO INTERESADO</a:t>
            </a:r>
          </a:p>
        </p:txBody>
      </p:sp>
      <p:sp>
        <p:nvSpPr>
          <p:cNvPr id="14" name="13 Flecha derecha"/>
          <p:cNvSpPr/>
          <p:nvPr/>
        </p:nvSpPr>
        <p:spPr>
          <a:xfrm>
            <a:off x="4023505" y="3488489"/>
            <a:ext cx="762000" cy="83820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15" name="14 Rectángulo redondeado"/>
          <p:cNvSpPr/>
          <p:nvPr/>
        </p:nvSpPr>
        <p:spPr>
          <a:xfrm>
            <a:off x="5034886" y="3393252"/>
            <a:ext cx="6248400" cy="125171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es-MX" sz="2400" b="1" dirty="0">
                <a:latin typeface="Arial" panose="020B0604020202020204" pitchFamily="34" charset="0"/>
                <a:cs typeface="Arial" panose="020B0604020202020204" pitchFamily="34" charset="0"/>
              </a:rPr>
              <a:t>Con un interés legítimo en la causa derivado de un derecho incompatible con el que pretende el actor.</a:t>
            </a:r>
          </a:p>
        </p:txBody>
      </p:sp>
      <p:sp>
        <p:nvSpPr>
          <p:cNvPr id="17" name="16 Rectángulo redondeado"/>
          <p:cNvSpPr/>
          <p:nvPr/>
        </p:nvSpPr>
        <p:spPr>
          <a:xfrm>
            <a:off x="1224690" y="5411483"/>
            <a:ext cx="2469365" cy="5316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600" b="1" dirty="0">
                <a:latin typeface="Arial" panose="020B0604020202020204" pitchFamily="34" charset="0"/>
                <a:cs typeface="Arial" panose="020B0604020202020204" pitchFamily="34" charset="0"/>
              </a:rPr>
              <a:t>COADYUVANTE</a:t>
            </a:r>
          </a:p>
        </p:txBody>
      </p:sp>
      <p:sp>
        <p:nvSpPr>
          <p:cNvPr id="18" name="17 Flecha derecha"/>
          <p:cNvSpPr/>
          <p:nvPr/>
        </p:nvSpPr>
        <p:spPr>
          <a:xfrm>
            <a:off x="3758296" y="5344036"/>
            <a:ext cx="609600" cy="608316"/>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19" name="18 Rectángulo redondeado"/>
          <p:cNvSpPr/>
          <p:nvPr/>
        </p:nvSpPr>
        <p:spPr>
          <a:xfrm>
            <a:off x="4812803" y="5029615"/>
            <a:ext cx="2883397" cy="1448679"/>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just"/>
            <a:r>
              <a:rPr lang="es-MX" b="1" dirty="0">
                <a:latin typeface="Arial" panose="020B0604020202020204" pitchFamily="34" charset="0"/>
                <a:cs typeface="Arial" panose="020B0604020202020204" pitchFamily="34" charset="0"/>
              </a:rPr>
              <a:t>Con un interés legítimo y propio para </a:t>
            </a:r>
            <a:r>
              <a:rPr lang="es-MX" b="1" dirty="0" smtClean="0">
                <a:latin typeface="Arial" panose="020B0604020202020204" pitchFamily="34" charset="0"/>
                <a:cs typeface="Arial" panose="020B0604020202020204" pitchFamily="34" charset="0"/>
              </a:rPr>
              <a:t>colaborar </a:t>
            </a:r>
            <a:r>
              <a:rPr lang="es-MX" b="1" dirty="0">
                <a:latin typeface="Arial" panose="020B0604020202020204" pitchFamily="34" charset="0"/>
                <a:cs typeface="Arial" panose="020B0604020202020204" pitchFamily="34" charset="0"/>
              </a:rPr>
              <a:t>con la </a:t>
            </a:r>
            <a:r>
              <a:rPr lang="es-MX" b="1" dirty="0" smtClean="0">
                <a:latin typeface="Arial" panose="020B0604020202020204" pitchFamily="34" charset="0"/>
                <a:cs typeface="Arial" panose="020B0604020202020204" pitchFamily="34" charset="0"/>
              </a:rPr>
              <a:t>causa. (candidatos)</a:t>
            </a:r>
            <a:endParaRPr lang="es-MX" b="1" dirty="0">
              <a:latin typeface="Arial" panose="020B0604020202020204" pitchFamily="34" charset="0"/>
              <a:cs typeface="Arial" panose="020B0604020202020204" pitchFamily="34" charset="0"/>
            </a:endParaRPr>
          </a:p>
        </p:txBody>
      </p:sp>
      <p:sp>
        <p:nvSpPr>
          <p:cNvPr id="2" name="1 Rectángulo"/>
          <p:cNvSpPr/>
          <p:nvPr/>
        </p:nvSpPr>
        <p:spPr>
          <a:xfrm>
            <a:off x="838200" y="216067"/>
            <a:ext cx="1219200" cy="67887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ART. 12 LMIMEET</a:t>
            </a:r>
          </a:p>
        </p:txBody>
      </p:sp>
      <p:sp>
        <p:nvSpPr>
          <p:cNvPr id="3" name="2 Rectángulo"/>
          <p:cNvSpPr/>
          <p:nvPr/>
        </p:nvSpPr>
        <p:spPr>
          <a:xfrm>
            <a:off x="6838782" y="140006"/>
            <a:ext cx="2130776" cy="830997"/>
          </a:xfrm>
          <a:prstGeom prst="rect">
            <a:avLst/>
          </a:prstGeom>
        </p:spPr>
        <p:txBody>
          <a:bodyPr wrap="none">
            <a:spAutoFit/>
          </a:bodyPr>
          <a:lstStyle/>
          <a:p>
            <a:pPr algn="ctr"/>
            <a:r>
              <a:rPr lang="es-MX" sz="4800" b="1" dirty="0">
                <a:solidFill>
                  <a:schemeClr val="tx2">
                    <a:lumMod val="75000"/>
                  </a:schemeClr>
                </a:solidFill>
                <a:latin typeface="Arial Rounded MT Bold" panose="020F0704030504030204" pitchFamily="34" charset="0"/>
                <a:cs typeface="Arial" panose="020B0604020202020204" pitchFamily="34" charset="0"/>
              </a:rPr>
              <a:t>Partes</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9909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a:extLst>
              <a:ext uri="{FF2B5EF4-FFF2-40B4-BE49-F238E27FC236}">
                <a16:creationId xmlns="" xmlns:a16="http://schemas.microsoft.com/office/drawing/2014/main" id="{576BAC60-4A14-4408-94A0-E13EE06BF676}"/>
              </a:ext>
            </a:extLst>
          </p:cNvPr>
          <p:cNvSpPr/>
          <p:nvPr/>
        </p:nvSpPr>
        <p:spPr>
          <a:xfrm>
            <a:off x="4954197" y="140006"/>
            <a:ext cx="5899949" cy="830997"/>
          </a:xfrm>
          <a:prstGeom prst="rect">
            <a:avLst/>
          </a:prstGeom>
        </p:spPr>
        <p:txBody>
          <a:bodyPr wrap="none">
            <a:spAutoFit/>
          </a:bodyPr>
          <a:lstStyle/>
          <a:p>
            <a:pPr algn="ctr"/>
            <a:r>
              <a:rPr lang="es-MX" sz="4800" b="1" dirty="0">
                <a:solidFill>
                  <a:schemeClr val="tx2">
                    <a:lumMod val="75000"/>
                  </a:schemeClr>
                </a:solidFill>
                <a:latin typeface="Arial Rounded MT Bold" panose="020F0704030504030204" pitchFamily="34" charset="0"/>
                <a:cs typeface="Arial" panose="020B0604020202020204" pitchFamily="34" charset="0"/>
              </a:rPr>
              <a:t>	Sujetos Procesales</a:t>
            </a:r>
          </a:p>
        </p:txBody>
      </p:sp>
      <p:sp>
        <p:nvSpPr>
          <p:cNvPr id="4" name="9 Rectángulo redondeado">
            <a:extLst>
              <a:ext uri="{FF2B5EF4-FFF2-40B4-BE49-F238E27FC236}">
                <a16:creationId xmlns="" xmlns:a16="http://schemas.microsoft.com/office/drawing/2014/main" id="{C6EC262D-626D-4D0A-9C98-F2CB61D1BEC2}"/>
              </a:ext>
            </a:extLst>
          </p:cNvPr>
          <p:cNvSpPr/>
          <p:nvPr/>
        </p:nvSpPr>
        <p:spPr>
          <a:xfrm>
            <a:off x="3391922" y="1216324"/>
            <a:ext cx="5095008" cy="129171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800" b="1" dirty="0">
                <a:latin typeface="Arial" panose="020B0604020202020204" pitchFamily="34" charset="0"/>
                <a:cs typeface="Arial" panose="020B0604020202020204" pitchFamily="34" charset="0"/>
              </a:rPr>
              <a:t>AUTORIDAD</a:t>
            </a:r>
            <a:r>
              <a:rPr lang="es-MX" sz="2800" dirty="0">
                <a:latin typeface="Arial" panose="020B0604020202020204" pitchFamily="34" charset="0"/>
                <a:cs typeface="Arial" panose="020B0604020202020204" pitchFamily="34" charset="0"/>
              </a:rPr>
              <a:t> </a:t>
            </a:r>
            <a:r>
              <a:rPr lang="es-MX" sz="2800" b="1" dirty="0">
                <a:latin typeface="Arial" panose="020B0604020202020204" pitchFamily="34" charset="0"/>
                <a:cs typeface="Arial" panose="020B0604020202020204" pitchFamily="34" charset="0"/>
              </a:rPr>
              <a:t>RESPONSABLE</a:t>
            </a:r>
            <a:r>
              <a:rPr lang="es-MX" sz="2800" dirty="0">
                <a:latin typeface="Arial" panose="020B0604020202020204" pitchFamily="34" charset="0"/>
                <a:cs typeface="Arial" panose="020B0604020202020204" pitchFamily="34" charset="0"/>
              </a:rPr>
              <a:t> </a:t>
            </a:r>
          </a:p>
        </p:txBody>
      </p:sp>
      <p:cxnSp>
        <p:nvCxnSpPr>
          <p:cNvPr id="6" name="Conector recto 5">
            <a:extLst>
              <a:ext uri="{FF2B5EF4-FFF2-40B4-BE49-F238E27FC236}">
                <a16:creationId xmlns="" xmlns:a16="http://schemas.microsoft.com/office/drawing/2014/main" id="{BF1CFFDA-33FE-44D2-9B79-B673CDD704C6}"/>
              </a:ext>
            </a:extLst>
          </p:cNvPr>
          <p:cNvCxnSpPr/>
          <p:nvPr/>
        </p:nvCxnSpPr>
        <p:spPr>
          <a:xfrm>
            <a:off x="5930327" y="2501661"/>
            <a:ext cx="0" cy="59432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Conector recto 7">
            <a:extLst>
              <a:ext uri="{FF2B5EF4-FFF2-40B4-BE49-F238E27FC236}">
                <a16:creationId xmlns="" xmlns:a16="http://schemas.microsoft.com/office/drawing/2014/main" id="{ECFB0C6C-ACFC-44FB-A84E-3126B17DD55E}"/>
              </a:ext>
            </a:extLst>
          </p:cNvPr>
          <p:cNvCxnSpPr/>
          <p:nvPr/>
        </p:nvCxnSpPr>
        <p:spPr>
          <a:xfrm>
            <a:off x="1915236" y="3091292"/>
            <a:ext cx="8305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Conector recto 8">
            <a:extLst>
              <a:ext uri="{FF2B5EF4-FFF2-40B4-BE49-F238E27FC236}">
                <a16:creationId xmlns="" xmlns:a16="http://schemas.microsoft.com/office/drawing/2014/main" id="{E02EDB28-F376-44BC-9BEB-8C57717779BE}"/>
              </a:ext>
            </a:extLst>
          </p:cNvPr>
          <p:cNvCxnSpPr>
            <a:cxnSpLocks/>
          </p:cNvCxnSpPr>
          <p:nvPr/>
        </p:nvCxnSpPr>
        <p:spPr>
          <a:xfrm>
            <a:off x="10221036" y="3091292"/>
            <a:ext cx="0" cy="361657"/>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Conector recto 9">
            <a:extLst>
              <a:ext uri="{FF2B5EF4-FFF2-40B4-BE49-F238E27FC236}">
                <a16:creationId xmlns="" xmlns:a16="http://schemas.microsoft.com/office/drawing/2014/main" id="{B909CB6B-4F44-4994-8D58-EA7E5313AEF3}"/>
              </a:ext>
            </a:extLst>
          </p:cNvPr>
          <p:cNvCxnSpPr>
            <a:cxnSpLocks/>
          </p:cNvCxnSpPr>
          <p:nvPr/>
        </p:nvCxnSpPr>
        <p:spPr>
          <a:xfrm>
            <a:off x="5939426" y="3091292"/>
            <a:ext cx="0" cy="381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Conector recto 10">
            <a:extLst>
              <a:ext uri="{FF2B5EF4-FFF2-40B4-BE49-F238E27FC236}">
                <a16:creationId xmlns="" xmlns:a16="http://schemas.microsoft.com/office/drawing/2014/main" id="{376A06F0-3AE0-4285-A343-4000616C64E0}"/>
              </a:ext>
            </a:extLst>
          </p:cNvPr>
          <p:cNvCxnSpPr>
            <a:cxnSpLocks/>
          </p:cNvCxnSpPr>
          <p:nvPr/>
        </p:nvCxnSpPr>
        <p:spPr>
          <a:xfrm>
            <a:off x="1943099" y="3095981"/>
            <a:ext cx="0" cy="376311"/>
          </a:xfrm>
          <a:prstGeom prst="line">
            <a:avLst/>
          </a:prstGeom>
        </p:spPr>
        <p:style>
          <a:lnRef idx="3">
            <a:schemeClr val="accent2"/>
          </a:lnRef>
          <a:fillRef idx="0">
            <a:schemeClr val="accent2"/>
          </a:fillRef>
          <a:effectRef idx="2">
            <a:schemeClr val="accent2"/>
          </a:effectRef>
          <a:fontRef idx="minor">
            <a:schemeClr val="tx1"/>
          </a:fontRef>
        </p:style>
      </p:cxnSp>
      <p:sp>
        <p:nvSpPr>
          <p:cNvPr id="16" name="Rectángulo: esquinas redondeadas 15">
            <a:extLst>
              <a:ext uri="{FF2B5EF4-FFF2-40B4-BE49-F238E27FC236}">
                <a16:creationId xmlns="" xmlns:a16="http://schemas.microsoft.com/office/drawing/2014/main" id="{9BFEA812-1838-4F97-ADD3-09BE2FAF8C4B}"/>
              </a:ext>
            </a:extLst>
          </p:cNvPr>
          <p:cNvSpPr/>
          <p:nvPr/>
        </p:nvSpPr>
        <p:spPr>
          <a:xfrm>
            <a:off x="456342" y="3497327"/>
            <a:ext cx="3505200" cy="122413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400" b="1" dirty="0">
                <a:latin typeface="Arial" panose="020B0604020202020204" pitchFamily="34" charset="0"/>
                <a:cs typeface="Arial" panose="020B0604020202020204" pitchFamily="34" charset="0"/>
              </a:rPr>
              <a:t>Órganos Administrativos  Electorales del IEPCT.</a:t>
            </a:r>
          </a:p>
        </p:txBody>
      </p:sp>
      <p:sp>
        <p:nvSpPr>
          <p:cNvPr id="19" name="Rectángulo: esquinas redondeadas 18">
            <a:extLst>
              <a:ext uri="{FF2B5EF4-FFF2-40B4-BE49-F238E27FC236}">
                <a16:creationId xmlns="" xmlns:a16="http://schemas.microsoft.com/office/drawing/2014/main" id="{13FC7B5A-F7DC-4C44-B305-B01726A903FD}"/>
              </a:ext>
            </a:extLst>
          </p:cNvPr>
          <p:cNvSpPr/>
          <p:nvPr/>
        </p:nvSpPr>
        <p:spPr>
          <a:xfrm>
            <a:off x="8128173" y="3497327"/>
            <a:ext cx="3606627" cy="172363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MX" sz="2400" b="1" dirty="0">
                <a:latin typeface="Arial" panose="020B0604020202020204" pitchFamily="34" charset="0"/>
                <a:cs typeface="Arial" panose="020B0604020202020204" pitchFamily="34" charset="0"/>
              </a:rPr>
              <a:t>Entes </a:t>
            </a:r>
            <a:r>
              <a:rPr lang="es-MX" sz="2400" b="1" dirty="0" smtClean="0">
                <a:latin typeface="Arial" panose="020B0604020202020204" pitchFamily="34" charset="0"/>
                <a:cs typeface="Arial" panose="020B0604020202020204" pitchFamily="34" charset="0"/>
              </a:rPr>
              <a:t>públicos </a:t>
            </a:r>
            <a:r>
              <a:rPr lang="es-MX" sz="2400" b="1" dirty="0">
                <a:latin typeface="Arial" panose="020B0604020202020204" pitchFamily="34" charset="0"/>
                <a:cs typeface="Arial" panose="020B0604020202020204" pitchFamily="34" charset="0"/>
              </a:rPr>
              <a:t>susceptibles de </a:t>
            </a:r>
            <a:r>
              <a:rPr lang="es-MX" sz="2400" b="1" dirty="0" smtClean="0">
                <a:latin typeface="Arial" panose="020B0604020202020204" pitchFamily="34" charset="0"/>
                <a:cs typeface="Arial" panose="020B0604020202020204" pitchFamily="34" charset="0"/>
              </a:rPr>
              <a:t>vulnerar </a:t>
            </a:r>
            <a:r>
              <a:rPr lang="es-MX" sz="2400" b="1" dirty="0">
                <a:latin typeface="Arial" panose="020B0604020202020204" pitchFamily="34" charset="0"/>
                <a:cs typeface="Arial" panose="020B0604020202020204" pitchFamily="34" charset="0"/>
              </a:rPr>
              <a:t>los Derechos Político-Electorales. </a:t>
            </a:r>
          </a:p>
        </p:txBody>
      </p:sp>
      <p:sp>
        <p:nvSpPr>
          <p:cNvPr id="20" name="Rectángulo: esquinas redondeadas 19">
            <a:extLst>
              <a:ext uri="{FF2B5EF4-FFF2-40B4-BE49-F238E27FC236}">
                <a16:creationId xmlns="" xmlns:a16="http://schemas.microsoft.com/office/drawing/2014/main" id="{2EE46960-2FA7-4F82-A8C8-9F7B651CA9CA}"/>
              </a:ext>
            </a:extLst>
          </p:cNvPr>
          <p:cNvSpPr/>
          <p:nvPr/>
        </p:nvSpPr>
        <p:spPr>
          <a:xfrm>
            <a:off x="4406327" y="3477487"/>
            <a:ext cx="3048000" cy="9905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400" b="1" dirty="0">
                <a:latin typeface="Arial" panose="020B0604020202020204" pitchFamily="34" charset="0"/>
                <a:cs typeface="Arial" panose="020B0604020202020204" pitchFamily="34" charset="0"/>
              </a:rPr>
              <a:t>Partidos Políticos.</a:t>
            </a:r>
          </a:p>
        </p:txBody>
      </p:sp>
      <p:pic>
        <p:nvPicPr>
          <p:cNvPr id="21" name="Picture 2">
            <a:extLst>
              <a:ext uri="{FF2B5EF4-FFF2-40B4-BE49-F238E27FC236}">
                <a16:creationId xmlns="" xmlns:a16="http://schemas.microsoft.com/office/drawing/2014/main" id="{6BEA05E7-7FBC-43DB-8293-3EA046981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303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905000" y="170799"/>
            <a:ext cx="8763000" cy="954107"/>
          </a:xfrm>
          <a:prstGeom prst="rect">
            <a:avLst/>
          </a:prstGeom>
        </p:spPr>
        <p:txBody>
          <a:bodyPr wrap="square">
            <a:spAutoFit/>
          </a:bodyPr>
          <a:lstStyle/>
          <a:p>
            <a:pPr algn="ctr"/>
            <a:r>
              <a:rPr lang="es-MX" sz="2800" b="1" dirty="0">
                <a:solidFill>
                  <a:schemeClr val="tx2">
                    <a:lumMod val="75000"/>
                  </a:schemeClr>
                </a:solidFill>
                <a:latin typeface="Arial" panose="020B0604020202020204" pitchFamily="34" charset="0"/>
                <a:cs typeface="Arial" panose="020B0604020202020204" pitchFamily="34" charset="0"/>
              </a:rPr>
              <a:t>Antecedentes del Órgano Jurisdiccional Local en </a:t>
            </a:r>
            <a:r>
              <a:rPr lang="es-MX" sz="2800" b="1" dirty="0" smtClean="0">
                <a:solidFill>
                  <a:schemeClr val="tx2">
                    <a:lumMod val="75000"/>
                  </a:schemeClr>
                </a:solidFill>
                <a:latin typeface="Arial" panose="020B0604020202020204" pitchFamily="34" charset="0"/>
                <a:cs typeface="Arial" panose="020B0604020202020204" pitchFamily="34" charset="0"/>
              </a:rPr>
              <a:t>Materia Electoral.</a:t>
            </a:r>
            <a:endParaRPr lang="es-MX" sz="2800" b="1" dirty="0">
              <a:solidFill>
                <a:schemeClr val="tx2">
                  <a:lumMod val="75000"/>
                </a:schemeClr>
              </a:solidFill>
              <a:latin typeface="Arial" panose="020B0604020202020204" pitchFamily="34" charset="0"/>
              <a:cs typeface="Arial" panose="020B0604020202020204" pitchFamily="34" charset="0"/>
            </a:endParaRPr>
          </a:p>
        </p:txBody>
      </p:sp>
      <p:sp>
        <p:nvSpPr>
          <p:cNvPr id="11" name="10 Flecha derecha"/>
          <p:cNvSpPr/>
          <p:nvPr/>
        </p:nvSpPr>
        <p:spPr>
          <a:xfrm>
            <a:off x="440203" y="1897464"/>
            <a:ext cx="1676400" cy="16002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800" b="1" dirty="0"/>
              <a:t>1996</a:t>
            </a:r>
          </a:p>
        </p:txBody>
      </p:sp>
      <p:sp>
        <p:nvSpPr>
          <p:cNvPr id="12" name="11 CuadroTexto"/>
          <p:cNvSpPr txBox="1"/>
          <p:nvPr/>
        </p:nvSpPr>
        <p:spPr>
          <a:xfrm>
            <a:off x="2269814" y="1659887"/>
            <a:ext cx="5951620" cy="1631216"/>
          </a:xfrm>
          <a:prstGeom prst="rect">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Con la reforma constitucional  de 1996 se cambia la denominación a </a:t>
            </a:r>
            <a:r>
              <a:rPr lang="es-MX" sz="2000" b="1" dirty="0">
                <a:solidFill>
                  <a:srgbClr val="FF0000"/>
                </a:solidFill>
                <a:latin typeface="Arial" panose="020B0604020202020204" pitchFamily="34" charset="0"/>
                <a:cs typeface="Arial" panose="020B0604020202020204" pitchFamily="34" charset="0"/>
              </a:rPr>
              <a:t>Tribunal Electoral de Tabasco</a:t>
            </a:r>
            <a:r>
              <a:rPr lang="es-MX" sz="2000" b="1" dirty="0">
                <a:solidFill>
                  <a:schemeClr val="tx1"/>
                </a:solidFill>
                <a:latin typeface="Arial" panose="020B0604020202020204" pitchFamily="34" charset="0"/>
                <a:cs typeface="Arial" panose="020B0604020202020204" pitchFamily="34" charset="0"/>
              </a:rPr>
              <a:t>, desaparece totalmente la figura de </a:t>
            </a:r>
            <a:r>
              <a:rPr lang="es-MX" sz="2000" b="1" dirty="0">
                <a:solidFill>
                  <a:srgbClr val="FF0000"/>
                </a:solidFill>
                <a:latin typeface="Arial" panose="020B0604020202020204" pitchFamily="34" charset="0"/>
                <a:cs typeface="Arial" panose="020B0604020202020204" pitchFamily="34" charset="0"/>
              </a:rPr>
              <a:t>colegio electoral</a:t>
            </a:r>
            <a:r>
              <a:rPr lang="es-MX" sz="2000" b="1" dirty="0">
                <a:solidFill>
                  <a:schemeClr val="tx1"/>
                </a:solidFill>
                <a:latin typeface="Arial" panose="020B0604020202020204" pitchFamily="34" charset="0"/>
                <a:cs typeface="Arial" panose="020B0604020202020204" pitchFamily="34" charset="0"/>
              </a:rPr>
              <a:t> para calificar la elección de </a:t>
            </a:r>
            <a:r>
              <a:rPr lang="es-MX" sz="2000" b="1" dirty="0" smtClean="0">
                <a:solidFill>
                  <a:schemeClr val="tx1"/>
                </a:solidFill>
                <a:latin typeface="Arial" panose="020B0604020202020204" pitchFamily="34" charset="0"/>
                <a:cs typeface="Arial" panose="020B0604020202020204" pitchFamily="34" charset="0"/>
              </a:rPr>
              <a:t>Gobernador</a:t>
            </a:r>
            <a:r>
              <a:rPr lang="es-MX" sz="2000" b="1" dirty="0">
                <a:solidFill>
                  <a:schemeClr val="tx1"/>
                </a:solidFill>
                <a:latin typeface="Arial" panose="020B0604020202020204" pitchFamily="34" charset="0"/>
                <a:cs typeface="Arial" panose="020B0604020202020204" pitchFamily="34" charset="0"/>
              </a:rPr>
              <a:t>.</a:t>
            </a:r>
          </a:p>
        </p:txBody>
      </p:sp>
      <p:cxnSp>
        <p:nvCxnSpPr>
          <p:cNvPr id="13" name="12 Conector recto de flecha"/>
          <p:cNvCxnSpPr/>
          <p:nvPr/>
        </p:nvCxnSpPr>
        <p:spPr>
          <a:xfrm>
            <a:off x="8419747" y="2423693"/>
            <a:ext cx="57012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13 Rectángulo"/>
          <p:cNvSpPr/>
          <p:nvPr/>
        </p:nvSpPr>
        <p:spPr>
          <a:xfrm>
            <a:off x="9036875" y="1659887"/>
            <a:ext cx="2912599" cy="173273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es-MX" b="1" dirty="0">
                <a:latin typeface="Arial" panose="020B0604020202020204" pitchFamily="34" charset="0"/>
                <a:cs typeface="Arial" panose="020B0604020202020204" pitchFamily="34" charset="0"/>
              </a:rPr>
              <a:t>El </a:t>
            </a:r>
            <a:r>
              <a:rPr lang="es-MX" b="1" dirty="0" smtClean="0">
                <a:latin typeface="Arial" panose="020B0604020202020204" pitchFamily="34" charset="0"/>
                <a:cs typeface="Arial" panose="020B0604020202020204" pitchFamily="34" charset="0"/>
              </a:rPr>
              <a:t>Tribunal </a:t>
            </a:r>
            <a:r>
              <a:rPr lang="es-MX" b="1" dirty="0">
                <a:latin typeface="Arial" panose="020B0604020202020204" pitchFamily="34" charset="0"/>
                <a:cs typeface="Arial" panose="020B0604020202020204" pitchFamily="34" charset="0"/>
              </a:rPr>
              <a:t>se integraba por </a:t>
            </a:r>
            <a:r>
              <a:rPr lang="es-MX" b="1" dirty="0">
                <a:solidFill>
                  <a:srgbClr val="FF0000"/>
                </a:solidFill>
                <a:latin typeface="Arial" panose="020B0604020202020204" pitchFamily="34" charset="0"/>
                <a:cs typeface="Arial" panose="020B0604020202020204" pitchFamily="34" charset="0"/>
              </a:rPr>
              <a:t>cinco magistrados </a:t>
            </a:r>
            <a:r>
              <a:rPr lang="es-MX" b="1" dirty="0">
                <a:latin typeface="Arial" panose="020B0604020202020204" pitchFamily="34" charset="0"/>
                <a:cs typeface="Arial" panose="020B0604020202020204" pitchFamily="34" charset="0"/>
              </a:rPr>
              <a:t>electorales numerarios y dos suplentes.</a:t>
            </a:r>
          </a:p>
        </p:txBody>
      </p:sp>
      <p:sp>
        <p:nvSpPr>
          <p:cNvPr id="15" name="14 Flecha derecha"/>
          <p:cNvSpPr/>
          <p:nvPr/>
        </p:nvSpPr>
        <p:spPr>
          <a:xfrm>
            <a:off x="440203" y="4477762"/>
            <a:ext cx="1676400" cy="16002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800" b="1" dirty="0"/>
              <a:t>2002</a:t>
            </a:r>
          </a:p>
        </p:txBody>
      </p:sp>
      <p:sp>
        <p:nvSpPr>
          <p:cNvPr id="16" name="15 CuadroTexto"/>
          <p:cNvSpPr txBox="1"/>
          <p:nvPr/>
        </p:nvSpPr>
        <p:spPr>
          <a:xfrm>
            <a:off x="2351407" y="4066770"/>
            <a:ext cx="5922495" cy="2246769"/>
          </a:xfrm>
          <a:prstGeom prst="rect">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Se determina el carácter de </a:t>
            </a:r>
            <a:r>
              <a:rPr lang="es-MX" sz="2000" b="1" dirty="0">
                <a:solidFill>
                  <a:srgbClr val="FF0000"/>
                </a:solidFill>
                <a:latin typeface="Arial" panose="020B0604020202020204" pitchFamily="34" charset="0"/>
                <a:cs typeface="Arial" panose="020B0604020202020204" pitchFamily="34" charset="0"/>
              </a:rPr>
              <a:t>PERMANENTE</a:t>
            </a:r>
            <a:r>
              <a:rPr lang="es-MX" sz="2000" b="1" dirty="0">
                <a:solidFill>
                  <a:schemeClr val="tx1"/>
                </a:solidFill>
                <a:latin typeface="Arial" panose="020B0604020202020204" pitchFamily="34" charset="0"/>
                <a:cs typeface="Arial" panose="020B0604020202020204" pitchFamily="34" charset="0"/>
              </a:rPr>
              <a:t>, del </a:t>
            </a:r>
            <a:r>
              <a:rPr lang="es-MX" sz="2000" b="1" dirty="0">
                <a:solidFill>
                  <a:srgbClr val="FF0000"/>
                </a:solidFill>
                <a:latin typeface="Arial" panose="020B0604020202020204" pitchFamily="34" charset="0"/>
                <a:cs typeface="Arial" panose="020B0604020202020204" pitchFamily="34" charset="0"/>
              </a:rPr>
              <a:t>Tribunal Electoral de Tabasco</a:t>
            </a:r>
            <a:r>
              <a:rPr lang="es-MX" sz="2000" b="1" dirty="0">
                <a:solidFill>
                  <a:schemeClr val="tx1"/>
                </a:solidFill>
                <a:latin typeface="Arial" panose="020B0604020202020204" pitchFamily="34" charset="0"/>
                <a:cs typeface="Arial" panose="020B0604020202020204" pitchFamily="34" charset="0"/>
              </a:rPr>
              <a:t>, toda vez que entre los procesos electorales, entraba en receso, y si surgía una impugnación se activaba un proceso de reintegración un poco tardado, violando el artículo 17 de la constitución federal.</a:t>
            </a:r>
          </a:p>
        </p:txBody>
      </p:sp>
      <p:cxnSp>
        <p:nvCxnSpPr>
          <p:cNvPr id="17" name="16 Conector recto de flecha"/>
          <p:cNvCxnSpPr/>
          <p:nvPr/>
        </p:nvCxnSpPr>
        <p:spPr>
          <a:xfrm>
            <a:off x="8419747" y="5267801"/>
            <a:ext cx="59485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17 Rectángulo"/>
          <p:cNvSpPr/>
          <p:nvPr/>
        </p:nvSpPr>
        <p:spPr>
          <a:xfrm>
            <a:off x="9074389" y="4343400"/>
            <a:ext cx="2912599" cy="15801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es-MX" b="1" dirty="0">
                <a:latin typeface="Arial" panose="020B0604020202020204" pitchFamily="34" charset="0"/>
                <a:cs typeface="Arial" panose="020B0604020202020204" pitchFamily="34" charset="0"/>
              </a:rPr>
              <a:t>Se reduce el número de magistrados numerarios, de cinco a </a:t>
            </a:r>
            <a:r>
              <a:rPr lang="es-MX" b="1" dirty="0">
                <a:solidFill>
                  <a:srgbClr val="FF0000"/>
                </a:solidFill>
                <a:latin typeface="Arial" panose="020B0604020202020204" pitchFamily="34" charset="0"/>
                <a:cs typeface="Arial" panose="020B0604020202020204" pitchFamily="34" charset="0"/>
              </a:rPr>
              <a:t>tres magistrados</a:t>
            </a:r>
            <a:r>
              <a:rPr lang="es-MX" b="1" dirty="0">
                <a:latin typeface="Arial" panose="020B0604020202020204" pitchFamily="34" charset="0"/>
                <a:cs typeface="Arial" panose="020B0604020202020204" pitchFamily="34" charset="0"/>
              </a:rPr>
              <a:t>.</a:t>
            </a:r>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136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809727" y="1835426"/>
            <a:ext cx="7681982" cy="369332"/>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Los </a:t>
            </a:r>
            <a:r>
              <a:rPr lang="es-MX" b="1" dirty="0">
                <a:solidFill>
                  <a:srgbClr val="FF0000"/>
                </a:solidFill>
                <a:latin typeface="Arial" panose="020B0604020202020204" pitchFamily="34" charset="0"/>
                <a:cs typeface="Arial" panose="020B0604020202020204" pitchFamily="34" charset="0"/>
              </a:rPr>
              <a:t>partidos</a:t>
            </a:r>
            <a:r>
              <a:rPr lang="es-MX" b="1" dirty="0">
                <a:latin typeface="Arial" panose="020B0604020202020204" pitchFamily="34" charset="0"/>
                <a:cs typeface="Arial" panose="020B0604020202020204" pitchFamily="34" charset="0"/>
              </a:rPr>
              <a:t> </a:t>
            </a:r>
            <a:r>
              <a:rPr lang="es-MX" b="1" dirty="0">
                <a:solidFill>
                  <a:srgbClr val="FF0000"/>
                </a:solidFill>
                <a:latin typeface="Arial" panose="020B0604020202020204" pitchFamily="34" charset="0"/>
                <a:cs typeface="Arial" panose="020B0604020202020204" pitchFamily="34" charset="0"/>
              </a:rPr>
              <a:t>políticos</a:t>
            </a:r>
            <a:r>
              <a:rPr lang="es-MX" b="1" dirty="0">
                <a:latin typeface="Arial" panose="020B0604020202020204" pitchFamily="34" charset="0"/>
                <a:cs typeface="Arial" panose="020B0604020202020204" pitchFamily="34" charset="0"/>
              </a:rPr>
              <a:t> a través  de sus </a:t>
            </a:r>
            <a:r>
              <a:rPr lang="es-MX" b="1" dirty="0">
                <a:solidFill>
                  <a:schemeClr val="tx1"/>
                </a:solidFill>
                <a:latin typeface="Arial" panose="020B0604020202020204" pitchFamily="34" charset="0"/>
                <a:cs typeface="Arial" panose="020B0604020202020204" pitchFamily="34" charset="0"/>
              </a:rPr>
              <a:t>representantes legítimos. </a:t>
            </a:r>
          </a:p>
        </p:txBody>
      </p:sp>
      <p:sp>
        <p:nvSpPr>
          <p:cNvPr id="6" name="5 CuadroTexto"/>
          <p:cNvSpPr txBox="1"/>
          <p:nvPr/>
        </p:nvSpPr>
        <p:spPr>
          <a:xfrm>
            <a:off x="3798353" y="2285326"/>
            <a:ext cx="7681981" cy="369332"/>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Las </a:t>
            </a:r>
            <a:r>
              <a:rPr lang="es-MX" b="1" dirty="0">
                <a:solidFill>
                  <a:srgbClr val="FF0000"/>
                </a:solidFill>
                <a:latin typeface="Arial" panose="020B0604020202020204" pitchFamily="34" charset="0"/>
                <a:cs typeface="Arial" panose="020B0604020202020204" pitchFamily="34" charset="0"/>
              </a:rPr>
              <a:t>coaliciones</a:t>
            </a:r>
            <a:r>
              <a:rPr lang="es-MX" b="1" dirty="0">
                <a:latin typeface="Arial" panose="020B0604020202020204" pitchFamily="34" charset="0"/>
                <a:cs typeface="Arial" panose="020B0604020202020204" pitchFamily="34" charset="0"/>
              </a:rPr>
              <a:t>, por conducto de sus representantes autorizados.</a:t>
            </a:r>
          </a:p>
        </p:txBody>
      </p:sp>
      <p:sp>
        <p:nvSpPr>
          <p:cNvPr id="7" name="6 CuadroTexto"/>
          <p:cNvSpPr txBox="1"/>
          <p:nvPr/>
        </p:nvSpPr>
        <p:spPr>
          <a:xfrm>
            <a:off x="3793806" y="2744730"/>
            <a:ext cx="7676294" cy="646331"/>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Las </a:t>
            </a:r>
            <a:r>
              <a:rPr lang="es-MX" b="1" dirty="0">
                <a:solidFill>
                  <a:srgbClr val="FF0000"/>
                </a:solidFill>
                <a:latin typeface="Arial" panose="020B0604020202020204" pitchFamily="34" charset="0"/>
                <a:cs typeface="Arial" panose="020B0604020202020204" pitchFamily="34" charset="0"/>
              </a:rPr>
              <a:t>organizaciones</a:t>
            </a:r>
            <a:r>
              <a:rPr lang="es-MX" b="1" dirty="0">
                <a:latin typeface="Arial" panose="020B0604020202020204" pitchFamily="34" charset="0"/>
                <a:cs typeface="Arial" panose="020B0604020202020204" pitchFamily="34" charset="0"/>
              </a:rPr>
              <a:t> o </a:t>
            </a:r>
            <a:r>
              <a:rPr lang="es-MX" b="1" dirty="0">
                <a:solidFill>
                  <a:srgbClr val="FF0000"/>
                </a:solidFill>
                <a:latin typeface="Arial" panose="020B0604020202020204" pitchFamily="34" charset="0"/>
                <a:cs typeface="Arial" panose="020B0604020202020204" pitchFamily="34" charset="0"/>
              </a:rPr>
              <a:t>agrupaciones</a:t>
            </a:r>
            <a:r>
              <a:rPr lang="es-MX" b="1" dirty="0">
                <a:latin typeface="Arial" panose="020B0604020202020204" pitchFamily="34" charset="0"/>
                <a:cs typeface="Arial" panose="020B0604020202020204" pitchFamily="34" charset="0"/>
              </a:rPr>
              <a:t> </a:t>
            </a:r>
            <a:r>
              <a:rPr lang="es-MX" b="1" dirty="0">
                <a:solidFill>
                  <a:srgbClr val="FF0000"/>
                </a:solidFill>
                <a:latin typeface="Arial" panose="020B0604020202020204" pitchFamily="34" charset="0"/>
                <a:cs typeface="Arial" panose="020B0604020202020204" pitchFamily="34" charset="0"/>
              </a:rPr>
              <a:t>políticas</a:t>
            </a:r>
            <a:r>
              <a:rPr lang="es-MX" b="1" dirty="0">
                <a:latin typeface="Arial" panose="020B0604020202020204" pitchFamily="34" charset="0"/>
                <a:cs typeface="Arial" panose="020B0604020202020204" pitchFamily="34" charset="0"/>
              </a:rPr>
              <a:t> o de </a:t>
            </a:r>
            <a:r>
              <a:rPr lang="es-MX" b="1" dirty="0">
                <a:solidFill>
                  <a:srgbClr val="FF0000"/>
                </a:solidFill>
                <a:latin typeface="Arial" panose="020B0604020202020204" pitchFamily="34" charset="0"/>
                <a:cs typeface="Arial" panose="020B0604020202020204" pitchFamily="34" charset="0"/>
              </a:rPr>
              <a:t>ciudadanos</a:t>
            </a:r>
            <a:r>
              <a:rPr lang="es-MX" b="1" dirty="0">
                <a:latin typeface="Arial" panose="020B0604020202020204" pitchFamily="34" charset="0"/>
                <a:cs typeface="Arial" panose="020B0604020202020204" pitchFamily="34" charset="0"/>
              </a:rPr>
              <a:t>, a través de sus representantes legítimos.</a:t>
            </a:r>
          </a:p>
        </p:txBody>
      </p:sp>
      <p:sp>
        <p:nvSpPr>
          <p:cNvPr id="8" name="7 CuadroTexto"/>
          <p:cNvSpPr txBox="1"/>
          <p:nvPr/>
        </p:nvSpPr>
        <p:spPr>
          <a:xfrm>
            <a:off x="3809727" y="3464725"/>
            <a:ext cx="7759575" cy="646331"/>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Los </a:t>
            </a:r>
            <a:r>
              <a:rPr lang="es-MX" b="1" dirty="0">
                <a:solidFill>
                  <a:srgbClr val="FF0000"/>
                </a:solidFill>
                <a:latin typeface="Arial" panose="020B0604020202020204" pitchFamily="34" charset="0"/>
                <a:cs typeface="Arial" panose="020B0604020202020204" pitchFamily="34" charset="0"/>
              </a:rPr>
              <a:t>candidatos</a:t>
            </a:r>
            <a:r>
              <a:rPr lang="es-MX" b="1" dirty="0">
                <a:latin typeface="Arial" panose="020B0604020202020204" pitchFamily="34" charset="0"/>
                <a:cs typeface="Arial" panose="020B0604020202020204" pitchFamily="34" charset="0"/>
              </a:rPr>
              <a:t> </a:t>
            </a:r>
            <a:r>
              <a:rPr lang="es-MX" b="1" dirty="0">
                <a:solidFill>
                  <a:srgbClr val="FF0000"/>
                </a:solidFill>
                <a:latin typeface="Arial" panose="020B0604020202020204" pitchFamily="34" charset="0"/>
                <a:cs typeface="Arial" panose="020B0604020202020204" pitchFamily="34" charset="0"/>
              </a:rPr>
              <a:t>independientes</a:t>
            </a:r>
            <a:r>
              <a:rPr lang="es-MX" b="1" dirty="0">
                <a:latin typeface="Arial" panose="020B0604020202020204" pitchFamily="34" charset="0"/>
                <a:cs typeface="Arial" panose="020B0604020202020204" pitchFamily="34" charset="0"/>
              </a:rPr>
              <a:t>, por su propio derecho, o  a través de sus representantes autorizados ante los órganos del Instituto Estatal.</a:t>
            </a:r>
          </a:p>
        </p:txBody>
      </p:sp>
      <p:cxnSp>
        <p:nvCxnSpPr>
          <p:cNvPr id="10" name="9 Conector recto"/>
          <p:cNvCxnSpPr/>
          <p:nvPr/>
        </p:nvCxnSpPr>
        <p:spPr>
          <a:xfrm>
            <a:off x="2653645" y="3657600"/>
            <a:ext cx="59303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12 Conector recto"/>
          <p:cNvCxnSpPr/>
          <p:nvPr/>
        </p:nvCxnSpPr>
        <p:spPr>
          <a:xfrm>
            <a:off x="3238363" y="1813118"/>
            <a:ext cx="0" cy="4735232"/>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14 Conector recto de flecha"/>
          <p:cNvCxnSpPr/>
          <p:nvPr/>
        </p:nvCxnSpPr>
        <p:spPr>
          <a:xfrm>
            <a:off x="3246677" y="1842250"/>
            <a:ext cx="457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4 Rectángulo"/>
          <p:cNvSpPr/>
          <p:nvPr/>
        </p:nvSpPr>
        <p:spPr>
          <a:xfrm>
            <a:off x="383313" y="2107703"/>
            <a:ext cx="2270332" cy="2838721"/>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400" b="1" dirty="0">
                <a:solidFill>
                  <a:schemeClr val="tx1"/>
                </a:solidFill>
                <a:latin typeface="Arial" panose="020B0604020202020204" pitchFamily="34" charset="0"/>
                <a:cs typeface="Arial" panose="020B0604020202020204" pitchFamily="34" charset="0"/>
              </a:rPr>
              <a:t>¿Quiénes están </a:t>
            </a:r>
            <a:r>
              <a:rPr lang="es-MX" sz="2400" b="1" dirty="0">
                <a:solidFill>
                  <a:srgbClr val="FF0000"/>
                </a:solidFill>
                <a:latin typeface="Arial" panose="020B0604020202020204" pitchFamily="34" charset="0"/>
                <a:cs typeface="Arial" panose="020B0604020202020204" pitchFamily="34" charset="0"/>
              </a:rPr>
              <a:t>legitimados</a:t>
            </a:r>
            <a:r>
              <a:rPr lang="es-MX" sz="2400" b="1" dirty="0">
                <a:solidFill>
                  <a:schemeClr val="tx1"/>
                </a:solidFill>
                <a:latin typeface="Arial" panose="020B0604020202020204" pitchFamily="34" charset="0"/>
                <a:cs typeface="Arial" panose="020B0604020202020204" pitchFamily="34" charset="0"/>
              </a:rPr>
              <a:t> para promover un medio de impugnación?</a:t>
            </a:r>
          </a:p>
        </p:txBody>
      </p:sp>
      <p:sp>
        <p:nvSpPr>
          <p:cNvPr id="9" name="8 Rectángulo"/>
          <p:cNvSpPr/>
          <p:nvPr/>
        </p:nvSpPr>
        <p:spPr>
          <a:xfrm rot="20053465">
            <a:off x="670225" y="5493791"/>
            <a:ext cx="1894604" cy="8615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dirty="0">
                <a:latin typeface="Arial" panose="020B0604020202020204" pitchFamily="34" charset="0"/>
                <a:cs typeface="Arial" panose="020B0604020202020204" pitchFamily="34" charset="0"/>
              </a:rPr>
              <a:t>ART. 13 LMIMEET</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2"/>
          <p:cNvSpPr/>
          <p:nvPr/>
        </p:nvSpPr>
        <p:spPr>
          <a:xfrm>
            <a:off x="383313" y="837409"/>
            <a:ext cx="11102708" cy="400110"/>
          </a:xfrm>
          <a:prstGeom prst="rect">
            <a:avLst/>
          </a:prstGeom>
        </p:spPr>
        <p:txBody>
          <a:bodyPr wrap="square">
            <a:spAutoFit/>
          </a:bodyPr>
          <a:lstStyle/>
          <a:p>
            <a:r>
              <a:rPr lang="es-MX" sz="2000" b="1" dirty="0" smtClean="0">
                <a:solidFill>
                  <a:schemeClr val="tx2"/>
                </a:solidFill>
                <a:latin typeface="Arial" panose="020B0604020202020204" pitchFamily="34" charset="0"/>
                <a:cs typeface="Arial" panose="020B0604020202020204" pitchFamily="34" charset="0"/>
              </a:rPr>
              <a:t>LEGITIMACIÓN</a:t>
            </a:r>
            <a:r>
              <a:rPr lang="es-MX" sz="2000" b="1" dirty="0" smtClean="0">
                <a:solidFill>
                  <a:schemeClr val="tx2">
                    <a:lumMod val="75000"/>
                  </a:schemeClr>
                </a:solidFill>
                <a:latin typeface="Arial" panose="020B0604020202020204" pitchFamily="34" charset="0"/>
                <a:cs typeface="Arial" panose="020B0604020202020204" pitchFamily="34" charset="0"/>
              </a:rPr>
              <a:t>: </a:t>
            </a:r>
            <a:r>
              <a:rPr lang="es-MX" sz="1600" b="1" dirty="0" smtClean="0">
                <a:latin typeface="Arial" panose="020B0604020202020204" pitchFamily="34" charset="0"/>
                <a:cs typeface="Arial" panose="020B0604020202020204" pitchFamily="34" charset="0"/>
              </a:rPr>
              <a:t>Que </a:t>
            </a:r>
            <a:r>
              <a:rPr lang="es-MX" sz="1600" b="1" dirty="0">
                <a:latin typeface="Arial" panose="020B0604020202020204" pitchFamily="34" charset="0"/>
                <a:cs typeface="Arial" panose="020B0604020202020204" pitchFamily="34" charset="0"/>
              </a:rPr>
              <a:t>quien impugne sea quien de conformidad con la ley puede </a:t>
            </a:r>
            <a:r>
              <a:rPr lang="es-MX" sz="1600" b="1" dirty="0" smtClean="0">
                <a:latin typeface="Arial" panose="020B0604020202020204" pitchFamily="34" charset="0"/>
                <a:cs typeface="Arial" panose="020B0604020202020204" pitchFamily="34" charset="0"/>
              </a:rPr>
              <a:t>hacerlo.</a:t>
            </a:r>
            <a:r>
              <a:rPr lang="es-MX" sz="1600" b="1" dirty="0">
                <a:solidFill>
                  <a:schemeClr val="tx2">
                    <a:lumMod val="75000"/>
                  </a:schemeClr>
                </a:solidFill>
                <a:latin typeface="Arial" panose="020B0604020202020204" pitchFamily="34" charset="0"/>
                <a:cs typeface="Arial" panose="020B0604020202020204" pitchFamily="34" charset="0"/>
              </a:rPr>
              <a:t> </a:t>
            </a:r>
            <a:endParaRPr lang="es-MX" sz="1600" b="1" dirty="0">
              <a:latin typeface="Arial" panose="020B0604020202020204" pitchFamily="34" charset="0"/>
              <a:cs typeface="Arial" panose="020B0604020202020204" pitchFamily="34" charset="0"/>
            </a:endParaRPr>
          </a:p>
        </p:txBody>
      </p:sp>
      <p:sp>
        <p:nvSpPr>
          <p:cNvPr id="11" name="Rectángulo 10"/>
          <p:cNvSpPr/>
          <p:nvPr/>
        </p:nvSpPr>
        <p:spPr>
          <a:xfrm>
            <a:off x="383313" y="1166787"/>
            <a:ext cx="11644673" cy="646331"/>
          </a:xfrm>
          <a:prstGeom prst="rect">
            <a:avLst/>
          </a:prstGeom>
        </p:spPr>
        <p:txBody>
          <a:bodyPr wrap="square">
            <a:spAutoFit/>
          </a:bodyPr>
          <a:lstStyle/>
          <a:p>
            <a:pPr algn="just"/>
            <a:r>
              <a:rPr lang="es-MX" sz="2000" b="1" dirty="0" smtClean="0">
                <a:solidFill>
                  <a:schemeClr val="tx2"/>
                </a:solidFill>
                <a:latin typeface="Arial" panose="020B0604020202020204" pitchFamily="34" charset="0"/>
                <a:cs typeface="Arial" panose="020B0604020202020204" pitchFamily="34" charset="0"/>
              </a:rPr>
              <a:t>PERSONERIA</a:t>
            </a:r>
            <a:r>
              <a:rPr lang="es-MX" sz="2000" b="1" dirty="0" smtClean="0">
                <a:latin typeface="Arial" panose="020B0604020202020204" pitchFamily="34" charset="0"/>
                <a:cs typeface="Arial" panose="020B0604020202020204" pitchFamily="34" charset="0"/>
              </a:rPr>
              <a:t>: </a:t>
            </a:r>
            <a:r>
              <a:rPr lang="es-MX" sz="1600" b="1" dirty="0" smtClean="0">
                <a:latin typeface="Arial" panose="020B0604020202020204" pitchFamily="34" charset="0"/>
                <a:cs typeface="Arial" panose="020B0604020202020204" pitchFamily="34" charset="0"/>
              </a:rPr>
              <a:t>“Es </a:t>
            </a:r>
            <a:r>
              <a:rPr lang="es-MX" sz="1600" b="1" dirty="0">
                <a:latin typeface="Arial" panose="020B0604020202020204" pitchFamily="34" charset="0"/>
                <a:cs typeface="Arial" panose="020B0604020202020204" pitchFamily="34" charset="0"/>
              </a:rPr>
              <a:t>el </a:t>
            </a:r>
            <a:r>
              <a:rPr lang="es-MX" sz="1600" b="1" dirty="0" smtClean="0">
                <a:latin typeface="Arial" panose="020B0604020202020204" pitchFamily="34" charset="0"/>
                <a:cs typeface="Arial" panose="020B0604020202020204" pitchFamily="34" charset="0"/>
              </a:rPr>
              <a:t>reconocimiento …para </a:t>
            </a:r>
            <a:r>
              <a:rPr lang="es-MX" sz="1600" b="1" dirty="0">
                <a:latin typeface="Arial" panose="020B0604020202020204" pitchFamily="34" charset="0"/>
                <a:cs typeface="Arial" panose="020B0604020202020204" pitchFamily="34" charset="0"/>
              </a:rPr>
              <a:t>contraer obligaciones y desarrollar actividades que generan plena responsabilidad jurídica frente a sí misma y frente a terceros a nombre de un grupo de </a:t>
            </a:r>
            <a:r>
              <a:rPr lang="es-MX" sz="1600" b="1" dirty="0" smtClean="0">
                <a:latin typeface="Arial" panose="020B0604020202020204" pitchFamily="34" charset="0"/>
                <a:cs typeface="Arial" panose="020B0604020202020204" pitchFamily="34" charset="0"/>
              </a:rPr>
              <a:t>personas” </a:t>
            </a:r>
            <a:r>
              <a:rPr lang="es-MX" sz="1600" b="1" dirty="0">
                <a:latin typeface="Arial" panose="020B0604020202020204" pitchFamily="34" charset="0"/>
                <a:cs typeface="Arial" panose="020B0604020202020204" pitchFamily="34" charset="0"/>
              </a:rPr>
              <a:t>(TEPJF 2016, p. 29) </a:t>
            </a:r>
          </a:p>
        </p:txBody>
      </p:sp>
      <p:sp>
        <p:nvSpPr>
          <p:cNvPr id="14" name="Rectángulo 13"/>
          <p:cNvSpPr/>
          <p:nvPr/>
        </p:nvSpPr>
        <p:spPr>
          <a:xfrm>
            <a:off x="4419600" y="184388"/>
            <a:ext cx="6840941" cy="584775"/>
          </a:xfrm>
          <a:prstGeom prst="rect">
            <a:avLst/>
          </a:prstGeom>
        </p:spPr>
        <p:txBody>
          <a:bodyPr wrap="square">
            <a:spAutoFit/>
          </a:bodyPr>
          <a:lstStyle/>
          <a:p>
            <a:r>
              <a:rPr lang="es-MX" sz="3200" b="1" dirty="0" smtClean="0">
                <a:solidFill>
                  <a:schemeClr val="tx2"/>
                </a:solidFill>
                <a:latin typeface="Arial" panose="020B0604020202020204" pitchFamily="34" charset="0"/>
                <a:cs typeface="Arial" panose="020B0604020202020204" pitchFamily="34" charset="0"/>
              </a:rPr>
              <a:t>De la legitimación y personería</a:t>
            </a:r>
            <a:endParaRPr lang="es-MX" sz="3200" b="1" dirty="0">
              <a:solidFill>
                <a:schemeClr val="tx2"/>
              </a:solidFill>
              <a:latin typeface="Arial" panose="020B0604020202020204" pitchFamily="34" charset="0"/>
              <a:cs typeface="Arial" panose="020B0604020202020204" pitchFamily="34" charset="0"/>
            </a:endParaRPr>
          </a:p>
        </p:txBody>
      </p:sp>
      <p:cxnSp>
        <p:nvCxnSpPr>
          <p:cNvPr id="27" name="18 Conector recto de flecha"/>
          <p:cNvCxnSpPr/>
          <p:nvPr/>
        </p:nvCxnSpPr>
        <p:spPr>
          <a:xfrm>
            <a:off x="3238363" y="6548350"/>
            <a:ext cx="57163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8" name="3 CuadroTexto"/>
          <p:cNvSpPr txBox="1"/>
          <p:nvPr/>
        </p:nvSpPr>
        <p:spPr>
          <a:xfrm>
            <a:off x="3810862" y="4138880"/>
            <a:ext cx="7681982" cy="1200329"/>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Los </a:t>
            </a:r>
            <a:r>
              <a:rPr lang="es-MX" b="1" dirty="0">
                <a:solidFill>
                  <a:srgbClr val="FF0000"/>
                </a:solidFill>
                <a:latin typeface="Arial" panose="020B0604020202020204" pitchFamily="34" charset="0"/>
                <a:cs typeface="Arial" panose="020B0604020202020204" pitchFamily="34" charset="0"/>
              </a:rPr>
              <a:t>ciudadanos</a:t>
            </a:r>
            <a:r>
              <a:rPr lang="es-MX" b="1" dirty="0">
                <a:latin typeface="Arial" panose="020B0604020202020204" pitchFamily="34" charset="0"/>
                <a:cs typeface="Arial" panose="020B0604020202020204" pitchFamily="34" charset="0"/>
              </a:rPr>
              <a:t> y los </a:t>
            </a:r>
            <a:r>
              <a:rPr lang="es-MX" b="1" dirty="0">
                <a:solidFill>
                  <a:srgbClr val="FF0000"/>
                </a:solidFill>
                <a:latin typeface="Arial" panose="020B0604020202020204" pitchFamily="34" charset="0"/>
                <a:cs typeface="Arial" panose="020B0604020202020204" pitchFamily="34" charset="0"/>
              </a:rPr>
              <a:t>candidatos</a:t>
            </a:r>
            <a:r>
              <a:rPr lang="es-MX" b="1" dirty="0">
                <a:latin typeface="Arial" panose="020B0604020202020204" pitchFamily="34" charset="0"/>
                <a:cs typeface="Arial" panose="020B0604020202020204" pitchFamily="34" charset="0"/>
              </a:rPr>
              <a:t> por su propio derecho, sin que sea admisible representación alguna. Los candidatos deberán acompañar el original o copia certificada del documento en el que conste su </a:t>
            </a:r>
            <a:r>
              <a:rPr lang="es-MX" b="1" dirty="0" smtClean="0">
                <a:latin typeface="Arial" panose="020B0604020202020204" pitchFamily="34" charset="0"/>
                <a:cs typeface="Arial" panose="020B0604020202020204" pitchFamily="34" charset="0"/>
              </a:rPr>
              <a:t>registro.</a:t>
            </a:r>
          </a:p>
        </p:txBody>
      </p:sp>
      <p:sp>
        <p:nvSpPr>
          <p:cNvPr id="30" name="3 CuadroTexto"/>
          <p:cNvSpPr txBox="1"/>
          <p:nvPr/>
        </p:nvSpPr>
        <p:spPr>
          <a:xfrm>
            <a:off x="3809727" y="5409077"/>
            <a:ext cx="7681982" cy="92333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b="1" dirty="0">
                <a:latin typeface="Arial" panose="020B0604020202020204" pitchFamily="34" charset="0"/>
                <a:cs typeface="Arial" panose="020B0604020202020204" pitchFamily="34" charset="0"/>
              </a:rPr>
              <a:t>Los que tengan facultades de representación conforme a sus </a:t>
            </a:r>
            <a:r>
              <a:rPr lang="es-MX" b="1" dirty="0">
                <a:solidFill>
                  <a:srgbClr val="FF0000"/>
                </a:solidFill>
                <a:latin typeface="Arial" panose="020B0604020202020204" pitchFamily="34" charset="0"/>
                <a:cs typeface="Arial" panose="020B0604020202020204" pitchFamily="34" charset="0"/>
              </a:rPr>
              <a:t>estatutos</a:t>
            </a:r>
            <a:r>
              <a:rPr lang="es-MX" b="1" dirty="0">
                <a:latin typeface="Arial" panose="020B0604020202020204" pitchFamily="34" charset="0"/>
                <a:cs typeface="Arial" panose="020B0604020202020204" pitchFamily="34" charset="0"/>
              </a:rPr>
              <a:t> o mediante </a:t>
            </a:r>
            <a:r>
              <a:rPr lang="es-MX" b="1" dirty="0">
                <a:solidFill>
                  <a:srgbClr val="FF0000"/>
                </a:solidFill>
                <a:latin typeface="Arial" panose="020B0604020202020204" pitchFamily="34" charset="0"/>
                <a:cs typeface="Arial" panose="020B0604020202020204" pitchFamily="34" charset="0"/>
              </a:rPr>
              <a:t>poder otorgado en escritura pública </a:t>
            </a:r>
            <a:r>
              <a:rPr lang="es-MX" b="1" dirty="0">
                <a:latin typeface="Arial" panose="020B0604020202020204" pitchFamily="34" charset="0"/>
                <a:cs typeface="Arial" panose="020B0604020202020204" pitchFamily="34" charset="0"/>
              </a:rPr>
              <a:t>por los funcionarios del partido facultados para ello.</a:t>
            </a:r>
          </a:p>
        </p:txBody>
      </p:sp>
    </p:spTree>
    <p:extLst>
      <p:ext uri="{BB962C8B-B14F-4D97-AF65-F5344CB8AC3E}">
        <p14:creationId xmlns:p14="http://schemas.microsoft.com/office/powerpoint/2010/main" val="753358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27441" y="1722868"/>
            <a:ext cx="2743200" cy="830997"/>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400" b="1" dirty="0">
                <a:solidFill>
                  <a:schemeClr val="tx1"/>
                </a:solidFill>
                <a:latin typeface="Arial" panose="020B0604020202020204" pitchFamily="34" charset="0"/>
                <a:cs typeface="Arial" panose="020B0604020202020204" pitchFamily="34" charset="0"/>
              </a:rPr>
              <a:t>En proceso electoral </a:t>
            </a:r>
          </a:p>
        </p:txBody>
      </p:sp>
      <p:sp>
        <p:nvSpPr>
          <p:cNvPr id="6" name="5 CuadroTexto"/>
          <p:cNvSpPr txBox="1"/>
          <p:nvPr/>
        </p:nvSpPr>
        <p:spPr>
          <a:xfrm>
            <a:off x="4419600" y="1048110"/>
            <a:ext cx="6120516" cy="461665"/>
          </a:xfrm>
          <a:prstGeom prst="rect">
            <a:avLst/>
          </a:prstGeom>
          <a:solidFill>
            <a:srgbClr val="FFFF00"/>
          </a:solidFill>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2400" b="1" dirty="0">
                <a:latin typeface="Arial" panose="020B0604020202020204" pitchFamily="34" charset="0"/>
                <a:cs typeface="Arial" panose="020B0604020202020204" pitchFamily="34" charset="0"/>
              </a:rPr>
              <a:t>Todos los días y horas son hábiles </a:t>
            </a:r>
          </a:p>
        </p:txBody>
      </p:sp>
      <p:sp>
        <p:nvSpPr>
          <p:cNvPr id="9" name="8 CuadroTexto"/>
          <p:cNvSpPr txBox="1"/>
          <p:nvPr/>
        </p:nvSpPr>
        <p:spPr>
          <a:xfrm>
            <a:off x="4395084" y="1710348"/>
            <a:ext cx="6120516" cy="156966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2400" b="1" dirty="0">
                <a:latin typeface="Arial" panose="020B0604020202020204" pitchFamily="34" charset="0"/>
                <a:cs typeface="Arial" panose="020B0604020202020204" pitchFamily="34" charset="0"/>
              </a:rPr>
              <a:t>Los </a:t>
            </a:r>
            <a:r>
              <a:rPr lang="es-MX" sz="2400" b="1" dirty="0">
                <a:solidFill>
                  <a:srgbClr val="FF0000"/>
                </a:solidFill>
                <a:latin typeface="Arial" panose="020B0604020202020204" pitchFamily="34" charset="0"/>
                <a:cs typeface="Arial" panose="020B0604020202020204" pitchFamily="34" charset="0"/>
              </a:rPr>
              <a:t>plazos</a:t>
            </a:r>
            <a:r>
              <a:rPr lang="es-MX" sz="2400" b="1" dirty="0">
                <a:latin typeface="Arial" panose="020B0604020202020204" pitchFamily="34" charset="0"/>
                <a:cs typeface="Arial" panose="020B0604020202020204" pitchFamily="34" charset="0"/>
              </a:rPr>
              <a:t> se computan de </a:t>
            </a:r>
            <a:r>
              <a:rPr lang="es-MX" sz="2400" b="1" dirty="0">
                <a:solidFill>
                  <a:srgbClr val="FF0000"/>
                </a:solidFill>
                <a:latin typeface="Arial" panose="020B0604020202020204" pitchFamily="34" charset="0"/>
                <a:cs typeface="Arial" panose="020B0604020202020204" pitchFamily="34" charset="0"/>
              </a:rPr>
              <a:t>momento</a:t>
            </a:r>
            <a:r>
              <a:rPr lang="es-MX" sz="2400" b="1" dirty="0">
                <a:latin typeface="Arial" panose="020B0604020202020204" pitchFamily="34" charset="0"/>
                <a:cs typeface="Arial" panose="020B0604020202020204" pitchFamily="34" charset="0"/>
              </a:rPr>
              <a:t> a </a:t>
            </a:r>
            <a:r>
              <a:rPr lang="es-MX" sz="2400" b="1" dirty="0" smtClean="0">
                <a:solidFill>
                  <a:srgbClr val="FF0000"/>
                </a:solidFill>
                <a:latin typeface="Arial" panose="020B0604020202020204" pitchFamily="34" charset="0"/>
                <a:cs typeface="Arial" panose="020B0604020202020204" pitchFamily="34" charset="0"/>
              </a:rPr>
              <a:t>momento,</a:t>
            </a:r>
            <a:r>
              <a:rPr lang="es-MX" sz="2400" b="1" dirty="0" smtClean="0">
                <a:latin typeface="Arial" panose="020B0604020202020204" pitchFamily="34" charset="0"/>
                <a:cs typeface="Arial" panose="020B0604020202020204" pitchFamily="34" charset="0"/>
              </a:rPr>
              <a:t> </a:t>
            </a:r>
            <a:r>
              <a:rPr lang="es-MX" sz="2400" b="1" dirty="0">
                <a:latin typeface="Arial" panose="020B0604020202020204" pitchFamily="34" charset="0"/>
                <a:cs typeface="Arial" panose="020B0604020202020204" pitchFamily="34" charset="0"/>
              </a:rPr>
              <a:t>y si están señalados por días, estos se consideran de </a:t>
            </a:r>
            <a:r>
              <a:rPr lang="es-MX" sz="2400" b="1" dirty="0">
                <a:solidFill>
                  <a:srgbClr val="FF0000"/>
                </a:solidFill>
                <a:latin typeface="Arial" panose="020B0604020202020204" pitchFamily="34" charset="0"/>
                <a:cs typeface="Arial" panose="020B0604020202020204" pitchFamily="34" charset="0"/>
              </a:rPr>
              <a:t>veinticuatro horas.</a:t>
            </a:r>
          </a:p>
        </p:txBody>
      </p:sp>
      <p:sp>
        <p:nvSpPr>
          <p:cNvPr id="4" name="3 Abrir llave"/>
          <p:cNvSpPr/>
          <p:nvPr/>
        </p:nvSpPr>
        <p:spPr>
          <a:xfrm>
            <a:off x="3581400" y="813376"/>
            <a:ext cx="1143000" cy="2595148"/>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7" name="6 CuadroTexto"/>
          <p:cNvSpPr txBox="1"/>
          <p:nvPr/>
        </p:nvSpPr>
        <p:spPr>
          <a:xfrm>
            <a:off x="450273" y="4700154"/>
            <a:ext cx="1108363" cy="38100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b="1" dirty="0"/>
              <a:t>EJEMPLO</a:t>
            </a:r>
          </a:p>
        </p:txBody>
      </p:sp>
      <p:sp>
        <p:nvSpPr>
          <p:cNvPr id="12" name="11 Elipse"/>
          <p:cNvSpPr/>
          <p:nvPr/>
        </p:nvSpPr>
        <p:spPr>
          <a:xfrm>
            <a:off x="2318022" y="3594062"/>
            <a:ext cx="2299853" cy="990600"/>
          </a:xfrm>
          <a:prstGeom prst="ellipse">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s-MX" b="1" dirty="0">
                <a:solidFill>
                  <a:schemeClr val="tx1"/>
                </a:solidFill>
                <a:latin typeface="Arial" panose="020B0604020202020204" pitchFamily="34" charset="0"/>
                <a:cs typeface="Arial" panose="020B0604020202020204" pitchFamily="34" charset="0"/>
              </a:rPr>
              <a:t>Notificación del acto impugnado</a:t>
            </a:r>
          </a:p>
        </p:txBody>
      </p:sp>
      <p:cxnSp>
        <p:nvCxnSpPr>
          <p:cNvPr id="14" name="13 Conector recto"/>
          <p:cNvCxnSpPr/>
          <p:nvPr/>
        </p:nvCxnSpPr>
        <p:spPr>
          <a:xfrm>
            <a:off x="4038600" y="5029200"/>
            <a:ext cx="6057900" cy="0"/>
          </a:xfrm>
          <a:prstGeom prst="line">
            <a:avLst/>
          </a:prstGeom>
        </p:spPr>
        <p:style>
          <a:lnRef idx="3">
            <a:schemeClr val="dk1"/>
          </a:lnRef>
          <a:fillRef idx="0">
            <a:schemeClr val="dk1"/>
          </a:fillRef>
          <a:effectRef idx="2">
            <a:schemeClr val="dk1"/>
          </a:effectRef>
          <a:fontRef idx="minor">
            <a:schemeClr val="tx1"/>
          </a:fontRef>
        </p:style>
      </p:cxnSp>
      <p:cxnSp>
        <p:nvCxnSpPr>
          <p:cNvPr id="16" name="15 Conector recto"/>
          <p:cNvCxnSpPr/>
          <p:nvPr/>
        </p:nvCxnSpPr>
        <p:spPr>
          <a:xfrm>
            <a:off x="5105400" y="4533900"/>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18" name="17 Conector recto"/>
          <p:cNvCxnSpPr/>
          <p:nvPr/>
        </p:nvCxnSpPr>
        <p:spPr>
          <a:xfrm>
            <a:off x="6324600" y="4533900"/>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19" name="18 Conector recto"/>
          <p:cNvCxnSpPr/>
          <p:nvPr/>
        </p:nvCxnSpPr>
        <p:spPr>
          <a:xfrm>
            <a:off x="7581900" y="4533900"/>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20" name="19 Conector recto"/>
          <p:cNvCxnSpPr/>
          <p:nvPr/>
        </p:nvCxnSpPr>
        <p:spPr>
          <a:xfrm>
            <a:off x="8825345" y="4537844"/>
            <a:ext cx="0" cy="990600"/>
          </a:xfrm>
          <a:prstGeom prst="line">
            <a:avLst/>
          </a:prstGeom>
        </p:spPr>
        <p:style>
          <a:lnRef idx="3">
            <a:schemeClr val="dk1"/>
          </a:lnRef>
          <a:fillRef idx="0">
            <a:schemeClr val="dk1"/>
          </a:fillRef>
          <a:effectRef idx="2">
            <a:schemeClr val="dk1"/>
          </a:effectRef>
          <a:fontRef idx="minor">
            <a:schemeClr val="tx1"/>
          </a:fontRef>
        </p:style>
      </p:cxnSp>
      <p:sp>
        <p:nvSpPr>
          <p:cNvPr id="23" name="22 CuadroTexto"/>
          <p:cNvSpPr txBox="1"/>
          <p:nvPr/>
        </p:nvSpPr>
        <p:spPr>
          <a:xfrm>
            <a:off x="3861955" y="4627601"/>
            <a:ext cx="1257300" cy="307777"/>
          </a:xfrm>
          <a:prstGeom prst="rect">
            <a:avLst/>
          </a:prstGeom>
          <a:noFill/>
        </p:spPr>
        <p:txBody>
          <a:bodyPr wrap="square" rtlCol="0">
            <a:spAutoFit/>
          </a:bodyPr>
          <a:lstStyle/>
          <a:p>
            <a:pPr algn="ctr"/>
            <a:r>
              <a:rPr lang="es-MX" sz="1400" b="1" dirty="0">
                <a:solidFill>
                  <a:schemeClr val="tx2"/>
                </a:solidFill>
                <a:latin typeface="Arial" panose="020B0604020202020204" pitchFamily="34" charset="0"/>
                <a:cs typeface="Arial" panose="020B0604020202020204" pitchFamily="34" charset="0"/>
              </a:rPr>
              <a:t>DOMINGO</a:t>
            </a:r>
          </a:p>
        </p:txBody>
      </p:sp>
      <p:sp>
        <p:nvSpPr>
          <p:cNvPr id="25" name="24 CuadroTexto"/>
          <p:cNvSpPr txBox="1"/>
          <p:nvPr/>
        </p:nvSpPr>
        <p:spPr>
          <a:xfrm>
            <a:off x="5098473" y="4627602"/>
            <a:ext cx="1257300" cy="307777"/>
          </a:xfrm>
          <a:prstGeom prst="rect">
            <a:avLst/>
          </a:prstGeom>
          <a:noFill/>
        </p:spPr>
        <p:txBody>
          <a:bodyPr wrap="square" rtlCol="0">
            <a:spAutoFit/>
          </a:bodyPr>
          <a:lstStyle/>
          <a:p>
            <a:pPr algn="ctr"/>
            <a:r>
              <a:rPr lang="es-MX" sz="1400" b="1" dirty="0">
                <a:latin typeface="Arial" panose="020B0604020202020204" pitchFamily="34" charset="0"/>
                <a:cs typeface="Arial" panose="020B0604020202020204" pitchFamily="34" charset="0"/>
              </a:rPr>
              <a:t>LUNES</a:t>
            </a:r>
          </a:p>
        </p:txBody>
      </p:sp>
      <p:sp>
        <p:nvSpPr>
          <p:cNvPr id="26" name="25 CuadroTexto"/>
          <p:cNvSpPr txBox="1"/>
          <p:nvPr/>
        </p:nvSpPr>
        <p:spPr>
          <a:xfrm>
            <a:off x="6324600" y="4627602"/>
            <a:ext cx="1257300" cy="307777"/>
          </a:xfrm>
          <a:prstGeom prst="rect">
            <a:avLst/>
          </a:prstGeom>
          <a:noFill/>
        </p:spPr>
        <p:txBody>
          <a:bodyPr wrap="square" rtlCol="0">
            <a:spAutoFit/>
          </a:bodyPr>
          <a:lstStyle/>
          <a:p>
            <a:pPr algn="ctr"/>
            <a:r>
              <a:rPr lang="es-MX" sz="1400" b="1" dirty="0">
                <a:latin typeface="Arial" panose="020B0604020202020204" pitchFamily="34" charset="0"/>
                <a:cs typeface="Arial" panose="020B0604020202020204" pitchFamily="34" charset="0"/>
              </a:rPr>
              <a:t>MARTES</a:t>
            </a:r>
          </a:p>
        </p:txBody>
      </p:sp>
      <p:sp>
        <p:nvSpPr>
          <p:cNvPr id="27" name="26 CuadroTexto"/>
          <p:cNvSpPr txBox="1"/>
          <p:nvPr/>
        </p:nvSpPr>
        <p:spPr>
          <a:xfrm>
            <a:off x="7581900" y="4641685"/>
            <a:ext cx="1257300" cy="307777"/>
          </a:xfrm>
          <a:prstGeom prst="rect">
            <a:avLst/>
          </a:prstGeom>
          <a:noFill/>
        </p:spPr>
        <p:txBody>
          <a:bodyPr wrap="square" rtlCol="0">
            <a:spAutoFit/>
          </a:bodyPr>
          <a:lstStyle/>
          <a:p>
            <a:pPr algn="ctr"/>
            <a:r>
              <a:rPr lang="es-MX" sz="1400" b="1" dirty="0">
                <a:latin typeface="Arial" panose="020B0604020202020204" pitchFamily="34" charset="0"/>
                <a:cs typeface="Arial" panose="020B0604020202020204" pitchFamily="34" charset="0"/>
              </a:rPr>
              <a:t>MIERCOLES</a:t>
            </a:r>
          </a:p>
        </p:txBody>
      </p:sp>
      <p:sp>
        <p:nvSpPr>
          <p:cNvPr id="28" name="27 CuadroTexto"/>
          <p:cNvSpPr txBox="1"/>
          <p:nvPr/>
        </p:nvSpPr>
        <p:spPr>
          <a:xfrm>
            <a:off x="8854913" y="4381139"/>
            <a:ext cx="1660687" cy="584775"/>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1600" b="1" dirty="0">
                <a:latin typeface="Arial" panose="020B0604020202020204" pitchFamily="34" charset="0"/>
                <a:cs typeface="Arial" panose="020B0604020202020204" pitchFamily="34" charset="0"/>
              </a:rPr>
              <a:t>JUEVES</a:t>
            </a:r>
          </a:p>
          <a:p>
            <a:pPr algn="ctr"/>
            <a:r>
              <a:rPr lang="es-MX" sz="1600" b="1" dirty="0">
                <a:latin typeface="Arial" panose="020B0604020202020204" pitchFamily="34" charset="0"/>
                <a:cs typeface="Arial" panose="020B0604020202020204" pitchFamily="34" charset="0"/>
              </a:rPr>
              <a:t>23:59:59 HRS</a:t>
            </a:r>
          </a:p>
        </p:txBody>
      </p:sp>
      <p:sp>
        <p:nvSpPr>
          <p:cNvPr id="29" name="28 Elipse"/>
          <p:cNvSpPr/>
          <p:nvPr/>
        </p:nvSpPr>
        <p:spPr>
          <a:xfrm>
            <a:off x="3659332" y="4863586"/>
            <a:ext cx="419100" cy="3391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cxnSp>
        <p:nvCxnSpPr>
          <p:cNvPr id="31" name="30 Conector recto de flecha"/>
          <p:cNvCxnSpPr/>
          <p:nvPr/>
        </p:nvCxnSpPr>
        <p:spPr>
          <a:xfrm flipV="1">
            <a:off x="3861955" y="4596382"/>
            <a:ext cx="0" cy="3085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144" name="6143 CuadroTexto"/>
          <p:cNvSpPr txBox="1"/>
          <p:nvPr/>
        </p:nvSpPr>
        <p:spPr>
          <a:xfrm>
            <a:off x="5410200" y="5334000"/>
            <a:ext cx="68659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1</a:t>
            </a:r>
          </a:p>
        </p:txBody>
      </p:sp>
      <p:sp>
        <p:nvSpPr>
          <p:cNvPr id="34" name="33 CuadroTexto"/>
          <p:cNvSpPr txBox="1"/>
          <p:nvPr/>
        </p:nvSpPr>
        <p:spPr>
          <a:xfrm>
            <a:off x="6609953" y="5334000"/>
            <a:ext cx="68659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2</a:t>
            </a:r>
          </a:p>
        </p:txBody>
      </p:sp>
      <p:sp>
        <p:nvSpPr>
          <p:cNvPr id="35" name="34 CuadroTexto"/>
          <p:cNvSpPr txBox="1"/>
          <p:nvPr/>
        </p:nvSpPr>
        <p:spPr>
          <a:xfrm>
            <a:off x="7886304" y="5334000"/>
            <a:ext cx="68659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3</a:t>
            </a:r>
          </a:p>
        </p:txBody>
      </p:sp>
      <p:sp>
        <p:nvSpPr>
          <p:cNvPr id="36" name="35 CuadroTexto"/>
          <p:cNvSpPr txBox="1"/>
          <p:nvPr/>
        </p:nvSpPr>
        <p:spPr>
          <a:xfrm>
            <a:off x="9540189" y="5202702"/>
            <a:ext cx="53379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4</a:t>
            </a:r>
          </a:p>
        </p:txBody>
      </p:sp>
      <p:sp>
        <p:nvSpPr>
          <p:cNvPr id="6145" name="6144 CuadroTexto"/>
          <p:cNvSpPr txBox="1"/>
          <p:nvPr/>
        </p:nvSpPr>
        <p:spPr>
          <a:xfrm>
            <a:off x="9540189" y="3225876"/>
            <a:ext cx="1999854" cy="461665"/>
          </a:xfrm>
          <a:prstGeom prst="rect">
            <a:avLst/>
          </a:prstGeom>
          <a:noFill/>
        </p:spPr>
        <p:txBody>
          <a:bodyPr wrap="square" rtlCol="0">
            <a:spAutoFit/>
          </a:bodyPr>
          <a:lstStyle/>
          <a:p>
            <a:r>
              <a:rPr lang="es-MX" sz="2400" b="1" dirty="0">
                <a:solidFill>
                  <a:srgbClr val="FF0000"/>
                </a:solidFill>
                <a:latin typeface="Arial" panose="020B0604020202020204" pitchFamily="34" charset="0"/>
                <a:cs typeface="Arial" panose="020B0604020202020204" pitchFamily="34" charset="0"/>
              </a:rPr>
              <a:t>Límite</a:t>
            </a:r>
          </a:p>
        </p:txBody>
      </p:sp>
      <p:sp>
        <p:nvSpPr>
          <p:cNvPr id="6147" name="6146 CuadroTexto"/>
          <p:cNvSpPr txBox="1"/>
          <p:nvPr/>
        </p:nvSpPr>
        <p:spPr>
          <a:xfrm>
            <a:off x="10515600" y="4489101"/>
            <a:ext cx="1636693" cy="96949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MX" sz="1900" dirty="0">
                <a:latin typeface="Arial" panose="020B0604020202020204" pitchFamily="34" charset="0"/>
                <a:cs typeface="Arial" panose="020B0604020202020204" pitchFamily="34" charset="0"/>
              </a:rPr>
              <a:t>Presentación del medio de </a:t>
            </a:r>
            <a:r>
              <a:rPr lang="es-MX" sz="1900" dirty="0" smtClean="0">
                <a:latin typeface="Arial" panose="020B0604020202020204" pitchFamily="34" charset="0"/>
                <a:cs typeface="Arial" panose="020B0604020202020204" pitchFamily="34" charset="0"/>
              </a:rPr>
              <a:t>impugnación</a:t>
            </a:r>
            <a:endParaRPr lang="es-MX" sz="1900" dirty="0">
              <a:latin typeface="Arial" panose="020B0604020202020204" pitchFamily="34" charset="0"/>
              <a:cs typeface="Arial" panose="020B0604020202020204" pitchFamily="34" charset="0"/>
            </a:endParaRPr>
          </a:p>
        </p:txBody>
      </p:sp>
      <p:cxnSp>
        <p:nvCxnSpPr>
          <p:cNvPr id="6149" name="6148 Conector recto"/>
          <p:cNvCxnSpPr/>
          <p:nvPr/>
        </p:nvCxnSpPr>
        <p:spPr>
          <a:xfrm flipV="1">
            <a:off x="11264015" y="4038600"/>
            <a:ext cx="0" cy="462766"/>
          </a:xfrm>
          <a:prstGeom prst="line">
            <a:avLst/>
          </a:prstGeom>
        </p:spPr>
        <p:style>
          <a:lnRef idx="3">
            <a:schemeClr val="dk1"/>
          </a:lnRef>
          <a:fillRef idx="0">
            <a:schemeClr val="dk1"/>
          </a:fillRef>
          <a:effectRef idx="2">
            <a:schemeClr val="dk1"/>
          </a:effectRef>
          <a:fontRef idx="minor">
            <a:schemeClr val="tx1"/>
          </a:fontRef>
        </p:style>
      </p:cxnSp>
      <p:cxnSp>
        <p:nvCxnSpPr>
          <p:cNvPr id="6153" name="6152 Conector recto"/>
          <p:cNvCxnSpPr/>
          <p:nvPr/>
        </p:nvCxnSpPr>
        <p:spPr>
          <a:xfrm flipH="1">
            <a:off x="9811146" y="4038600"/>
            <a:ext cx="1452870" cy="0"/>
          </a:xfrm>
          <a:prstGeom prst="line">
            <a:avLst/>
          </a:prstGeom>
        </p:spPr>
        <p:style>
          <a:lnRef idx="3">
            <a:schemeClr val="dk1"/>
          </a:lnRef>
          <a:fillRef idx="0">
            <a:schemeClr val="dk1"/>
          </a:fillRef>
          <a:effectRef idx="2">
            <a:schemeClr val="dk1"/>
          </a:effectRef>
          <a:fontRef idx="minor">
            <a:schemeClr val="tx1"/>
          </a:fontRef>
        </p:style>
      </p:cxnSp>
      <p:cxnSp>
        <p:nvCxnSpPr>
          <p:cNvPr id="6156" name="6155 Conector recto de flecha"/>
          <p:cNvCxnSpPr/>
          <p:nvPr/>
        </p:nvCxnSpPr>
        <p:spPr>
          <a:xfrm>
            <a:off x="9811146" y="4038600"/>
            <a:ext cx="0" cy="34253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8" name="47 Conector recto"/>
          <p:cNvCxnSpPr/>
          <p:nvPr/>
        </p:nvCxnSpPr>
        <p:spPr>
          <a:xfrm flipV="1">
            <a:off x="11264286" y="5458597"/>
            <a:ext cx="0" cy="338169"/>
          </a:xfrm>
          <a:prstGeom prst="line">
            <a:avLst/>
          </a:prstGeom>
        </p:spPr>
        <p:style>
          <a:lnRef idx="3">
            <a:schemeClr val="dk1"/>
          </a:lnRef>
          <a:fillRef idx="0">
            <a:schemeClr val="dk1"/>
          </a:fillRef>
          <a:effectRef idx="2">
            <a:schemeClr val="dk1"/>
          </a:effectRef>
          <a:fontRef idx="minor">
            <a:schemeClr val="tx1"/>
          </a:fontRef>
        </p:style>
      </p:cxnSp>
      <p:cxnSp>
        <p:nvCxnSpPr>
          <p:cNvPr id="49" name="48 Conector recto"/>
          <p:cNvCxnSpPr/>
          <p:nvPr/>
        </p:nvCxnSpPr>
        <p:spPr>
          <a:xfrm flipH="1">
            <a:off x="9854837" y="5796766"/>
            <a:ext cx="1405120" cy="0"/>
          </a:xfrm>
          <a:prstGeom prst="line">
            <a:avLst/>
          </a:prstGeom>
        </p:spPr>
        <p:style>
          <a:lnRef idx="3">
            <a:schemeClr val="dk1"/>
          </a:lnRef>
          <a:fillRef idx="0">
            <a:schemeClr val="dk1"/>
          </a:fillRef>
          <a:effectRef idx="2">
            <a:schemeClr val="dk1"/>
          </a:effectRef>
          <a:fontRef idx="minor">
            <a:schemeClr val="tx1"/>
          </a:fontRef>
        </p:style>
      </p:cxnSp>
      <p:cxnSp>
        <p:nvCxnSpPr>
          <p:cNvPr id="6159" name="6158 Conector recto de flecha"/>
          <p:cNvCxnSpPr/>
          <p:nvPr/>
        </p:nvCxnSpPr>
        <p:spPr>
          <a:xfrm flipV="1">
            <a:off x="9854837" y="5556498"/>
            <a:ext cx="0" cy="24026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162" name="6161 Abrir llave"/>
          <p:cNvSpPr/>
          <p:nvPr/>
        </p:nvSpPr>
        <p:spPr>
          <a:xfrm>
            <a:off x="1676400" y="3456708"/>
            <a:ext cx="990600" cy="2867892"/>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56" name="55 Flecha curvada hacia arriba"/>
          <p:cNvSpPr/>
          <p:nvPr/>
        </p:nvSpPr>
        <p:spPr>
          <a:xfrm>
            <a:off x="5822373" y="5888182"/>
            <a:ext cx="1066800" cy="588818"/>
          </a:xfrm>
          <a:prstGeom prst="curved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MX">
              <a:solidFill>
                <a:schemeClr val="tx1"/>
              </a:solidFill>
            </a:endParaRPr>
          </a:p>
        </p:txBody>
      </p:sp>
      <p:sp>
        <p:nvSpPr>
          <p:cNvPr id="57" name="56 Flecha curvada hacia arriba"/>
          <p:cNvSpPr/>
          <p:nvPr/>
        </p:nvSpPr>
        <p:spPr>
          <a:xfrm>
            <a:off x="7162800" y="5888182"/>
            <a:ext cx="1066800" cy="588818"/>
          </a:xfrm>
          <a:prstGeom prst="curved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MX">
              <a:solidFill>
                <a:schemeClr val="tx1"/>
              </a:solidFill>
            </a:endParaRPr>
          </a:p>
        </p:txBody>
      </p:sp>
      <p:sp>
        <p:nvSpPr>
          <p:cNvPr id="60" name="59 Flecha curvada hacia arriba"/>
          <p:cNvSpPr/>
          <p:nvPr/>
        </p:nvSpPr>
        <p:spPr>
          <a:xfrm>
            <a:off x="8555182" y="5888182"/>
            <a:ext cx="1066800" cy="588818"/>
          </a:xfrm>
          <a:prstGeom prst="curved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MX">
              <a:solidFill>
                <a:schemeClr val="tx1"/>
              </a:solidFill>
            </a:endParaRPr>
          </a:p>
        </p:txBody>
      </p:sp>
      <p:sp>
        <p:nvSpPr>
          <p:cNvPr id="5" name="4 Rectángulo"/>
          <p:cNvSpPr/>
          <p:nvPr/>
        </p:nvSpPr>
        <p:spPr>
          <a:xfrm>
            <a:off x="8370589" y="59039"/>
            <a:ext cx="2145011" cy="830997"/>
          </a:xfrm>
          <a:prstGeom prst="rect">
            <a:avLst/>
          </a:prstGeom>
        </p:spPr>
        <p:txBody>
          <a:bodyPr wrap="none">
            <a:spAutoFit/>
          </a:bodyPr>
          <a:lstStyle/>
          <a:p>
            <a:pPr algn="ctr"/>
            <a:r>
              <a:rPr lang="es-MX" sz="4800" b="1" dirty="0">
                <a:solidFill>
                  <a:schemeClr val="tx2">
                    <a:lumMod val="75000"/>
                  </a:schemeClr>
                </a:solidFill>
                <a:latin typeface="Arial Rounded MT Bold" panose="020F0704030504030204" pitchFamily="34" charset="0"/>
                <a:cs typeface="Arial" panose="020B0604020202020204" pitchFamily="34" charset="0"/>
              </a:rPr>
              <a:t>Plazos</a:t>
            </a:r>
          </a:p>
        </p:txBody>
      </p: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430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1368" y="1064725"/>
            <a:ext cx="1752601" cy="1200329"/>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400" b="1" dirty="0">
                <a:solidFill>
                  <a:schemeClr val="tx1"/>
                </a:solidFill>
                <a:latin typeface="Arial" panose="020B0604020202020204" pitchFamily="34" charset="0"/>
                <a:cs typeface="Arial" panose="020B0604020202020204" pitchFamily="34" charset="0"/>
              </a:rPr>
              <a:t>Fuera del proceso electoral </a:t>
            </a:r>
          </a:p>
        </p:txBody>
      </p:sp>
      <p:sp>
        <p:nvSpPr>
          <p:cNvPr id="2" name="1 CuadroTexto"/>
          <p:cNvSpPr txBox="1"/>
          <p:nvPr/>
        </p:nvSpPr>
        <p:spPr>
          <a:xfrm>
            <a:off x="2766376" y="786270"/>
            <a:ext cx="9177309" cy="156966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2400" b="1" dirty="0">
                <a:latin typeface="Arial" panose="020B0604020202020204" pitchFamily="34" charset="0"/>
                <a:cs typeface="Arial" panose="020B0604020202020204" pitchFamily="34" charset="0"/>
              </a:rPr>
              <a:t>El cómputo de los </a:t>
            </a:r>
            <a:r>
              <a:rPr lang="es-MX" sz="2400" b="1" dirty="0">
                <a:solidFill>
                  <a:srgbClr val="FF0000"/>
                </a:solidFill>
                <a:latin typeface="Arial" panose="020B0604020202020204" pitchFamily="34" charset="0"/>
                <a:cs typeface="Arial" panose="020B0604020202020204" pitchFamily="34" charset="0"/>
              </a:rPr>
              <a:t>plazos</a:t>
            </a:r>
            <a:r>
              <a:rPr lang="es-MX" sz="2400" b="1" dirty="0">
                <a:latin typeface="Arial" panose="020B0604020202020204" pitchFamily="34" charset="0"/>
                <a:cs typeface="Arial" panose="020B0604020202020204" pitchFamily="34" charset="0"/>
              </a:rPr>
              <a:t> se hará contando solamente los </a:t>
            </a:r>
            <a:r>
              <a:rPr lang="es-MX" sz="2400" b="1" dirty="0">
                <a:solidFill>
                  <a:srgbClr val="FF0000"/>
                </a:solidFill>
                <a:latin typeface="Arial" panose="020B0604020202020204" pitchFamily="34" charset="0"/>
                <a:cs typeface="Arial" panose="020B0604020202020204" pitchFamily="34" charset="0"/>
              </a:rPr>
              <a:t>días hábiles</a:t>
            </a:r>
            <a:r>
              <a:rPr lang="es-MX" sz="2400" b="1" dirty="0">
                <a:latin typeface="Arial" panose="020B0604020202020204" pitchFamily="34" charset="0"/>
                <a:cs typeface="Arial" panose="020B0604020202020204" pitchFamily="34" charset="0"/>
              </a:rPr>
              <a:t>, entendiéndose por tales todos los días a excepción de los </a:t>
            </a:r>
            <a:r>
              <a:rPr lang="es-MX" sz="2400" b="1" dirty="0">
                <a:solidFill>
                  <a:srgbClr val="FF0000"/>
                </a:solidFill>
                <a:latin typeface="Arial" panose="020B0604020202020204" pitchFamily="34" charset="0"/>
                <a:cs typeface="Arial" panose="020B0604020202020204" pitchFamily="34" charset="0"/>
              </a:rPr>
              <a:t>sábados</a:t>
            </a:r>
            <a:r>
              <a:rPr lang="es-MX" sz="2400" b="1" dirty="0">
                <a:latin typeface="Arial" panose="020B0604020202020204" pitchFamily="34" charset="0"/>
                <a:cs typeface="Arial" panose="020B0604020202020204" pitchFamily="34" charset="0"/>
              </a:rPr>
              <a:t>, </a:t>
            </a:r>
            <a:r>
              <a:rPr lang="es-MX" sz="2400" b="1" dirty="0">
                <a:solidFill>
                  <a:srgbClr val="FF0000"/>
                </a:solidFill>
                <a:latin typeface="Arial" panose="020B0604020202020204" pitchFamily="34" charset="0"/>
                <a:cs typeface="Arial" panose="020B0604020202020204" pitchFamily="34" charset="0"/>
              </a:rPr>
              <a:t>domingos</a:t>
            </a:r>
            <a:r>
              <a:rPr lang="es-MX" sz="2400" b="1" dirty="0">
                <a:latin typeface="Arial" panose="020B0604020202020204" pitchFamily="34" charset="0"/>
                <a:cs typeface="Arial" panose="020B0604020202020204" pitchFamily="34" charset="0"/>
              </a:rPr>
              <a:t> y los </a:t>
            </a:r>
            <a:r>
              <a:rPr lang="es-MX" sz="2400" b="1" dirty="0">
                <a:solidFill>
                  <a:srgbClr val="FF0000"/>
                </a:solidFill>
                <a:latin typeface="Arial" panose="020B0604020202020204" pitchFamily="34" charset="0"/>
                <a:cs typeface="Arial" panose="020B0604020202020204" pitchFamily="34" charset="0"/>
              </a:rPr>
              <a:t>inhábiles</a:t>
            </a:r>
            <a:r>
              <a:rPr lang="es-MX" sz="2400" b="1" dirty="0">
                <a:latin typeface="Arial" panose="020B0604020202020204" pitchFamily="34" charset="0"/>
                <a:cs typeface="Arial" panose="020B0604020202020204" pitchFamily="34" charset="0"/>
              </a:rPr>
              <a:t> en términos de la </a:t>
            </a:r>
            <a:r>
              <a:rPr lang="es-MX" sz="2400" b="1" dirty="0" smtClean="0">
                <a:latin typeface="Arial" panose="020B0604020202020204" pitchFamily="34" charset="0"/>
                <a:cs typeface="Arial" panose="020B0604020202020204" pitchFamily="34" charset="0"/>
              </a:rPr>
              <a:t>ley.</a:t>
            </a:r>
            <a:endParaRPr lang="es-MX" b="1" dirty="0">
              <a:solidFill>
                <a:schemeClr val="tx1"/>
              </a:solidFill>
              <a:latin typeface="Arial" panose="020B0604020202020204" pitchFamily="34" charset="0"/>
              <a:cs typeface="Arial" panose="020B0604020202020204" pitchFamily="34" charset="0"/>
            </a:endParaRPr>
          </a:p>
        </p:txBody>
      </p:sp>
      <p:sp>
        <p:nvSpPr>
          <p:cNvPr id="7" name="6 Abrir llave"/>
          <p:cNvSpPr/>
          <p:nvPr/>
        </p:nvSpPr>
        <p:spPr>
          <a:xfrm>
            <a:off x="2301152" y="644098"/>
            <a:ext cx="533400" cy="2262482"/>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cxnSp>
        <p:nvCxnSpPr>
          <p:cNvPr id="9" name="8 Conector recto"/>
          <p:cNvCxnSpPr/>
          <p:nvPr/>
        </p:nvCxnSpPr>
        <p:spPr>
          <a:xfrm flipV="1">
            <a:off x="1469376" y="5029200"/>
            <a:ext cx="10341624" cy="27709"/>
          </a:xfrm>
          <a:prstGeom prst="line">
            <a:avLst/>
          </a:prstGeom>
        </p:spPr>
        <p:style>
          <a:lnRef idx="3">
            <a:schemeClr val="dk1"/>
          </a:lnRef>
          <a:fillRef idx="0">
            <a:schemeClr val="dk1"/>
          </a:fillRef>
          <a:effectRef idx="2">
            <a:schemeClr val="dk1"/>
          </a:effectRef>
          <a:fontRef idx="minor">
            <a:schemeClr val="tx1"/>
          </a:fontRef>
        </p:style>
      </p:cxnSp>
      <p:cxnSp>
        <p:nvCxnSpPr>
          <p:cNvPr id="13" name="12 Conector recto"/>
          <p:cNvCxnSpPr/>
          <p:nvPr/>
        </p:nvCxnSpPr>
        <p:spPr>
          <a:xfrm>
            <a:off x="2438400" y="4561609"/>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14" name="13 Conector recto"/>
          <p:cNvCxnSpPr/>
          <p:nvPr/>
        </p:nvCxnSpPr>
        <p:spPr>
          <a:xfrm>
            <a:off x="3848100" y="4603173"/>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15" name="14 Conector recto"/>
          <p:cNvCxnSpPr/>
          <p:nvPr/>
        </p:nvCxnSpPr>
        <p:spPr>
          <a:xfrm>
            <a:off x="5334000" y="4603173"/>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16" name="15 Conector recto"/>
          <p:cNvCxnSpPr/>
          <p:nvPr/>
        </p:nvCxnSpPr>
        <p:spPr>
          <a:xfrm>
            <a:off x="6629400" y="4603173"/>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17" name="16 Conector recto"/>
          <p:cNvCxnSpPr/>
          <p:nvPr/>
        </p:nvCxnSpPr>
        <p:spPr>
          <a:xfrm>
            <a:off x="8077200" y="4603173"/>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18" name="17 Conector recto"/>
          <p:cNvCxnSpPr/>
          <p:nvPr/>
        </p:nvCxnSpPr>
        <p:spPr>
          <a:xfrm>
            <a:off x="9448800" y="4603173"/>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19" name="18 Conector recto"/>
          <p:cNvCxnSpPr/>
          <p:nvPr/>
        </p:nvCxnSpPr>
        <p:spPr>
          <a:xfrm>
            <a:off x="10744202" y="4603173"/>
            <a:ext cx="0" cy="990600"/>
          </a:xfrm>
          <a:prstGeom prst="line">
            <a:avLst/>
          </a:prstGeom>
        </p:spPr>
        <p:style>
          <a:lnRef idx="3">
            <a:schemeClr val="dk1"/>
          </a:lnRef>
          <a:fillRef idx="0">
            <a:schemeClr val="dk1"/>
          </a:fillRef>
          <a:effectRef idx="2">
            <a:schemeClr val="dk1"/>
          </a:effectRef>
          <a:fontRef idx="minor">
            <a:schemeClr val="tx1"/>
          </a:fontRef>
        </p:style>
      </p:cxnSp>
      <p:sp>
        <p:nvSpPr>
          <p:cNvPr id="24" name="23 CuadroTexto"/>
          <p:cNvSpPr txBox="1"/>
          <p:nvPr/>
        </p:nvSpPr>
        <p:spPr>
          <a:xfrm>
            <a:off x="1399073" y="4683734"/>
            <a:ext cx="1194862"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LUNES</a:t>
            </a:r>
          </a:p>
        </p:txBody>
      </p:sp>
      <p:sp>
        <p:nvSpPr>
          <p:cNvPr id="25" name="24 CuadroTexto"/>
          <p:cNvSpPr txBox="1"/>
          <p:nvPr/>
        </p:nvSpPr>
        <p:spPr>
          <a:xfrm>
            <a:off x="10904581" y="4018108"/>
            <a:ext cx="1257300" cy="830997"/>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1600" b="1" dirty="0">
                <a:latin typeface="Arial" panose="020B0604020202020204" pitchFamily="34" charset="0"/>
                <a:cs typeface="Arial" panose="020B0604020202020204" pitchFamily="34" charset="0"/>
              </a:rPr>
              <a:t>LUNES</a:t>
            </a:r>
          </a:p>
          <a:p>
            <a:pPr algn="ctr"/>
            <a:r>
              <a:rPr lang="es-MX" sz="1600" b="1" dirty="0">
                <a:latin typeface="Arial" panose="020B0604020202020204" pitchFamily="34" charset="0"/>
                <a:cs typeface="Arial" panose="020B0604020202020204" pitchFamily="34" charset="0"/>
              </a:rPr>
              <a:t>23:59:59 HRS</a:t>
            </a:r>
          </a:p>
        </p:txBody>
      </p:sp>
      <p:sp>
        <p:nvSpPr>
          <p:cNvPr id="26" name="25 CuadroTexto"/>
          <p:cNvSpPr txBox="1"/>
          <p:nvPr/>
        </p:nvSpPr>
        <p:spPr>
          <a:xfrm>
            <a:off x="2497282" y="4631066"/>
            <a:ext cx="1257300" cy="338554"/>
          </a:xfrm>
          <a:prstGeom prst="rect">
            <a:avLst/>
          </a:prstGeom>
          <a:noFill/>
        </p:spPr>
        <p:txBody>
          <a:bodyPr wrap="square" rtlCol="0">
            <a:spAutoFit/>
          </a:bodyPr>
          <a:lstStyle/>
          <a:p>
            <a:pPr algn="ctr"/>
            <a:r>
              <a:rPr lang="es-MX" sz="1600" b="1" dirty="0">
                <a:solidFill>
                  <a:schemeClr val="tx2"/>
                </a:solidFill>
                <a:latin typeface="Arial" panose="020B0604020202020204" pitchFamily="34" charset="0"/>
                <a:cs typeface="Arial" panose="020B0604020202020204" pitchFamily="34" charset="0"/>
              </a:rPr>
              <a:t>MARTES</a:t>
            </a:r>
          </a:p>
        </p:txBody>
      </p:sp>
      <p:sp>
        <p:nvSpPr>
          <p:cNvPr id="27" name="26 CuadroTexto"/>
          <p:cNvSpPr txBox="1"/>
          <p:nvPr/>
        </p:nvSpPr>
        <p:spPr>
          <a:xfrm>
            <a:off x="3889666" y="4627860"/>
            <a:ext cx="1395844"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MIERCOLES</a:t>
            </a:r>
          </a:p>
        </p:txBody>
      </p:sp>
      <p:sp>
        <p:nvSpPr>
          <p:cNvPr id="28" name="27 CuadroTexto"/>
          <p:cNvSpPr txBox="1"/>
          <p:nvPr/>
        </p:nvSpPr>
        <p:spPr>
          <a:xfrm>
            <a:off x="5379027" y="4669303"/>
            <a:ext cx="1257300"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JUEVES</a:t>
            </a:r>
          </a:p>
        </p:txBody>
      </p:sp>
      <p:sp>
        <p:nvSpPr>
          <p:cNvPr id="29" name="28 CuadroTexto"/>
          <p:cNvSpPr txBox="1"/>
          <p:nvPr/>
        </p:nvSpPr>
        <p:spPr>
          <a:xfrm>
            <a:off x="6726382" y="4658912"/>
            <a:ext cx="1257300"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VIERNES</a:t>
            </a:r>
          </a:p>
        </p:txBody>
      </p:sp>
      <p:sp>
        <p:nvSpPr>
          <p:cNvPr id="30" name="29 CuadroTexto"/>
          <p:cNvSpPr txBox="1"/>
          <p:nvPr/>
        </p:nvSpPr>
        <p:spPr>
          <a:xfrm>
            <a:off x="8191500" y="4658911"/>
            <a:ext cx="1257300" cy="338554"/>
          </a:xfrm>
          <a:prstGeom prst="rect">
            <a:avLst/>
          </a:prstGeom>
          <a:noFill/>
        </p:spPr>
        <p:txBody>
          <a:bodyPr wrap="square" rtlCol="0">
            <a:spAutoFit/>
          </a:bodyPr>
          <a:lstStyle/>
          <a:p>
            <a:pPr algn="ctr"/>
            <a:r>
              <a:rPr lang="es-MX" sz="1600" b="1" dirty="0">
                <a:solidFill>
                  <a:srgbClr val="FF0000"/>
                </a:solidFill>
                <a:latin typeface="Arial" panose="020B0604020202020204" pitchFamily="34" charset="0"/>
                <a:cs typeface="Arial" panose="020B0604020202020204" pitchFamily="34" charset="0"/>
              </a:rPr>
              <a:t>SÁBADO</a:t>
            </a:r>
          </a:p>
        </p:txBody>
      </p:sp>
      <p:sp>
        <p:nvSpPr>
          <p:cNvPr id="31" name="30 CuadroTexto"/>
          <p:cNvSpPr txBox="1"/>
          <p:nvPr/>
        </p:nvSpPr>
        <p:spPr>
          <a:xfrm>
            <a:off x="9507684" y="4634530"/>
            <a:ext cx="1257300" cy="338554"/>
          </a:xfrm>
          <a:prstGeom prst="rect">
            <a:avLst/>
          </a:prstGeom>
          <a:noFill/>
        </p:spPr>
        <p:txBody>
          <a:bodyPr wrap="square" rtlCol="0">
            <a:spAutoFit/>
          </a:bodyPr>
          <a:lstStyle/>
          <a:p>
            <a:pPr algn="ctr"/>
            <a:r>
              <a:rPr lang="es-MX" sz="1600" b="1" dirty="0">
                <a:solidFill>
                  <a:srgbClr val="FF0000"/>
                </a:solidFill>
                <a:latin typeface="Arial" panose="020B0604020202020204" pitchFamily="34" charset="0"/>
                <a:cs typeface="Arial" panose="020B0604020202020204" pitchFamily="34" charset="0"/>
              </a:rPr>
              <a:t>DOMINGO</a:t>
            </a:r>
          </a:p>
        </p:txBody>
      </p:sp>
      <p:sp>
        <p:nvSpPr>
          <p:cNvPr id="32" name="31 Elipse"/>
          <p:cNvSpPr/>
          <p:nvPr/>
        </p:nvSpPr>
        <p:spPr>
          <a:xfrm>
            <a:off x="2295409" y="5808842"/>
            <a:ext cx="1905000" cy="990600"/>
          </a:xfrm>
          <a:prstGeom prst="ellipse">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600" b="1" dirty="0">
                <a:solidFill>
                  <a:schemeClr val="tx1"/>
                </a:solidFill>
                <a:latin typeface="Arial" panose="020B0604020202020204" pitchFamily="34" charset="0"/>
                <a:cs typeface="Arial" panose="020B0604020202020204" pitchFamily="34" charset="0"/>
              </a:rPr>
              <a:t>Notificación del acto impugnado</a:t>
            </a:r>
          </a:p>
        </p:txBody>
      </p:sp>
      <p:cxnSp>
        <p:nvCxnSpPr>
          <p:cNvPr id="7168" name="7167 Conector recto de flecha"/>
          <p:cNvCxnSpPr/>
          <p:nvPr/>
        </p:nvCxnSpPr>
        <p:spPr>
          <a:xfrm>
            <a:off x="3125932" y="5029200"/>
            <a:ext cx="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5" name="34 CuadroTexto"/>
          <p:cNvSpPr txBox="1"/>
          <p:nvPr/>
        </p:nvSpPr>
        <p:spPr>
          <a:xfrm>
            <a:off x="4247753" y="5345668"/>
            <a:ext cx="68659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1</a:t>
            </a:r>
          </a:p>
        </p:txBody>
      </p:sp>
      <p:sp>
        <p:nvSpPr>
          <p:cNvPr id="36" name="35 CuadroTexto"/>
          <p:cNvSpPr txBox="1"/>
          <p:nvPr/>
        </p:nvSpPr>
        <p:spPr>
          <a:xfrm>
            <a:off x="5715000" y="5320145"/>
            <a:ext cx="68659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2</a:t>
            </a:r>
          </a:p>
        </p:txBody>
      </p:sp>
      <p:sp>
        <p:nvSpPr>
          <p:cNvPr id="37" name="36 CuadroTexto"/>
          <p:cNvSpPr txBox="1"/>
          <p:nvPr/>
        </p:nvSpPr>
        <p:spPr>
          <a:xfrm>
            <a:off x="7011735" y="5288972"/>
            <a:ext cx="68659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3</a:t>
            </a:r>
          </a:p>
        </p:txBody>
      </p:sp>
      <p:sp>
        <p:nvSpPr>
          <p:cNvPr id="38" name="37 CuadroTexto"/>
          <p:cNvSpPr txBox="1"/>
          <p:nvPr/>
        </p:nvSpPr>
        <p:spPr>
          <a:xfrm>
            <a:off x="11189081" y="5285829"/>
            <a:ext cx="53379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4</a:t>
            </a:r>
          </a:p>
        </p:txBody>
      </p:sp>
      <p:sp>
        <p:nvSpPr>
          <p:cNvPr id="39" name="38 CuadroTexto"/>
          <p:cNvSpPr txBox="1"/>
          <p:nvPr/>
        </p:nvSpPr>
        <p:spPr>
          <a:xfrm>
            <a:off x="10732080" y="2696500"/>
            <a:ext cx="1447798" cy="83099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s-MX" sz="1600" dirty="0">
                <a:latin typeface="Arial" panose="020B0604020202020204" pitchFamily="34" charset="0"/>
                <a:cs typeface="Arial" panose="020B0604020202020204" pitchFamily="34" charset="0"/>
              </a:rPr>
              <a:t>Presentación del medio de impugnación.</a:t>
            </a:r>
          </a:p>
        </p:txBody>
      </p:sp>
      <p:sp>
        <p:nvSpPr>
          <p:cNvPr id="40" name="39 CuadroTexto"/>
          <p:cNvSpPr txBox="1"/>
          <p:nvPr/>
        </p:nvSpPr>
        <p:spPr>
          <a:xfrm>
            <a:off x="8534400" y="2895547"/>
            <a:ext cx="1143000" cy="461665"/>
          </a:xfrm>
          <a:prstGeom prst="rect">
            <a:avLst/>
          </a:prstGeom>
          <a:noFill/>
        </p:spPr>
        <p:txBody>
          <a:bodyPr wrap="square" rtlCol="0">
            <a:spAutoFit/>
          </a:bodyPr>
          <a:lstStyle/>
          <a:p>
            <a:r>
              <a:rPr lang="es-MX" sz="2400" b="1" dirty="0">
                <a:solidFill>
                  <a:srgbClr val="FF0000"/>
                </a:solidFill>
                <a:latin typeface="Arial" panose="020B0604020202020204" pitchFamily="34" charset="0"/>
                <a:cs typeface="Arial" panose="020B0604020202020204" pitchFamily="34" charset="0"/>
              </a:rPr>
              <a:t>Límite</a:t>
            </a:r>
          </a:p>
        </p:txBody>
      </p:sp>
      <p:cxnSp>
        <p:nvCxnSpPr>
          <p:cNvPr id="7171" name="7170 Conector recto de flecha"/>
          <p:cNvCxnSpPr>
            <a:cxnSpLocks/>
            <a:stCxn id="40" idx="3"/>
          </p:cNvCxnSpPr>
          <p:nvPr/>
        </p:nvCxnSpPr>
        <p:spPr>
          <a:xfrm flipV="1">
            <a:off x="9677400" y="3114952"/>
            <a:ext cx="838200" cy="114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173" name="7172 Conector recto de flecha"/>
          <p:cNvCxnSpPr/>
          <p:nvPr/>
        </p:nvCxnSpPr>
        <p:spPr>
          <a:xfrm>
            <a:off x="11455979" y="3587859"/>
            <a:ext cx="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5" name="44 CuadroTexto"/>
          <p:cNvSpPr txBox="1"/>
          <p:nvPr/>
        </p:nvSpPr>
        <p:spPr>
          <a:xfrm>
            <a:off x="88355" y="4929196"/>
            <a:ext cx="1310718" cy="338554"/>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1600" b="1" dirty="0">
                <a:latin typeface="Arial" panose="020B0604020202020204" pitchFamily="34" charset="0"/>
                <a:cs typeface="Arial" panose="020B0604020202020204" pitchFamily="34" charset="0"/>
              </a:rPr>
              <a:t>EJEMPLO</a:t>
            </a:r>
          </a:p>
        </p:txBody>
      </p:sp>
      <p:sp>
        <p:nvSpPr>
          <p:cNvPr id="46" name="45 Abrir llave"/>
          <p:cNvSpPr/>
          <p:nvPr/>
        </p:nvSpPr>
        <p:spPr>
          <a:xfrm>
            <a:off x="1477242" y="3809425"/>
            <a:ext cx="198076" cy="2867892"/>
          </a:xfrm>
          <a:prstGeom prst="leftBrace">
            <a:avLst>
              <a:gd name="adj1" fmla="val 8333"/>
              <a:gd name="adj2" fmla="val 4369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7175" name="7174 Flecha curvada hacia arriba"/>
          <p:cNvSpPr/>
          <p:nvPr/>
        </p:nvSpPr>
        <p:spPr>
          <a:xfrm>
            <a:off x="4641273" y="5740976"/>
            <a:ext cx="1066800" cy="736023"/>
          </a:xfrm>
          <a:prstGeom prst="curved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MX">
              <a:solidFill>
                <a:schemeClr val="tx1"/>
              </a:solidFill>
            </a:endParaRPr>
          </a:p>
        </p:txBody>
      </p:sp>
      <p:sp>
        <p:nvSpPr>
          <p:cNvPr id="49" name="48 Flecha curvada hacia arriba"/>
          <p:cNvSpPr/>
          <p:nvPr/>
        </p:nvSpPr>
        <p:spPr>
          <a:xfrm>
            <a:off x="6095206" y="5763490"/>
            <a:ext cx="1066800" cy="713510"/>
          </a:xfrm>
          <a:prstGeom prst="curved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MX">
              <a:solidFill>
                <a:schemeClr val="tx1"/>
              </a:solidFill>
            </a:endParaRPr>
          </a:p>
        </p:txBody>
      </p:sp>
      <p:sp>
        <p:nvSpPr>
          <p:cNvPr id="50" name="49 Flecha curvada hacia arriba"/>
          <p:cNvSpPr/>
          <p:nvPr/>
        </p:nvSpPr>
        <p:spPr>
          <a:xfrm>
            <a:off x="7658099" y="5740977"/>
            <a:ext cx="4064777" cy="936340"/>
          </a:xfrm>
          <a:prstGeom prst="curved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MX">
              <a:solidFill>
                <a:schemeClr val="tx1"/>
              </a:solidFill>
            </a:endParaRPr>
          </a:p>
        </p:txBody>
      </p:sp>
      <p:sp>
        <p:nvSpPr>
          <p:cNvPr id="41" name="40 Rectángulo"/>
          <p:cNvSpPr/>
          <p:nvPr/>
        </p:nvSpPr>
        <p:spPr>
          <a:xfrm>
            <a:off x="8782331" y="9378"/>
            <a:ext cx="2145011" cy="830997"/>
          </a:xfrm>
          <a:prstGeom prst="rect">
            <a:avLst/>
          </a:prstGeom>
        </p:spPr>
        <p:txBody>
          <a:bodyPr wrap="none">
            <a:spAutoFit/>
          </a:bodyPr>
          <a:lstStyle/>
          <a:p>
            <a:pPr algn="ctr"/>
            <a:r>
              <a:rPr lang="es-MX" sz="4800" b="1" dirty="0">
                <a:solidFill>
                  <a:schemeClr val="tx2">
                    <a:lumMod val="75000"/>
                  </a:schemeClr>
                </a:solidFill>
                <a:latin typeface="Arial Rounded MT Bold" panose="020F0704030504030204" pitchFamily="34" charset="0"/>
                <a:cs typeface="Arial" panose="020B0604020202020204" pitchFamily="34" charset="0"/>
              </a:rPr>
              <a:t>Plazos</a:t>
            </a:r>
          </a:p>
        </p:txBody>
      </p:sp>
      <p:pic>
        <p:nvPicPr>
          <p:cNvPr id="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5870" y="40610"/>
            <a:ext cx="694011" cy="60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ángulo 19"/>
          <p:cNvSpPr/>
          <p:nvPr/>
        </p:nvSpPr>
        <p:spPr>
          <a:xfrm>
            <a:off x="2911735" y="2501364"/>
            <a:ext cx="5486400" cy="1015663"/>
          </a:xfrm>
          <a:prstGeom prst="rect">
            <a:avLst/>
          </a:prstGeom>
        </p:spPr>
        <p:txBody>
          <a:bodyPr wrap="square">
            <a:spAutoFit/>
          </a:bodyPr>
          <a:lstStyle/>
          <a:p>
            <a:pPr algn="just"/>
            <a:r>
              <a:rPr lang="es-MX" sz="2000" b="1" dirty="0" smtClean="0">
                <a:latin typeface="Arial" panose="020B0604020202020204" pitchFamily="34" charset="0"/>
                <a:cs typeface="Arial" panose="020B0604020202020204" pitchFamily="34" charset="0"/>
              </a:rPr>
              <a:t>Nota: En el TET, no </a:t>
            </a:r>
            <a:r>
              <a:rPr lang="es-MX" sz="2000" b="1" dirty="0">
                <a:latin typeface="Arial" panose="020B0604020202020204" pitchFamily="34" charset="0"/>
                <a:cs typeface="Arial" panose="020B0604020202020204" pitchFamily="34" charset="0"/>
              </a:rPr>
              <a:t>aplica la postura de computar el término </a:t>
            </a:r>
            <a:r>
              <a:rPr lang="es-MX" sz="2000" b="1" dirty="0" smtClean="0">
                <a:latin typeface="Arial" panose="020B0604020202020204" pitchFamily="34" charset="0"/>
                <a:cs typeface="Arial" panose="020B0604020202020204" pitchFamily="34" charset="0"/>
              </a:rPr>
              <a:t>únicamente dentro </a:t>
            </a:r>
            <a:r>
              <a:rPr lang="es-MX" sz="2000" b="1" dirty="0">
                <a:latin typeface="Arial" panose="020B0604020202020204" pitchFamily="34" charset="0"/>
                <a:cs typeface="Arial" panose="020B0604020202020204" pitchFamily="34" charset="0"/>
              </a:rPr>
              <a:t>del horario de labores </a:t>
            </a:r>
            <a:r>
              <a:rPr lang="es-MX" sz="2000" b="1" dirty="0" smtClean="0">
                <a:latin typeface="Arial" panose="020B0604020202020204" pitchFamily="34" charset="0"/>
                <a:cs typeface="Arial" panose="020B0604020202020204" pitchFamily="34" charset="0"/>
              </a:rPr>
              <a:t>de </a:t>
            </a:r>
            <a:r>
              <a:rPr lang="es-MX" sz="2000" b="1" dirty="0">
                <a:latin typeface="Arial" panose="020B0604020202020204" pitchFamily="34" charset="0"/>
                <a:cs typeface="Arial" panose="020B0604020202020204" pitchFamily="34" charset="0"/>
              </a:rPr>
              <a:t>8:00 am a 03:00 pm).</a:t>
            </a:r>
          </a:p>
        </p:txBody>
      </p:sp>
      <p:sp>
        <p:nvSpPr>
          <p:cNvPr id="21" name="Rectángulo 20"/>
          <p:cNvSpPr/>
          <p:nvPr/>
        </p:nvSpPr>
        <p:spPr>
          <a:xfrm>
            <a:off x="2224696" y="3817121"/>
            <a:ext cx="6919304" cy="461665"/>
          </a:xfrm>
          <a:prstGeom prst="rect">
            <a:avLst/>
          </a:prstGeom>
        </p:spPr>
        <p:txBody>
          <a:bodyPr wrap="square">
            <a:spAutoFit/>
          </a:bodyPr>
          <a:lstStyle/>
          <a:p>
            <a:r>
              <a:rPr lang="es-MX" sz="2400" b="1" dirty="0">
                <a:solidFill>
                  <a:srgbClr val="FF0000"/>
                </a:solidFill>
                <a:latin typeface="Arial" panose="020B0604020202020204" pitchFamily="34" charset="0"/>
                <a:ea typeface="Calibri" panose="020F0502020204030204" pitchFamily="34" charset="0"/>
                <a:cs typeface="Arial" panose="020B0604020202020204" pitchFamily="34" charset="0"/>
              </a:rPr>
              <a:t>Todos los plazos son fatales e improrrogables </a:t>
            </a:r>
            <a:endParaRPr lang="es-MX"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4040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40536562"/>
              </p:ext>
            </p:extLst>
          </p:nvPr>
        </p:nvGraphicFramePr>
        <p:xfrm>
          <a:off x="627347" y="800100"/>
          <a:ext cx="11350560" cy="605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Rectángulo"/>
          <p:cNvSpPr/>
          <p:nvPr/>
        </p:nvSpPr>
        <p:spPr>
          <a:xfrm>
            <a:off x="1251172" y="43582"/>
            <a:ext cx="9863342"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Requisitos del escrito de la demanda inicial</a:t>
            </a:r>
          </a:p>
        </p:txBody>
      </p:sp>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951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6130" y="3218315"/>
            <a:ext cx="1905000" cy="707886"/>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000" b="1" dirty="0">
                <a:solidFill>
                  <a:schemeClr val="tx1"/>
                </a:solidFill>
                <a:latin typeface="Arial" panose="020B0604020202020204" pitchFamily="34" charset="0"/>
                <a:cs typeface="Arial" panose="020B0604020202020204" pitchFamily="34" charset="0"/>
              </a:rPr>
              <a:t>Si el medio de impugnación</a:t>
            </a:r>
          </a:p>
        </p:txBody>
      </p:sp>
      <p:sp>
        <p:nvSpPr>
          <p:cNvPr id="4" name="3 Abrir llave"/>
          <p:cNvSpPr/>
          <p:nvPr/>
        </p:nvSpPr>
        <p:spPr>
          <a:xfrm>
            <a:off x="2032612" y="822483"/>
            <a:ext cx="609228" cy="5900739"/>
          </a:xfrm>
          <a:prstGeom prst="leftBrace">
            <a:avLst>
              <a:gd name="adj1" fmla="val 8333"/>
              <a:gd name="adj2" fmla="val 4612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5" name="4 CuadroTexto"/>
          <p:cNvSpPr txBox="1"/>
          <p:nvPr/>
        </p:nvSpPr>
        <p:spPr>
          <a:xfrm>
            <a:off x="2438085" y="878020"/>
            <a:ext cx="9488205" cy="707886"/>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Cuando se pretenda impugnar la no conformidad a la constitución de leyes federales o locales. </a:t>
            </a:r>
          </a:p>
        </p:txBody>
      </p:sp>
      <p:sp>
        <p:nvSpPr>
          <p:cNvPr id="6" name="5 CuadroTexto"/>
          <p:cNvSpPr txBox="1"/>
          <p:nvPr/>
        </p:nvSpPr>
        <p:spPr>
          <a:xfrm>
            <a:off x="2419974" y="1614916"/>
            <a:ext cx="9488204" cy="163121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Cuando se pretenda impugnar actos o resoluciones: que no afecten el interés jurídico del actor; que se haya consumado de un modo irreparable; que se hubiese consentido expresamente (voluntad); que no se haya interpuesto el medio de impugnación dentro de los plazos señalados en la </a:t>
            </a:r>
            <a:r>
              <a:rPr lang="es-MX" sz="2000" b="1" dirty="0" smtClean="0">
                <a:solidFill>
                  <a:schemeClr val="tx1"/>
                </a:solidFill>
                <a:latin typeface="Arial" panose="020B0604020202020204" pitchFamily="34" charset="0"/>
                <a:cs typeface="Arial" panose="020B0604020202020204" pitchFamily="34" charset="0"/>
              </a:rPr>
              <a:t>ley.</a:t>
            </a:r>
            <a:endParaRPr lang="es-MX" sz="2000" b="1" dirty="0">
              <a:solidFill>
                <a:schemeClr val="tx1"/>
              </a:solidFill>
              <a:latin typeface="Arial" panose="020B0604020202020204" pitchFamily="34" charset="0"/>
              <a:cs typeface="Arial" panose="020B0604020202020204" pitchFamily="34" charset="0"/>
            </a:endParaRPr>
          </a:p>
        </p:txBody>
      </p:sp>
      <p:sp>
        <p:nvSpPr>
          <p:cNvPr id="8" name="7 CuadroTexto"/>
          <p:cNvSpPr txBox="1"/>
          <p:nvPr/>
        </p:nvSpPr>
        <p:spPr>
          <a:xfrm>
            <a:off x="2419974" y="3311339"/>
            <a:ext cx="9488204" cy="400110"/>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Que el provente </a:t>
            </a:r>
            <a:r>
              <a:rPr lang="es-MX" sz="2000" b="1" dirty="0">
                <a:solidFill>
                  <a:schemeClr val="tx1"/>
                </a:solidFill>
                <a:latin typeface="Arial" panose="020B0604020202020204" pitchFamily="34" charset="0"/>
                <a:cs typeface="Arial" panose="020B0604020202020204" pitchFamily="34" charset="0"/>
              </a:rPr>
              <a:t>carezca de </a:t>
            </a:r>
            <a:r>
              <a:rPr lang="es-MX" sz="2000" b="1" dirty="0" smtClean="0">
                <a:solidFill>
                  <a:schemeClr val="tx1"/>
                </a:solidFill>
                <a:latin typeface="Arial" panose="020B0604020202020204" pitchFamily="34" charset="0"/>
                <a:cs typeface="Arial" panose="020B0604020202020204" pitchFamily="34" charset="0"/>
              </a:rPr>
              <a:t>legitimación</a:t>
            </a:r>
            <a:r>
              <a:rPr lang="es-MX" sz="2000" b="1" dirty="0" smtClean="0">
                <a:latin typeface="Arial" panose="020B0604020202020204" pitchFamily="34" charset="0"/>
                <a:cs typeface="Arial" panose="020B0604020202020204" pitchFamily="34" charset="0"/>
              </a:rPr>
              <a:t>.</a:t>
            </a:r>
            <a:endParaRPr lang="es-MX" sz="2000" b="1" dirty="0">
              <a:latin typeface="Arial" panose="020B0604020202020204" pitchFamily="34" charset="0"/>
              <a:cs typeface="Arial" panose="020B0604020202020204" pitchFamily="34" charset="0"/>
            </a:endParaRPr>
          </a:p>
        </p:txBody>
      </p:sp>
      <p:sp>
        <p:nvSpPr>
          <p:cNvPr id="9" name="8 CuadroTexto"/>
          <p:cNvSpPr txBox="1"/>
          <p:nvPr/>
        </p:nvSpPr>
        <p:spPr>
          <a:xfrm>
            <a:off x="2431211" y="3736724"/>
            <a:ext cx="9488204" cy="70788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Cuando no se hayan agotado las instancias previas establecidas por las leyes locales, o por las normas internas de los partidos </a:t>
            </a:r>
            <a:r>
              <a:rPr lang="es-MX" sz="2000" b="1" dirty="0" smtClean="0">
                <a:solidFill>
                  <a:schemeClr val="tx1"/>
                </a:solidFill>
                <a:latin typeface="Arial" panose="020B0604020202020204" pitchFamily="34" charset="0"/>
                <a:cs typeface="Arial" panose="020B0604020202020204" pitchFamily="34" charset="0"/>
              </a:rPr>
              <a:t>políticos.</a:t>
            </a:r>
            <a:endParaRPr lang="es-MX" sz="2000" b="1" dirty="0">
              <a:solidFill>
                <a:schemeClr val="tx1"/>
              </a:solidFill>
              <a:latin typeface="Arial" panose="020B0604020202020204" pitchFamily="34" charset="0"/>
              <a:cs typeface="Arial" panose="020B0604020202020204" pitchFamily="34" charset="0"/>
            </a:endParaRPr>
          </a:p>
        </p:txBody>
      </p:sp>
      <p:sp>
        <p:nvSpPr>
          <p:cNvPr id="10" name="9 CuadroTexto"/>
          <p:cNvSpPr txBox="1"/>
          <p:nvPr/>
        </p:nvSpPr>
        <p:spPr>
          <a:xfrm>
            <a:off x="2434716" y="4513276"/>
            <a:ext cx="9494942" cy="707886"/>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Cuando en un mismo escrito se pretenda impugnar más de una elección, salvo las excepciones establecidas en la ley.</a:t>
            </a:r>
          </a:p>
        </p:txBody>
      </p:sp>
      <p:sp>
        <p:nvSpPr>
          <p:cNvPr id="11" name="10 CuadroTexto"/>
          <p:cNvSpPr txBox="1"/>
          <p:nvPr/>
        </p:nvSpPr>
        <p:spPr>
          <a:xfrm>
            <a:off x="2438085" y="5254583"/>
            <a:ext cx="9513746" cy="1015663"/>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Cuando en el medio de impugnación se solicite, en forma exclusiva la no aplicación de una norma general en materia electoral, cuya validez haya sido declarada por la Suprema Corte de Justicia de l Nación. </a:t>
            </a:r>
          </a:p>
        </p:txBody>
      </p:sp>
      <p:sp>
        <p:nvSpPr>
          <p:cNvPr id="12" name="11 Rectángulo"/>
          <p:cNvSpPr/>
          <p:nvPr/>
        </p:nvSpPr>
        <p:spPr>
          <a:xfrm rot="19614979">
            <a:off x="547113" y="4555900"/>
            <a:ext cx="1357703" cy="10048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000" b="1" dirty="0"/>
              <a:t>ART. 10 LMIMEET</a:t>
            </a:r>
          </a:p>
        </p:txBody>
      </p:sp>
      <p:sp>
        <p:nvSpPr>
          <p:cNvPr id="7" name="6 Rectángulo"/>
          <p:cNvSpPr/>
          <p:nvPr/>
        </p:nvSpPr>
        <p:spPr>
          <a:xfrm>
            <a:off x="439171" y="215325"/>
            <a:ext cx="11049000" cy="584775"/>
          </a:xfrm>
          <a:prstGeom prst="rect">
            <a:avLst/>
          </a:prstGeom>
        </p:spPr>
        <p:txBody>
          <a:bodyPr wrap="square">
            <a:spAutoFit/>
          </a:bodyPr>
          <a:lstStyle/>
          <a:p>
            <a:pPr algn="ctr"/>
            <a:r>
              <a:rPr lang="es-MX" sz="3200" b="1" dirty="0">
                <a:solidFill>
                  <a:schemeClr val="tx2">
                    <a:lumMod val="75000"/>
                  </a:schemeClr>
                </a:solidFill>
                <a:latin typeface="Arial Rounded MT Bold" panose="020F0704030504030204" pitchFamily="34" charset="0"/>
                <a:cs typeface="Arial" panose="020B0604020202020204" pitchFamily="34" charset="0"/>
              </a:rPr>
              <a:t>Causales de </a:t>
            </a:r>
            <a:r>
              <a:rPr lang="es-MX" sz="3200" b="1" dirty="0" err="1">
                <a:solidFill>
                  <a:schemeClr val="tx2">
                    <a:lumMod val="75000"/>
                  </a:schemeClr>
                </a:solidFill>
                <a:latin typeface="Arial Rounded MT Bold" panose="020F0704030504030204" pitchFamily="34" charset="0"/>
                <a:cs typeface="Arial" panose="020B0604020202020204" pitchFamily="34" charset="0"/>
              </a:rPr>
              <a:t>desechamiento</a:t>
            </a:r>
            <a:r>
              <a:rPr lang="es-MX" sz="3200" b="1" dirty="0">
                <a:solidFill>
                  <a:schemeClr val="tx2">
                    <a:lumMod val="75000"/>
                  </a:schemeClr>
                </a:solidFill>
                <a:latin typeface="Arial Rounded MT Bold" panose="020F0704030504030204" pitchFamily="34" charset="0"/>
                <a:cs typeface="Arial" panose="020B0604020202020204" pitchFamily="34" charset="0"/>
              </a:rPr>
              <a:t> por improcedencia</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4 CuadroTexto"/>
          <p:cNvSpPr txBox="1"/>
          <p:nvPr/>
        </p:nvSpPr>
        <p:spPr>
          <a:xfrm>
            <a:off x="2443072" y="6323112"/>
            <a:ext cx="9488205" cy="400110"/>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t>Carezca de nombre y/o </a:t>
            </a:r>
            <a:r>
              <a:rPr lang="es-MX" sz="2000" b="1" dirty="0" smtClean="0"/>
              <a:t>firma.                         Se quede sin materia antes de la admisión.</a:t>
            </a:r>
            <a:endParaRPr lang="es-MX" sz="2000" b="1" dirty="0"/>
          </a:p>
        </p:txBody>
      </p:sp>
    </p:spTree>
    <p:extLst>
      <p:ext uri="{BB962C8B-B14F-4D97-AF65-F5344CB8AC3E}">
        <p14:creationId xmlns:p14="http://schemas.microsoft.com/office/powerpoint/2010/main" val="4813371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9201" y="1076835"/>
            <a:ext cx="8632672" cy="55399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50000"/>
              </a:lnSpc>
            </a:pPr>
            <a:r>
              <a:rPr lang="es-MX" sz="2000" b="1" dirty="0" smtClean="0">
                <a:latin typeface="Arial" panose="020B0604020202020204" pitchFamily="34" charset="0"/>
                <a:cs typeface="Arial" panose="020B0604020202020204" pitchFamily="34" charset="0"/>
              </a:rPr>
              <a:t>  El </a:t>
            </a:r>
            <a:r>
              <a:rPr lang="es-MX" sz="2000" b="1" dirty="0" err="1" smtClean="0">
                <a:solidFill>
                  <a:schemeClr val="tx1"/>
                </a:solidFill>
                <a:latin typeface="Arial" panose="020B0604020202020204" pitchFamily="34" charset="0"/>
                <a:cs typeface="Arial" panose="020B0604020202020204" pitchFamily="34" charset="0"/>
              </a:rPr>
              <a:t>promovente</a:t>
            </a:r>
            <a:r>
              <a:rPr lang="es-MX" sz="2000" b="1" dirty="0" smtClean="0">
                <a:latin typeface="Arial" panose="020B0604020202020204" pitchFamily="34" charset="0"/>
                <a:cs typeface="Arial" panose="020B0604020202020204" pitchFamily="34" charset="0"/>
              </a:rPr>
              <a:t> </a:t>
            </a:r>
            <a:r>
              <a:rPr lang="es-MX" sz="2000" b="1" dirty="0">
                <a:latin typeface="Arial" panose="020B0604020202020204" pitchFamily="34" charset="0"/>
                <a:cs typeface="Arial" panose="020B0604020202020204" pitchFamily="34" charset="0"/>
              </a:rPr>
              <a:t>desista expresamente por </a:t>
            </a:r>
            <a:r>
              <a:rPr lang="es-MX" sz="2000" b="1" dirty="0" smtClean="0">
                <a:latin typeface="Arial" panose="020B0604020202020204" pitchFamily="34" charset="0"/>
                <a:cs typeface="Arial" panose="020B0604020202020204" pitchFamily="34" charset="0"/>
              </a:rPr>
              <a:t>escrito.</a:t>
            </a:r>
            <a:endParaRPr lang="es-MX" sz="2000" b="1" dirty="0">
              <a:latin typeface="Arial" panose="020B0604020202020204" pitchFamily="34" charset="0"/>
              <a:cs typeface="Arial" panose="020B0604020202020204" pitchFamily="34" charset="0"/>
            </a:endParaRPr>
          </a:p>
        </p:txBody>
      </p:sp>
      <p:sp>
        <p:nvSpPr>
          <p:cNvPr id="5" name="4 CuadroTexto"/>
          <p:cNvSpPr txBox="1"/>
          <p:nvPr/>
        </p:nvSpPr>
        <p:spPr>
          <a:xfrm>
            <a:off x="1219202" y="2776995"/>
            <a:ext cx="8619022" cy="193899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lnSpc>
                <a:spcPct val="150000"/>
              </a:lnSpc>
            </a:pPr>
            <a:r>
              <a:rPr lang="es-MX" sz="2000" b="1" dirty="0" smtClean="0">
                <a:latin typeface="Arial" panose="020B0604020202020204" pitchFamily="34" charset="0"/>
                <a:cs typeface="Arial" panose="020B0604020202020204" pitchFamily="34" charset="0"/>
              </a:rPr>
              <a:t>  La </a:t>
            </a:r>
            <a:r>
              <a:rPr lang="es-MX" sz="2000" b="1" dirty="0">
                <a:latin typeface="Arial" panose="020B0604020202020204" pitchFamily="34" charset="0"/>
                <a:cs typeface="Arial" panose="020B0604020202020204" pitchFamily="34" charset="0"/>
              </a:rPr>
              <a:t>autoridad u órgano partidista responsable del acto o resolución impugnado lo modifique o revoque, quedando totalmente sin materia el medio de impugnación respectivo antes de que se dicte resolución o sentencia.</a:t>
            </a:r>
          </a:p>
        </p:txBody>
      </p:sp>
      <p:sp>
        <p:nvSpPr>
          <p:cNvPr id="6" name="5 CuadroTexto"/>
          <p:cNvSpPr txBox="1"/>
          <p:nvPr/>
        </p:nvSpPr>
        <p:spPr>
          <a:xfrm>
            <a:off x="1219202" y="4838596"/>
            <a:ext cx="8583662" cy="1015663"/>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50000"/>
              </a:lnSpc>
            </a:pPr>
            <a:r>
              <a:rPr lang="es-MX" sz="2000" b="1" dirty="0" smtClean="0">
                <a:latin typeface="Arial" panose="020B0604020202020204" pitchFamily="34" charset="0"/>
                <a:cs typeface="Arial" panose="020B0604020202020204" pitchFamily="34" charset="0"/>
              </a:rPr>
              <a:t>Habiendo </a:t>
            </a:r>
            <a:r>
              <a:rPr lang="es-MX" sz="2000" b="1" dirty="0">
                <a:latin typeface="Arial" panose="020B0604020202020204" pitchFamily="34" charset="0"/>
                <a:cs typeface="Arial" panose="020B0604020202020204" pitchFamily="34" charset="0"/>
              </a:rPr>
              <a:t>sido admitido el medio de impugnación correspondiente, aparezca o sobrevenga alguna causal de improcedencia.</a:t>
            </a:r>
          </a:p>
        </p:txBody>
      </p:sp>
      <p:sp>
        <p:nvSpPr>
          <p:cNvPr id="7" name="6 CuadroTexto"/>
          <p:cNvSpPr txBox="1"/>
          <p:nvPr/>
        </p:nvSpPr>
        <p:spPr>
          <a:xfrm>
            <a:off x="1219202" y="1695726"/>
            <a:ext cx="8632670" cy="1015663"/>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lnSpc>
                <a:spcPct val="150000"/>
              </a:lnSpc>
            </a:pPr>
            <a:r>
              <a:rPr lang="es-MX" sz="2000" b="1" dirty="0" smtClean="0">
                <a:latin typeface="Arial" panose="020B0604020202020204" pitchFamily="34" charset="0"/>
                <a:cs typeface="Arial" panose="020B0604020202020204" pitchFamily="34" charset="0"/>
              </a:rPr>
              <a:t>  El </a:t>
            </a:r>
            <a:r>
              <a:rPr lang="es-MX" sz="2000" b="1" dirty="0">
                <a:latin typeface="Arial" panose="020B0604020202020204" pitchFamily="34" charset="0"/>
                <a:cs typeface="Arial" panose="020B0604020202020204" pitchFamily="34" charset="0"/>
              </a:rPr>
              <a:t>ciudadano agraviado fallezca o sea suspendido o privado de sus derechos </a:t>
            </a:r>
            <a:r>
              <a:rPr lang="es-MX" sz="2000" b="1" dirty="0" err="1" smtClean="0">
                <a:latin typeface="Arial" panose="020B0604020202020204" pitchFamily="34" charset="0"/>
                <a:cs typeface="Arial" panose="020B0604020202020204" pitchFamily="34" charset="0"/>
              </a:rPr>
              <a:t>políticoelectorales</a:t>
            </a:r>
            <a:r>
              <a:rPr lang="es-MX" sz="2000" b="1" dirty="0">
                <a:latin typeface="Arial" panose="020B0604020202020204" pitchFamily="34" charset="0"/>
                <a:cs typeface="Arial" panose="020B0604020202020204" pitchFamily="34" charset="0"/>
              </a:rPr>
              <a:t>.</a:t>
            </a:r>
          </a:p>
        </p:txBody>
      </p:sp>
      <p:sp>
        <p:nvSpPr>
          <p:cNvPr id="4" name="3 Rectángulo"/>
          <p:cNvSpPr/>
          <p:nvPr/>
        </p:nvSpPr>
        <p:spPr>
          <a:xfrm rot="1404048">
            <a:off x="10350937" y="3093696"/>
            <a:ext cx="1323975" cy="97988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dirty="0"/>
              <a:t>ART. 11 LMIMEET</a:t>
            </a:r>
          </a:p>
        </p:txBody>
      </p:sp>
      <p:sp>
        <p:nvSpPr>
          <p:cNvPr id="8" name="7 Rectángulo"/>
          <p:cNvSpPr/>
          <p:nvPr/>
        </p:nvSpPr>
        <p:spPr>
          <a:xfrm>
            <a:off x="1731924" y="381000"/>
            <a:ext cx="7793075" cy="584775"/>
          </a:xfrm>
          <a:prstGeom prst="rect">
            <a:avLst/>
          </a:prstGeom>
        </p:spPr>
        <p:txBody>
          <a:bodyPr wrap="square">
            <a:spAutoFit/>
          </a:bodyPr>
          <a:lstStyle/>
          <a:p>
            <a:pPr algn="ctr"/>
            <a:r>
              <a:rPr lang="es-MX" sz="3200" b="1" dirty="0">
                <a:solidFill>
                  <a:schemeClr val="tx2">
                    <a:lumMod val="75000"/>
                  </a:schemeClr>
                </a:solidFill>
                <a:latin typeface="Arial Rounded MT Bold" panose="020F0704030504030204" pitchFamily="34" charset="0"/>
                <a:cs typeface="Arial" panose="020B0604020202020204" pitchFamily="34" charset="0"/>
              </a:rPr>
              <a:t>Causales de sobreseimiento</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766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27504159"/>
              </p:ext>
            </p:extLst>
          </p:nvPr>
        </p:nvGraphicFramePr>
        <p:xfrm>
          <a:off x="1676400" y="1143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rot="242862">
            <a:off x="4108033" y="5220452"/>
            <a:ext cx="3124200" cy="461665"/>
          </a:xfrm>
          <a:prstGeom prst="rect">
            <a:avLst/>
          </a:prstGeom>
          <a:noFill/>
        </p:spPr>
        <p:txBody>
          <a:bodyPr wrap="square" rtlCol="0">
            <a:spAutoFit/>
          </a:bodyPr>
          <a:lstStyle/>
          <a:p>
            <a:pPr algn="ctr"/>
            <a:r>
              <a:rPr lang="es-MX" sz="2400" b="1" dirty="0">
                <a:latin typeface="Arial" panose="020B0604020202020204" pitchFamily="34" charset="0"/>
                <a:cs typeface="Arial" panose="020B0604020202020204" pitchFamily="34" charset="0"/>
              </a:rPr>
              <a:t>P</a:t>
            </a:r>
            <a:r>
              <a:rPr lang="es-MX" sz="2400" b="1" dirty="0" smtClean="0">
                <a:latin typeface="Arial" panose="020B0604020202020204" pitchFamily="34" charset="0"/>
                <a:cs typeface="Arial" panose="020B0604020202020204" pitchFamily="34" charset="0"/>
              </a:rPr>
              <a:t>ericiales</a:t>
            </a:r>
            <a:endParaRPr lang="es-MX" sz="24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628818">
            <a:off x="711722" y="1158601"/>
            <a:ext cx="1812593" cy="1457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44008">
            <a:off x="9055574" y="1936791"/>
            <a:ext cx="2676525" cy="140368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118" y="4038600"/>
            <a:ext cx="2153882" cy="17430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60641">
            <a:off x="9029702" y="4427682"/>
            <a:ext cx="2171698" cy="170397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5" name="4 Rectángulo"/>
          <p:cNvSpPr/>
          <p:nvPr/>
        </p:nvSpPr>
        <p:spPr>
          <a:xfrm>
            <a:off x="2799274" y="5791805"/>
            <a:ext cx="1219200" cy="6205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ART. 14 LMIMEET</a:t>
            </a:r>
          </a:p>
        </p:txBody>
      </p:sp>
      <p:sp>
        <p:nvSpPr>
          <p:cNvPr id="6" name="5 Rectángulo"/>
          <p:cNvSpPr/>
          <p:nvPr/>
        </p:nvSpPr>
        <p:spPr>
          <a:xfrm>
            <a:off x="7244630" y="14045"/>
            <a:ext cx="2457083" cy="769441"/>
          </a:xfrm>
          <a:prstGeom prst="rect">
            <a:avLst/>
          </a:prstGeom>
        </p:spPr>
        <p:txBody>
          <a:bodyPr wrap="none">
            <a:spAutoFit/>
          </a:bodyPr>
          <a:lstStyle/>
          <a:p>
            <a:pPr algn="ctr"/>
            <a:r>
              <a:rPr lang="es-MX" sz="4400" b="1" dirty="0">
                <a:solidFill>
                  <a:schemeClr val="tx2">
                    <a:lumMod val="75000"/>
                  </a:schemeClr>
                </a:solidFill>
                <a:latin typeface="Arial Rounded MT Bold" panose="020F0704030504030204" pitchFamily="34" charset="0"/>
                <a:cs typeface="Arial" panose="020B0604020202020204" pitchFamily="34" charset="0"/>
              </a:rPr>
              <a:t>Pruebas</a:t>
            </a:r>
          </a:p>
        </p:txBody>
      </p:sp>
      <p:pic>
        <p:nvPicPr>
          <p:cNvPr id="1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92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618876" y="205218"/>
            <a:ext cx="6820009" cy="769441"/>
          </a:xfrm>
          <a:prstGeom prst="rect">
            <a:avLst/>
          </a:prstGeom>
        </p:spPr>
        <p:txBody>
          <a:bodyPr wrap="none">
            <a:spAutoFit/>
          </a:bodyPr>
          <a:lstStyle/>
          <a:p>
            <a:pPr algn="ctr"/>
            <a:r>
              <a:rPr lang="es-MX" sz="4400" b="1" dirty="0">
                <a:solidFill>
                  <a:schemeClr val="tx2">
                    <a:lumMod val="75000"/>
                  </a:schemeClr>
                </a:solidFill>
                <a:latin typeface="Arial Rounded MT Bold" panose="020F0704030504030204" pitchFamily="34" charset="0"/>
                <a:cs typeface="Arial" panose="020B0604020202020204" pitchFamily="34" charset="0"/>
              </a:rPr>
              <a:t>Pruebas supervenientes</a:t>
            </a:r>
          </a:p>
        </p:txBody>
      </p:sp>
      <p:sp>
        <p:nvSpPr>
          <p:cNvPr id="3" name="2 Rectángulo"/>
          <p:cNvSpPr/>
          <p:nvPr/>
        </p:nvSpPr>
        <p:spPr>
          <a:xfrm>
            <a:off x="3124200" y="1032856"/>
            <a:ext cx="7809362" cy="120032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MX" sz="2400" b="1" dirty="0">
                <a:latin typeface="Arial" panose="020B0604020202020204" pitchFamily="34" charset="0"/>
                <a:cs typeface="Arial" panose="020B0604020202020204" pitchFamily="34" charset="0"/>
              </a:rPr>
              <a:t>Las pruebas ofrecidas o </a:t>
            </a:r>
            <a:r>
              <a:rPr lang="es-MX" sz="2400" b="1" dirty="0">
                <a:solidFill>
                  <a:schemeClr val="tx1"/>
                </a:solidFill>
                <a:latin typeface="Arial" panose="020B0604020202020204" pitchFamily="34" charset="0"/>
                <a:cs typeface="Arial" panose="020B0604020202020204" pitchFamily="34" charset="0"/>
              </a:rPr>
              <a:t>aportadas fuera de los plazos legales </a:t>
            </a:r>
            <a:r>
              <a:rPr lang="es-MX" sz="2400" b="1" dirty="0">
                <a:latin typeface="Arial" panose="020B0604020202020204" pitchFamily="34" charset="0"/>
                <a:cs typeface="Arial" panose="020B0604020202020204" pitchFamily="34" charset="0"/>
              </a:rPr>
              <a:t>no se deben tomar en cuenta para resolver, </a:t>
            </a:r>
            <a:r>
              <a:rPr lang="es-MX" sz="2400" b="1" dirty="0">
                <a:solidFill>
                  <a:srgbClr val="FF0000"/>
                </a:solidFill>
                <a:latin typeface="Arial" panose="020B0604020202020204" pitchFamily="34" charset="0"/>
                <a:cs typeface="Arial" panose="020B0604020202020204" pitchFamily="34" charset="0"/>
              </a:rPr>
              <a:t>a excepción de las supervenientes</a:t>
            </a:r>
            <a:r>
              <a:rPr lang="es-MX" sz="2400" b="1" dirty="0">
                <a:latin typeface="Arial" panose="020B0604020202020204" pitchFamily="34" charset="0"/>
                <a:cs typeface="Arial" panose="020B0604020202020204" pitchFamily="34" charset="0"/>
              </a:rPr>
              <a:t>.</a:t>
            </a:r>
          </a:p>
        </p:txBody>
      </p:sp>
      <p:sp>
        <p:nvSpPr>
          <p:cNvPr id="4" name="3 CuadroTexto"/>
          <p:cNvSpPr txBox="1"/>
          <p:nvPr/>
        </p:nvSpPr>
        <p:spPr>
          <a:xfrm>
            <a:off x="685800" y="2989097"/>
            <a:ext cx="2340595" cy="584775"/>
          </a:xfrm>
          <a:prstGeom prst="rect">
            <a:avLst/>
          </a:prstGeom>
          <a:noFill/>
        </p:spPr>
        <p:txBody>
          <a:bodyPr wrap="square" rtlCol="0">
            <a:spAutoFit/>
          </a:bodyPr>
          <a:lstStyle/>
          <a:p>
            <a:r>
              <a:rPr lang="es-MX" sz="3200" b="1" dirty="0">
                <a:latin typeface="Arial" panose="020B0604020202020204" pitchFamily="34" charset="0"/>
                <a:cs typeface="Arial" panose="020B0604020202020204" pitchFamily="34" charset="0"/>
              </a:rPr>
              <a:t>Concepto:</a:t>
            </a:r>
          </a:p>
        </p:txBody>
      </p:sp>
      <p:sp>
        <p:nvSpPr>
          <p:cNvPr id="5" name="4 CuadroTexto"/>
          <p:cNvSpPr txBox="1"/>
          <p:nvPr/>
        </p:nvSpPr>
        <p:spPr>
          <a:xfrm>
            <a:off x="3124200" y="2348441"/>
            <a:ext cx="7809362"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MX" sz="2400" b="1" dirty="0">
                <a:latin typeface="Arial" panose="020B0604020202020204" pitchFamily="34" charset="0"/>
                <a:cs typeface="Arial" panose="020B0604020202020204" pitchFamily="34" charset="0"/>
              </a:rPr>
              <a:t>Medios de convicción </a:t>
            </a:r>
            <a:r>
              <a:rPr lang="es-MX" sz="2400" b="1" dirty="0">
                <a:solidFill>
                  <a:srgbClr val="FF0000"/>
                </a:solidFill>
                <a:latin typeface="Arial" panose="020B0604020202020204" pitchFamily="34" charset="0"/>
                <a:cs typeface="Arial" panose="020B0604020202020204" pitchFamily="34" charset="0"/>
              </a:rPr>
              <a:t>surgidos después del plazo legal </a:t>
            </a:r>
            <a:r>
              <a:rPr lang="es-MX" sz="2400" b="1" dirty="0">
                <a:solidFill>
                  <a:schemeClr val="tx1"/>
                </a:solidFill>
                <a:latin typeface="Arial" panose="020B0604020202020204" pitchFamily="34" charset="0"/>
                <a:cs typeface="Arial" panose="020B0604020202020204" pitchFamily="34" charset="0"/>
              </a:rPr>
              <a:t>en que deben aportarse los elementos probatorios</a:t>
            </a:r>
            <a:r>
              <a:rPr lang="es-MX" sz="2400" b="1" dirty="0">
                <a:latin typeface="Arial" panose="020B0604020202020204" pitchFamily="34" charset="0"/>
                <a:cs typeface="Arial" panose="020B0604020202020204" pitchFamily="34" charset="0"/>
              </a:rPr>
              <a:t>. </a:t>
            </a:r>
          </a:p>
        </p:txBody>
      </p:sp>
      <p:sp>
        <p:nvSpPr>
          <p:cNvPr id="6" name="5 CuadroTexto"/>
          <p:cNvSpPr txBox="1"/>
          <p:nvPr/>
        </p:nvSpPr>
        <p:spPr>
          <a:xfrm>
            <a:off x="3126474" y="3665163"/>
            <a:ext cx="7807087" cy="1569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MX" sz="2400" b="1" dirty="0">
                <a:latin typeface="Arial" panose="020B0604020202020204" pitchFamily="34" charset="0"/>
                <a:cs typeface="Arial" panose="020B0604020202020204" pitchFamily="34" charset="0"/>
              </a:rPr>
              <a:t>Aquellos </a:t>
            </a:r>
            <a:r>
              <a:rPr lang="es-MX" sz="2400" b="1" dirty="0">
                <a:solidFill>
                  <a:srgbClr val="FF0000"/>
                </a:solidFill>
                <a:latin typeface="Arial" panose="020B0604020202020204" pitchFamily="34" charset="0"/>
                <a:cs typeface="Arial" panose="020B0604020202020204" pitchFamily="34" charset="0"/>
              </a:rPr>
              <a:t>ya</a:t>
            </a:r>
            <a:r>
              <a:rPr lang="es-MX" sz="2400" b="1" dirty="0">
                <a:latin typeface="Arial" panose="020B0604020202020204" pitchFamily="34" charset="0"/>
                <a:cs typeface="Arial" panose="020B0604020202020204" pitchFamily="34" charset="0"/>
              </a:rPr>
              <a:t> </a:t>
            </a:r>
            <a:r>
              <a:rPr lang="es-MX" sz="2400" b="1" dirty="0">
                <a:solidFill>
                  <a:srgbClr val="FF0000"/>
                </a:solidFill>
                <a:latin typeface="Arial" panose="020B0604020202020204" pitchFamily="34" charset="0"/>
                <a:cs typeface="Arial" panose="020B0604020202020204" pitchFamily="34" charset="0"/>
              </a:rPr>
              <a:t>existentes</a:t>
            </a:r>
            <a:r>
              <a:rPr lang="es-MX" sz="2400" b="1" dirty="0">
                <a:latin typeface="Arial" panose="020B0604020202020204" pitchFamily="34" charset="0"/>
                <a:cs typeface="Arial" panose="020B0604020202020204" pitchFamily="34" charset="0"/>
              </a:rPr>
              <a:t>, </a:t>
            </a:r>
            <a:r>
              <a:rPr lang="es-MX" sz="2400" b="1" dirty="0" smtClean="0">
                <a:latin typeface="Arial" panose="020B0604020202020204" pitchFamily="34" charset="0"/>
                <a:cs typeface="Arial" panose="020B0604020202020204" pitchFamily="34" charset="0"/>
              </a:rPr>
              <a:t>que </a:t>
            </a:r>
            <a:r>
              <a:rPr lang="es-MX" sz="2400" b="1" dirty="0" smtClean="0">
                <a:solidFill>
                  <a:srgbClr val="FF0000"/>
                </a:solidFill>
                <a:latin typeface="Arial" panose="020B0604020202020204" pitchFamily="34" charset="0"/>
                <a:cs typeface="Arial" panose="020B0604020202020204" pitchFamily="34" charset="0"/>
              </a:rPr>
              <a:t>no </a:t>
            </a:r>
            <a:r>
              <a:rPr lang="es-MX" sz="2400" b="1" dirty="0">
                <a:solidFill>
                  <a:srgbClr val="FF0000"/>
                </a:solidFill>
                <a:latin typeface="Arial" panose="020B0604020202020204" pitchFamily="34" charset="0"/>
                <a:cs typeface="Arial" panose="020B0604020202020204" pitchFamily="34" charset="0"/>
              </a:rPr>
              <a:t>pudieron ofrecer o aportar por desconocerlos o por existir obstáculos que no estaban a su alcance superar</a:t>
            </a:r>
            <a:r>
              <a:rPr lang="es-MX" sz="2400" b="1" dirty="0">
                <a:latin typeface="Arial" panose="020B0604020202020204" pitchFamily="34" charset="0"/>
                <a:cs typeface="Arial" panose="020B0604020202020204" pitchFamily="34" charset="0"/>
              </a:rPr>
              <a:t>, siempre que se aporten antes del </a:t>
            </a:r>
            <a:r>
              <a:rPr lang="es-MX" sz="2400" b="1" dirty="0">
                <a:solidFill>
                  <a:schemeClr val="tx2"/>
                </a:solidFill>
                <a:latin typeface="Arial" panose="020B0604020202020204" pitchFamily="34" charset="0"/>
                <a:cs typeface="Arial" panose="020B0604020202020204" pitchFamily="34" charset="0"/>
              </a:rPr>
              <a:t>cierre de la instrucción</a:t>
            </a:r>
            <a:r>
              <a:rPr lang="es-MX" sz="2400" b="1" dirty="0">
                <a:latin typeface="Arial" panose="020B0604020202020204" pitchFamily="34" charset="0"/>
                <a:cs typeface="Arial" panose="020B0604020202020204" pitchFamily="34" charset="0"/>
              </a:rPr>
              <a:t>.</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753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1178" y="907571"/>
            <a:ext cx="3196698"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La Autoridad Responsable (IEPCT u Órgano Partidista, Ayuntamiento –Elección de Delegados-). </a:t>
            </a:r>
          </a:p>
        </p:txBody>
      </p:sp>
      <p:sp>
        <p:nvSpPr>
          <p:cNvPr id="5" name="4 CuadroTexto"/>
          <p:cNvSpPr txBox="1"/>
          <p:nvPr/>
        </p:nvSpPr>
        <p:spPr>
          <a:xfrm>
            <a:off x="467109" y="1620480"/>
            <a:ext cx="2249448"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400" dirty="0">
                <a:solidFill>
                  <a:schemeClr val="tx1"/>
                </a:solidFill>
                <a:latin typeface="Arial" panose="020B0604020202020204" pitchFamily="34" charset="0"/>
                <a:cs typeface="Arial" panose="020B0604020202020204" pitchFamily="34" charset="0"/>
              </a:rPr>
              <a:t> </a:t>
            </a:r>
            <a:r>
              <a:rPr lang="es-MX" sz="2400" b="1" dirty="0">
                <a:solidFill>
                  <a:schemeClr val="tx1"/>
                </a:solidFill>
                <a:latin typeface="Arial" panose="020B0604020202020204" pitchFamily="34" charset="0"/>
                <a:cs typeface="Arial" panose="020B0604020202020204" pitchFamily="34" charset="0"/>
              </a:rPr>
              <a:t>Recibe la demanda o medio de </a:t>
            </a:r>
            <a:r>
              <a:rPr lang="es-MX" sz="2400" b="1" dirty="0" smtClean="0">
                <a:solidFill>
                  <a:schemeClr val="tx1"/>
                </a:solidFill>
                <a:latin typeface="Arial" panose="020B0604020202020204" pitchFamily="34" charset="0"/>
                <a:cs typeface="Arial" panose="020B0604020202020204" pitchFamily="34" charset="0"/>
              </a:rPr>
              <a:t>impugnación.</a:t>
            </a:r>
            <a:endParaRPr lang="es-MX" sz="2400" b="1" dirty="0">
              <a:solidFill>
                <a:schemeClr val="tx1"/>
              </a:solidFill>
              <a:latin typeface="Arial" panose="020B0604020202020204" pitchFamily="34" charset="0"/>
              <a:cs typeface="Arial" panose="020B0604020202020204" pitchFamily="34" charset="0"/>
            </a:endParaRPr>
          </a:p>
        </p:txBody>
      </p:sp>
      <p:sp>
        <p:nvSpPr>
          <p:cNvPr id="6" name="5 CuadroTexto"/>
          <p:cNvSpPr txBox="1"/>
          <p:nvPr/>
        </p:nvSpPr>
        <p:spPr>
          <a:xfrm>
            <a:off x="3116532" y="2793586"/>
            <a:ext cx="4579668"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Avisa de su presentación inmediatamente al Tribunal Electoral de Tabasco. </a:t>
            </a:r>
          </a:p>
        </p:txBody>
      </p:sp>
      <p:sp>
        <p:nvSpPr>
          <p:cNvPr id="12" name="11 CuadroTexto"/>
          <p:cNvSpPr txBox="1"/>
          <p:nvPr/>
        </p:nvSpPr>
        <p:spPr>
          <a:xfrm>
            <a:off x="3060465" y="4091849"/>
            <a:ext cx="4755392"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Hace de conocimiento al público mediante cédula en estrados durante 72 horas.</a:t>
            </a:r>
          </a:p>
        </p:txBody>
      </p:sp>
      <p:sp>
        <p:nvSpPr>
          <p:cNvPr id="7" name="Rectángulo 6">
            <a:extLst>
              <a:ext uri="{FF2B5EF4-FFF2-40B4-BE49-F238E27FC236}">
                <a16:creationId xmlns="" xmlns:a16="http://schemas.microsoft.com/office/drawing/2014/main" id="{357B6EC6-710B-4950-8132-6504F385D8BC}"/>
              </a:ext>
            </a:extLst>
          </p:cNvPr>
          <p:cNvSpPr/>
          <p:nvPr/>
        </p:nvSpPr>
        <p:spPr>
          <a:xfrm>
            <a:off x="8271899" y="1600804"/>
            <a:ext cx="2555929"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MX" sz="2000" dirty="0">
                <a:solidFill>
                  <a:schemeClr val="tx1"/>
                </a:solidFill>
                <a:latin typeface="Arial" panose="020B0604020202020204" pitchFamily="34" charset="0"/>
                <a:cs typeface="Arial" panose="020B0604020202020204" pitchFamily="34" charset="0"/>
              </a:rPr>
              <a:t>En las siguientes 24 horas remitirá al TET.</a:t>
            </a:r>
          </a:p>
        </p:txBody>
      </p:sp>
      <p:sp>
        <p:nvSpPr>
          <p:cNvPr id="9" name="Pergamino: vertical 8">
            <a:extLst>
              <a:ext uri="{FF2B5EF4-FFF2-40B4-BE49-F238E27FC236}">
                <a16:creationId xmlns="" xmlns:a16="http://schemas.microsoft.com/office/drawing/2014/main" id="{FF39C815-D1D9-442C-BD1A-8BC76424B62C}"/>
              </a:ext>
            </a:extLst>
          </p:cNvPr>
          <p:cNvSpPr/>
          <p:nvPr/>
        </p:nvSpPr>
        <p:spPr>
          <a:xfrm>
            <a:off x="7947722" y="3104817"/>
            <a:ext cx="4224730" cy="3320645"/>
          </a:xfrm>
          <a:prstGeom prst="verticalScroll">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dirty="0"/>
          </a:p>
        </p:txBody>
      </p:sp>
      <p:sp>
        <p:nvSpPr>
          <p:cNvPr id="10" name="CuadroTexto 9">
            <a:extLst>
              <a:ext uri="{FF2B5EF4-FFF2-40B4-BE49-F238E27FC236}">
                <a16:creationId xmlns="" xmlns:a16="http://schemas.microsoft.com/office/drawing/2014/main" id="{F0E46006-C4FF-4713-9E83-04C5EE98F06C}"/>
              </a:ext>
            </a:extLst>
          </p:cNvPr>
          <p:cNvSpPr txBox="1"/>
          <p:nvPr/>
        </p:nvSpPr>
        <p:spPr>
          <a:xfrm>
            <a:off x="8418402" y="3567377"/>
            <a:ext cx="3283369"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000" b="1" dirty="0">
                <a:solidFill>
                  <a:schemeClr val="tx1"/>
                </a:solidFill>
                <a:latin typeface="Arial" panose="020B0604020202020204" pitchFamily="34" charset="0"/>
                <a:cs typeface="Arial" panose="020B0604020202020204" pitchFamily="34" charset="0"/>
              </a:rPr>
              <a:t>Escrito de demanda</a:t>
            </a:r>
          </a:p>
        </p:txBody>
      </p:sp>
      <p:sp>
        <p:nvSpPr>
          <p:cNvPr id="19" name="Rectángulo 18">
            <a:extLst>
              <a:ext uri="{FF2B5EF4-FFF2-40B4-BE49-F238E27FC236}">
                <a16:creationId xmlns="" xmlns:a16="http://schemas.microsoft.com/office/drawing/2014/main" id="{2AF6FDB5-9E9C-43F7-83FE-A61A5D0F7F32}"/>
              </a:ext>
            </a:extLst>
          </p:cNvPr>
          <p:cNvSpPr/>
          <p:nvPr/>
        </p:nvSpPr>
        <p:spPr>
          <a:xfrm>
            <a:off x="8418402" y="4069338"/>
            <a:ext cx="328337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MX" b="1" dirty="0">
                <a:solidFill>
                  <a:schemeClr val="tx1"/>
                </a:solidFill>
                <a:latin typeface="Arial" panose="020B0604020202020204" pitchFamily="34" charset="0"/>
                <a:cs typeface="Arial" panose="020B0604020202020204" pitchFamily="34" charset="0"/>
              </a:rPr>
              <a:t>Pruebas ofrecidas</a:t>
            </a:r>
            <a:endParaRPr lang="es-MX" b="1" dirty="0">
              <a:solidFill>
                <a:schemeClr val="tx1"/>
              </a:solidFill>
            </a:endParaRPr>
          </a:p>
        </p:txBody>
      </p:sp>
      <p:sp>
        <p:nvSpPr>
          <p:cNvPr id="20" name="Rectángulo 19">
            <a:extLst>
              <a:ext uri="{FF2B5EF4-FFF2-40B4-BE49-F238E27FC236}">
                <a16:creationId xmlns="" xmlns:a16="http://schemas.microsoft.com/office/drawing/2014/main" id="{B2F1B0C8-F059-40EF-897A-123C3B7FE394}"/>
              </a:ext>
            </a:extLst>
          </p:cNvPr>
          <p:cNvSpPr/>
          <p:nvPr/>
        </p:nvSpPr>
        <p:spPr>
          <a:xfrm>
            <a:off x="8418402" y="4529466"/>
            <a:ext cx="328336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MX" sz="2000" b="1" dirty="0">
                <a:solidFill>
                  <a:schemeClr val="tx1"/>
                </a:solidFill>
                <a:latin typeface="Arial" panose="020B0604020202020204" pitchFamily="34" charset="0"/>
                <a:cs typeface="Arial" panose="020B0604020202020204" pitchFamily="34" charset="0"/>
              </a:rPr>
              <a:t>Documentación anexa al Expediente Electoral</a:t>
            </a:r>
            <a:endParaRPr lang="es-MX" sz="2000" b="1" dirty="0">
              <a:solidFill>
                <a:schemeClr val="tx1"/>
              </a:solidFill>
            </a:endParaRPr>
          </a:p>
        </p:txBody>
      </p:sp>
      <p:sp>
        <p:nvSpPr>
          <p:cNvPr id="21" name="Rectángulo 20">
            <a:extLst>
              <a:ext uri="{FF2B5EF4-FFF2-40B4-BE49-F238E27FC236}">
                <a16:creationId xmlns="" xmlns:a16="http://schemas.microsoft.com/office/drawing/2014/main" id="{DC2AF533-E12A-4287-8E27-B361386B611F}"/>
              </a:ext>
            </a:extLst>
          </p:cNvPr>
          <p:cNvSpPr/>
          <p:nvPr/>
        </p:nvSpPr>
        <p:spPr>
          <a:xfrm>
            <a:off x="8418401" y="5319938"/>
            <a:ext cx="3283369"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pt-BR" sz="2000" b="1" dirty="0">
                <a:solidFill>
                  <a:schemeClr val="tx1"/>
                </a:solidFill>
                <a:latin typeface="Arial" panose="020B0604020202020204" pitchFamily="34" charset="0"/>
                <a:cs typeface="Arial" panose="020B0604020202020204" pitchFamily="34" charset="0"/>
              </a:rPr>
              <a:t>Escritos de Terceros</a:t>
            </a:r>
            <a:endParaRPr lang="es-MX" sz="2000" b="1" dirty="0">
              <a:solidFill>
                <a:schemeClr val="tx1"/>
              </a:solidFill>
            </a:endParaRPr>
          </a:p>
        </p:txBody>
      </p:sp>
      <p:sp>
        <p:nvSpPr>
          <p:cNvPr id="22" name="Rectángulo 21">
            <a:extLst>
              <a:ext uri="{FF2B5EF4-FFF2-40B4-BE49-F238E27FC236}">
                <a16:creationId xmlns="" xmlns:a16="http://schemas.microsoft.com/office/drawing/2014/main" id="{862C290F-9513-4F6B-AACB-A5CA019090CE}"/>
              </a:ext>
            </a:extLst>
          </p:cNvPr>
          <p:cNvSpPr/>
          <p:nvPr/>
        </p:nvSpPr>
        <p:spPr>
          <a:xfrm>
            <a:off x="8405272" y="5777581"/>
            <a:ext cx="3283368"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pt-BR" sz="2000" b="1" dirty="0">
                <a:solidFill>
                  <a:schemeClr val="tx1"/>
                </a:solidFill>
                <a:latin typeface="Arial" panose="020B0604020202020204" pitchFamily="34" charset="0"/>
                <a:cs typeface="Arial" panose="020B0604020202020204" pitchFamily="34" charset="0"/>
              </a:rPr>
              <a:t>Informe Circunstanciado</a:t>
            </a:r>
            <a:r>
              <a:rPr lang="pt-BR" dirty="0">
                <a:solidFill>
                  <a:schemeClr val="tx1"/>
                </a:solidFill>
                <a:latin typeface="Arial" panose="020B0604020202020204" pitchFamily="34" charset="0"/>
                <a:cs typeface="Arial" panose="020B0604020202020204" pitchFamily="34" charset="0"/>
              </a:rPr>
              <a:t>.</a:t>
            </a:r>
            <a:endParaRPr lang="es-MX" dirty="0">
              <a:solidFill>
                <a:schemeClr val="tx1"/>
              </a:solidFill>
            </a:endParaRPr>
          </a:p>
        </p:txBody>
      </p:sp>
      <p:sp>
        <p:nvSpPr>
          <p:cNvPr id="23" name="CuadroTexto 22">
            <a:extLst>
              <a:ext uri="{FF2B5EF4-FFF2-40B4-BE49-F238E27FC236}">
                <a16:creationId xmlns="" xmlns:a16="http://schemas.microsoft.com/office/drawing/2014/main" id="{5B10EC60-CC5D-449C-87CD-990048032019}"/>
              </a:ext>
            </a:extLst>
          </p:cNvPr>
          <p:cNvSpPr txBox="1"/>
          <p:nvPr/>
        </p:nvSpPr>
        <p:spPr>
          <a:xfrm>
            <a:off x="2971800" y="5395157"/>
            <a:ext cx="4905104"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Plazo durante el cual los Terceros Interesados podrán formular sus alegatos. </a:t>
            </a:r>
          </a:p>
        </p:txBody>
      </p:sp>
      <p:cxnSp>
        <p:nvCxnSpPr>
          <p:cNvPr id="28" name="Conector recto 27">
            <a:extLst>
              <a:ext uri="{FF2B5EF4-FFF2-40B4-BE49-F238E27FC236}">
                <a16:creationId xmlns="" xmlns:a16="http://schemas.microsoft.com/office/drawing/2014/main" id="{DA640647-6D18-4A99-8E9D-ACD80C0AC72F}"/>
              </a:ext>
            </a:extLst>
          </p:cNvPr>
          <p:cNvCxnSpPr/>
          <p:nvPr/>
        </p:nvCxnSpPr>
        <p:spPr>
          <a:xfrm flipH="1">
            <a:off x="1592533" y="1261514"/>
            <a:ext cx="2319733" cy="0"/>
          </a:xfrm>
          <a:prstGeom prst="line">
            <a:avLst/>
          </a:prstGeom>
        </p:spPr>
        <p:style>
          <a:lnRef idx="2">
            <a:schemeClr val="dk1"/>
          </a:lnRef>
          <a:fillRef idx="0">
            <a:schemeClr val="dk1"/>
          </a:fillRef>
          <a:effectRef idx="1">
            <a:schemeClr val="dk1"/>
          </a:effectRef>
          <a:fontRef idx="minor">
            <a:schemeClr val="tx1"/>
          </a:fontRef>
        </p:style>
      </p:cxnSp>
      <p:cxnSp>
        <p:nvCxnSpPr>
          <p:cNvPr id="30" name="Conector recto 29">
            <a:extLst>
              <a:ext uri="{FF2B5EF4-FFF2-40B4-BE49-F238E27FC236}">
                <a16:creationId xmlns="" xmlns:a16="http://schemas.microsoft.com/office/drawing/2014/main" id="{507BB2DD-3BB4-4A1D-8BF3-426FD84EF4F1}"/>
              </a:ext>
            </a:extLst>
          </p:cNvPr>
          <p:cNvCxnSpPr/>
          <p:nvPr/>
        </p:nvCxnSpPr>
        <p:spPr>
          <a:xfrm flipH="1" flipV="1">
            <a:off x="7208728" y="1234614"/>
            <a:ext cx="2126790" cy="591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1" name="Conector recto 30">
            <a:extLst>
              <a:ext uri="{FF2B5EF4-FFF2-40B4-BE49-F238E27FC236}">
                <a16:creationId xmlns="" xmlns:a16="http://schemas.microsoft.com/office/drawing/2014/main" id="{51444FFE-C9EE-4F57-BEF6-60D3D8D3B85C}"/>
              </a:ext>
            </a:extLst>
          </p:cNvPr>
          <p:cNvCxnSpPr/>
          <p:nvPr/>
        </p:nvCxnSpPr>
        <p:spPr>
          <a:xfrm>
            <a:off x="1592533" y="1261514"/>
            <a:ext cx="0" cy="353943"/>
          </a:xfrm>
          <a:prstGeom prst="line">
            <a:avLst/>
          </a:prstGeom>
        </p:spPr>
        <p:style>
          <a:lnRef idx="2">
            <a:schemeClr val="dk1"/>
          </a:lnRef>
          <a:fillRef idx="0">
            <a:schemeClr val="dk1"/>
          </a:fillRef>
          <a:effectRef idx="1">
            <a:schemeClr val="dk1"/>
          </a:effectRef>
          <a:fontRef idx="minor">
            <a:schemeClr val="tx1"/>
          </a:fontRef>
        </p:style>
      </p:cxnSp>
      <p:cxnSp>
        <p:nvCxnSpPr>
          <p:cNvPr id="33" name="Conector recto 32">
            <a:extLst>
              <a:ext uri="{FF2B5EF4-FFF2-40B4-BE49-F238E27FC236}">
                <a16:creationId xmlns="" xmlns:a16="http://schemas.microsoft.com/office/drawing/2014/main" id="{3DEF7D64-7B2F-4347-A709-FFE07B4F0190}"/>
              </a:ext>
            </a:extLst>
          </p:cNvPr>
          <p:cNvCxnSpPr/>
          <p:nvPr/>
        </p:nvCxnSpPr>
        <p:spPr>
          <a:xfrm>
            <a:off x="9335517" y="1234614"/>
            <a:ext cx="0" cy="353943"/>
          </a:xfrm>
          <a:prstGeom prst="line">
            <a:avLst/>
          </a:prstGeom>
        </p:spPr>
        <p:style>
          <a:lnRef idx="2">
            <a:schemeClr val="dk1"/>
          </a:lnRef>
          <a:fillRef idx="0">
            <a:schemeClr val="dk1"/>
          </a:fillRef>
          <a:effectRef idx="1">
            <a:schemeClr val="dk1"/>
          </a:effectRef>
          <a:fontRef idx="minor">
            <a:schemeClr val="tx1"/>
          </a:fontRef>
        </p:style>
      </p:cxnSp>
      <p:cxnSp>
        <p:nvCxnSpPr>
          <p:cNvPr id="37" name="Conector recto 36">
            <a:extLst>
              <a:ext uri="{FF2B5EF4-FFF2-40B4-BE49-F238E27FC236}">
                <a16:creationId xmlns="" xmlns:a16="http://schemas.microsoft.com/office/drawing/2014/main" id="{6275C2CE-18F9-4CC0-B3BE-AE798250150E}"/>
              </a:ext>
            </a:extLst>
          </p:cNvPr>
          <p:cNvCxnSpPr/>
          <p:nvPr/>
        </p:nvCxnSpPr>
        <p:spPr>
          <a:xfrm>
            <a:off x="9335517" y="2654663"/>
            <a:ext cx="0" cy="240937"/>
          </a:xfrm>
          <a:prstGeom prst="line">
            <a:avLst/>
          </a:prstGeom>
        </p:spPr>
        <p:style>
          <a:lnRef idx="2">
            <a:schemeClr val="dk1"/>
          </a:lnRef>
          <a:fillRef idx="0">
            <a:schemeClr val="dk1"/>
          </a:fillRef>
          <a:effectRef idx="1">
            <a:schemeClr val="dk1"/>
          </a:effectRef>
          <a:fontRef idx="minor">
            <a:schemeClr val="tx1"/>
          </a:fontRef>
        </p:style>
      </p:cxnSp>
      <p:cxnSp>
        <p:nvCxnSpPr>
          <p:cNvPr id="39" name="Conector recto 38">
            <a:extLst>
              <a:ext uri="{FF2B5EF4-FFF2-40B4-BE49-F238E27FC236}">
                <a16:creationId xmlns="" xmlns:a16="http://schemas.microsoft.com/office/drawing/2014/main" id="{C5E8C008-67DE-41A4-9901-94B319F2AD9D}"/>
              </a:ext>
            </a:extLst>
          </p:cNvPr>
          <p:cNvCxnSpPr/>
          <p:nvPr/>
        </p:nvCxnSpPr>
        <p:spPr>
          <a:xfrm>
            <a:off x="5438161" y="2538787"/>
            <a:ext cx="0" cy="231752"/>
          </a:xfrm>
          <a:prstGeom prst="line">
            <a:avLst/>
          </a:prstGeom>
        </p:spPr>
        <p:style>
          <a:lnRef idx="2">
            <a:schemeClr val="dk1"/>
          </a:lnRef>
          <a:fillRef idx="0">
            <a:schemeClr val="dk1"/>
          </a:fillRef>
          <a:effectRef idx="1">
            <a:schemeClr val="dk1"/>
          </a:effectRef>
          <a:fontRef idx="minor">
            <a:schemeClr val="tx1"/>
          </a:fontRef>
        </p:style>
      </p:cxnSp>
      <p:cxnSp>
        <p:nvCxnSpPr>
          <p:cNvPr id="41" name="Conector recto 40">
            <a:extLst>
              <a:ext uri="{FF2B5EF4-FFF2-40B4-BE49-F238E27FC236}">
                <a16:creationId xmlns="" xmlns:a16="http://schemas.microsoft.com/office/drawing/2014/main" id="{B10B38C8-FD27-4C46-A0D9-559D6ACDB126}"/>
              </a:ext>
            </a:extLst>
          </p:cNvPr>
          <p:cNvCxnSpPr>
            <a:stCxn id="6" idx="2"/>
          </p:cNvCxnSpPr>
          <p:nvPr/>
        </p:nvCxnSpPr>
        <p:spPr>
          <a:xfrm>
            <a:off x="5406366" y="3809249"/>
            <a:ext cx="0" cy="229351"/>
          </a:xfrm>
          <a:prstGeom prst="line">
            <a:avLst/>
          </a:prstGeom>
        </p:spPr>
        <p:style>
          <a:lnRef idx="2">
            <a:schemeClr val="dk1"/>
          </a:lnRef>
          <a:fillRef idx="0">
            <a:schemeClr val="dk1"/>
          </a:fillRef>
          <a:effectRef idx="1">
            <a:schemeClr val="dk1"/>
          </a:effectRef>
          <a:fontRef idx="minor">
            <a:schemeClr val="tx1"/>
          </a:fontRef>
        </p:style>
      </p:cxnSp>
      <p:cxnSp>
        <p:nvCxnSpPr>
          <p:cNvPr id="32" name="Conector recto 31">
            <a:extLst>
              <a:ext uri="{FF2B5EF4-FFF2-40B4-BE49-F238E27FC236}">
                <a16:creationId xmlns="" xmlns:a16="http://schemas.microsoft.com/office/drawing/2014/main" id="{B10B38C8-FD27-4C46-A0D9-559D6ACDB126}"/>
              </a:ext>
            </a:extLst>
          </p:cNvPr>
          <p:cNvCxnSpPr>
            <a:stCxn id="12" idx="2"/>
            <a:endCxn id="23" idx="0"/>
          </p:cNvCxnSpPr>
          <p:nvPr/>
        </p:nvCxnSpPr>
        <p:spPr>
          <a:xfrm flipH="1">
            <a:off x="5424352" y="5107512"/>
            <a:ext cx="13809" cy="287645"/>
          </a:xfrm>
          <a:prstGeom prst="line">
            <a:avLst/>
          </a:prstGeom>
        </p:spPr>
        <p:style>
          <a:lnRef idx="2">
            <a:schemeClr val="dk1"/>
          </a:lnRef>
          <a:fillRef idx="0">
            <a:schemeClr val="dk1"/>
          </a:fillRef>
          <a:effectRef idx="1">
            <a:schemeClr val="dk1"/>
          </a:effectRef>
          <a:fontRef idx="minor">
            <a:schemeClr val="tx1"/>
          </a:fontRef>
        </p:style>
      </p:cxnSp>
      <p:sp>
        <p:nvSpPr>
          <p:cNvPr id="4" name="3 Rectángulo"/>
          <p:cNvSpPr/>
          <p:nvPr/>
        </p:nvSpPr>
        <p:spPr>
          <a:xfrm>
            <a:off x="834787" y="5569039"/>
            <a:ext cx="1514091" cy="81719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ART. 17 LMIMEET</a:t>
            </a:r>
          </a:p>
        </p:txBody>
      </p:sp>
      <p:sp>
        <p:nvSpPr>
          <p:cNvPr id="8" name="7 Rectángulo"/>
          <p:cNvSpPr/>
          <p:nvPr/>
        </p:nvSpPr>
        <p:spPr>
          <a:xfrm>
            <a:off x="8945019" y="59006"/>
            <a:ext cx="1903150"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Trámite</a:t>
            </a:r>
          </a:p>
        </p:txBody>
      </p:sp>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529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26020" y="740274"/>
            <a:ext cx="304800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Recibida la documentación en el Tribunal Electoral.</a:t>
            </a:r>
          </a:p>
        </p:txBody>
      </p:sp>
      <p:sp>
        <p:nvSpPr>
          <p:cNvPr id="4" name="3 CuadroTexto"/>
          <p:cNvSpPr txBox="1"/>
          <p:nvPr/>
        </p:nvSpPr>
        <p:spPr>
          <a:xfrm>
            <a:off x="6705600" y="931656"/>
            <a:ext cx="45720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El presidente del Tribunal turnará de inmediato el expediente recibido al Juez Instructor en turno.</a:t>
            </a:r>
          </a:p>
        </p:txBody>
      </p:sp>
      <p:sp>
        <p:nvSpPr>
          <p:cNvPr id="5" name="CuadroTexto 4">
            <a:extLst>
              <a:ext uri="{FF2B5EF4-FFF2-40B4-BE49-F238E27FC236}">
                <a16:creationId xmlns="" xmlns:a16="http://schemas.microsoft.com/office/drawing/2014/main" id="{CB61A918-E503-42D1-8193-832BD8CA0EFB}"/>
              </a:ext>
            </a:extLst>
          </p:cNvPr>
          <p:cNvSpPr txBox="1"/>
          <p:nvPr/>
        </p:nvSpPr>
        <p:spPr>
          <a:xfrm>
            <a:off x="304800" y="2667000"/>
            <a:ext cx="11352628"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2000" b="1" dirty="0">
                <a:solidFill>
                  <a:schemeClr val="tx1"/>
                </a:solidFill>
                <a:latin typeface="Arial" panose="020B0604020202020204" pitchFamily="34" charset="0"/>
                <a:cs typeface="Arial" panose="020B0604020202020204" pitchFamily="34" charset="0"/>
              </a:rPr>
              <a:t>El Juez Instructor tiene la obligación de revisar que el escrito del medio de impugnación reúne los requisitos de Ley,  así como la existencia del </a:t>
            </a:r>
            <a:r>
              <a:rPr lang="es-MX" sz="2000" b="1" dirty="0">
                <a:solidFill>
                  <a:srgbClr val="FF0000"/>
                </a:solidFill>
                <a:latin typeface="Arial" panose="020B0604020202020204" pitchFamily="34" charset="0"/>
                <a:cs typeface="Arial" panose="020B0604020202020204" pitchFamily="34" charset="0"/>
              </a:rPr>
              <a:t>Informe Circunstanciado</a:t>
            </a:r>
            <a:r>
              <a:rPr lang="es-MX" sz="2000" b="1" dirty="0">
                <a:solidFill>
                  <a:schemeClr val="tx1"/>
                </a:solidFill>
                <a:latin typeface="Arial" panose="020B0604020202020204" pitchFamily="34" charset="0"/>
                <a:cs typeface="Arial" panose="020B0604020202020204" pitchFamily="34" charset="0"/>
              </a:rPr>
              <a:t> y de todos los documentos que la autoridad responsable o partido político debe remitir.</a:t>
            </a:r>
          </a:p>
        </p:txBody>
      </p:sp>
      <p:cxnSp>
        <p:nvCxnSpPr>
          <p:cNvPr id="7" name="Conector recto de flecha 6">
            <a:extLst>
              <a:ext uri="{FF2B5EF4-FFF2-40B4-BE49-F238E27FC236}">
                <a16:creationId xmlns="" xmlns:a16="http://schemas.microsoft.com/office/drawing/2014/main" id="{9D0650DE-56FD-4461-9BE8-F52AC11F05BD}"/>
              </a:ext>
            </a:extLst>
          </p:cNvPr>
          <p:cNvCxnSpPr/>
          <p:nvPr/>
        </p:nvCxnSpPr>
        <p:spPr>
          <a:xfrm>
            <a:off x="4495800" y="1599071"/>
            <a:ext cx="18288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Conector recto 8">
            <a:extLst>
              <a:ext uri="{FF2B5EF4-FFF2-40B4-BE49-F238E27FC236}">
                <a16:creationId xmlns="" xmlns:a16="http://schemas.microsoft.com/office/drawing/2014/main" id="{9C8F010E-3627-4236-B69D-FBA76C051E00}"/>
              </a:ext>
            </a:extLst>
          </p:cNvPr>
          <p:cNvCxnSpPr/>
          <p:nvPr/>
        </p:nvCxnSpPr>
        <p:spPr>
          <a:xfrm>
            <a:off x="8763000" y="1947319"/>
            <a:ext cx="0" cy="414881"/>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Conector recto 10">
            <a:extLst>
              <a:ext uri="{FF2B5EF4-FFF2-40B4-BE49-F238E27FC236}">
                <a16:creationId xmlns="" xmlns:a16="http://schemas.microsoft.com/office/drawing/2014/main" id="{D6C97E07-DC94-4C87-BA33-06445F20E3CB}"/>
              </a:ext>
            </a:extLst>
          </p:cNvPr>
          <p:cNvCxnSpPr/>
          <p:nvPr/>
        </p:nvCxnSpPr>
        <p:spPr>
          <a:xfrm>
            <a:off x="2590800" y="2362200"/>
            <a:ext cx="6172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Conector recto 12">
            <a:extLst>
              <a:ext uri="{FF2B5EF4-FFF2-40B4-BE49-F238E27FC236}">
                <a16:creationId xmlns="" xmlns:a16="http://schemas.microsoft.com/office/drawing/2014/main" id="{978DF64F-4C02-4AB6-83E0-CD8B833B0CF9}"/>
              </a:ext>
            </a:extLst>
          </p:cNvPr>
          <p:cNvCxnSpPr/>
          <p:nvPr/>
        </p:nvCxnSpPr>
        <p:spPr>
          <a:xfrm>
            <a:off x="2590800" y="1755937"/>
            <a:ext cx="0" cy="606263"/>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Conector recto de flecha 13">
            <a:extLst>
              <a:ext uri="{FF2B5EF4-FFF2-40B4-BE49-F238E27FC236}">
                <a16:creationId xmlns="" xmlns:a16="http://schemas.microsoft.com/office/drawing/2014/main" id="{427FB587-7BD0-4244-AB47-30F4CCABEE86}"/>
              </a:ext>
            </a:extLst>
          </p:cNvPr>
          <p:cNvCxnSpPr/>
          <p:nvPr/>
        </p:nvCxnSpPr>
        <p:spPr>
          <a:xfrm>
            <a:off x="5600700" y="2362200"/>
            <a:ext cx="0" cy="3048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Conector recto 15">
            <a:extLst>
              <a:ext uri="{FF2B5EF4-FFF2-40B4-BE49-F238E27FC236}">
                <a16:creationId xmlns="" xmlns:a16="http://schemas.microsoft.com/office/drawing/2014/main" id="{F39005F5-CEE7-42AD-8279-2E99F740537A}"/>
              </a:ext>
            </a:extLst>
          </p:cNvPr>
          <p:cNvCxnSpPr/>
          <p:nvPr/>
        </p:nvCxnSpPr>
        <p:spPr>
          <a:xfrm>
            <a:off x="5676900" y="3682663"/>
            <a:ext cx="0" cy="136267"/>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Conector recto 17">
            <a:extLst>
              <a:ext uri="{FF2B5EF4-FFF2-40B4-BE49-F238E27FC236}">
                <a16:creationId xmlns="" xmlns:a16="http://schemas.microsoft.com/office/drawing/2014/main" id="{A06280E7-25AB-40F3-87F1-90630F6CCBED}"/>
              </a:ext>
            </a:extLst>
          </p:cNvPr>
          <p:cNvCxnSpPr/>
          <p:nvPr/>
        </p:nvCxnSpPr>
        <p:spPr>
          <a:xfrm>
            <a:off x="1434124" y="3841874"/>
            <a:ext cx="8458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Conector recto 19">
            <a:extLst>
              <a:ext uri="{FF2B5EF4-FFF2-40B4-BE49-F238E27FC236}">
                <a16:creationId xmlns="" xmlns:a16="http://schemas.microsoft.com/office/drawing/2014/main" id="{1D5A940E-A93A-4831-B8FA-FE600142A7A6}"/>
              </a:ext>
            </a:extLst>
          </p:cNvPr>
          <p:cNvCxnSpPr/>
          <p:nvPr/>
        </p:nvCxnSpPr>
        <p:spPr>
          <a:xfrm>
            <a:off x="9892893" y="3826163"/>
            <a:ext cx="0" cy="228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Conector recto 20">
            <a:extLst>
              <a:ext uri="{FF2B5EF4-FFF2-40B4-BE49-F238E27FC236}">
                <a16:creationId xmlns="" xmlns:a16="http://schemas.microsoft.com/office/drawing/2014/main" id="{E0B156DC-032B-4BD6-B7B6-E8A88C450F30}"/>
              </a:ext>
            </a:extLst>
          </p:cNvPr>
          <p:cNvCxnSpPr/>
          <p:nvPr/>
        </p:nvCxnSpPr>
        <p:spPr>
          <a:xfrm>
            <a:off x="1434693" y="3841874"/>
            <a:ext cx="0" cy="228600"/>
          </a:xfrm>
          <a:prstGeom prst="line">
            <a:avLst/>
          </a:prstGeom>
        </p:spPr>
        <p:style>
          <a:lnRef idx="3">
            <a:schemeClr val="accent2"/>
          </a:lnRef>
          <a:fillRef idx="0">
            <a:schemeClr val="accent2"/>
          </a:fillRef>
          <a:effectRef idx="2">
            <a:schemeClr val="accent2"/>
          </a:effectRef>
          <a:fontRef idx="minor">
            <a:schemeClr val="tx1"/>
          </a:fontRef>
        </p:style>
      </p:cxnSp>
      <p:sp>
        <p:nvSpPr>
          <p:cNvPr id="19" name="CuadroTexto 18">
            <a:extLst>
              <a:ext uri="{FF2B5EF4-FFF2-40B4-BE49-F238E27FC236}">
                <a16:creationId xmlns="" xmlns:a16="http://schemas.microsoft.com/office/drawing/2014/main" id="{A76EBE9D-D645-4636-81F6-4A312CB32CDC}"/>
              </a:ext>
            </a:extLst>
          </p:cNvPr>
          <p:cNvSpPr txBox="1"/>
          <p:nvPr/>
        </p:nvSpPr>
        <p:spPr>
          <a:xfrm>
            <a:off x="228600" y="4084556"/>
            <a:ext cx="426720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000" b="1" dirty="0">
                <a:latin typeface="Arial" panose="020B0604020202020204" pitchFamily="34" charset="0"/>
                <a:cs typeface="Arial" panose="020B0604020202020204" pitchFamily="34" charset="0"/>
              </a:rPr>
              <a:t>SI cumple con los requisitos</a:t>
            </a:r>
          </a:p>
        </p:txBody>
      </p:sp>
      <p:sp>
        <p:nvSpPr>
          <p:cNvPr id="23" name="CuadroTexto 22">
            <a:extLst>
              <a:ext uri="{FF2B5EF4-FFF2-40B4-BE49-F238E27FC236}">
                <a16:creationId xmlns="" xmlns:a16="http://schemas.microsoft.com/office/drawing/2014/main" id="{7CCAD9BB-358D-46AE-921B-4F2743D73F63}"/>
              </a:ext>
            </a:extLst>
          </p:cNvPr>
          <p:cNvSpPr txBox="1"/>
          <p:nvPr/>
        </p:nvSpPr>
        <p:spPr>
          <a:xfrm>
            <a:off x="7696200" y="4103666"/>
            <a:ext cx="3940446"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000" b="1" dirty="0">
                <a:latin typeface="Arial" panose="020B0604020202020204" pitchFamily="34" charset="0"/>
                <a:cs typeface="Arial" panose="020B0604020202020204" pitchFamily="34" charset="0"/>
              </a:rPr>
              <a:t>NO cumple con los requisitos</a:t>
            </a:r>
          </a:p>
        </p:txBody>
      </p:sp>
      <p:sp>
        <p:nvSpPr>
          <p:cNvPr id="22" name="CuadroTexto 21">
            <a:extLst>
              <a:ext uri="{FF2B5EF4-FFF2-40B4-BE49-F238E27FC236}">
                <a16:creationId xmlns="" xmlns:a16="http://schemas.microsoft.com/office/drawing/2014/main" id="{AFE0D495-20C4-4CFD-B11D-0A34E6549BFF}"/>
              </a:ext>
            </a:extLst>
          </p:cNvPr>
          <p:cNvSpPr txBox="1"/>
          <p:nvPr/>
        </p:nvSpPr>
        <p:spPr>
          <a:xfrm>
            <a:off x="90545" y="4832530"/>
            <a:ext cx="8918115"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s-MX" b="1" dirty="0" smtClean="0">
                <a:latin typeface="Arial" panose="020B0604020202020204" pitchFamily="34" charset="0"/>
                <a:cs typeface="Arial" panose="020B0604020202020204" pitchFamily="34" charset="0"/>
              </a:rPr>
              <a:t>Son 5 </a:t>
            </a:r>
            <a:r>
              <a:rPr lang="es-MX" b="1" dirty="0">
                <a:latin typeface="Arial" panose="020B0604020202020204" pitchFamily="34" charset="0"/>
                <a:cs typeface="Arial" panose="020B0604020202020204" pitchFamily="34" charset="0"/>
              </a:rPr>
              <a:t>días para admisión; </a:t>
            </a:r>
            <a:r>
              <a:rPr lang="es-MX" b="1" dirty="0" smtClean="0">
                <a:latin typeface="Arial" panose="020B0604020202020204" pitchFamily="34" charset="0"/>
                <a:cs typeface="Arial" panose="020B0604020202020204" pitchFamily="34" charset="0"/>
              </a:rPr>
              <a:t>cuando esta debidamente integrado el Juez (a) realiza el cierre </a:t>
            </a:r>
            <a:r>
              <a:rPr lang="es-MX" b="1" dirty="0">
                <a:latin typeface="Arial" panose="020B0604020202020204" pitchFamily="34" charset="0"/>
                <a:cs typeface="Arial" panose="020B0604020202020204" pitchFamily="34" charset="0"/>
              </a:rPr>
              <a:t>de instrucción </a:t>
            </a:r>
            <a:r>
              <a:rPr lang="es-MX" b="1" dirty="0" smtClean="0">
                <a:latin typeface="Arial" panose="020B0604020202020204" pitchFamily="34" charset="0"/>
                <a:cs typeface="Arial" panose="020B0604020202020204" pitchFamily="34" charset="0"/>
              </a:rPr>
              <a:t>y pone </a:t>
            </a:r>
            <a:r>
              <a:rPr lang="es-MX" b="1" dirty="0">
                <a:latin typeface="Arial" panose="020B0604020202020204" pitchFamily="34" charset="0"/>
                <a:cs typeface="Arial" panose="020B0604020202020204" pitchFamily="34" charset="0"/>
              </a:rPr>
              <a:t>los autos en estado de </a:t>
            </a:r>
            <a:r>
              <a:rPr lang="es-MX" b="1" dirty="0" smtClean="0">
                <a:latin typeface="Arial" panose="020B0604020202020204" pitchFamily="34" charset="0"/>
                <a:cs typeface="Arial" panose="020B0604020202020204" pitchFamily="34" charset="0"/>
              </a:rPr>
              <a:t>resolución.</a:t>
            </a:r>
            <a:endParaRPr lang="es-MX"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b="1" dirty="0" smtClean="0">
                <a:latin typeface="Arial" panose="020B0604020202020204" pitchFamily="34" charset="0"/>
                <a:cs typeface="Arial" panose="020B0604020202020204" pitchFamily="34" charset="0"/>
              </a:rPr>
              <a:t>Se </a:t>
            </a:r>
            <a:r>
              <a:rPr lang="es-MX" b="1" dirty="0">
                <a:latin typeface="Arial" panose="020B0604020202020204" pitchFamily="34" charset="0"/>
                <a:cs typeface="Arial" panose="020B0604020202020204" pitchFamily="34" charset="0"/>
              </a:rPr>
              <a:t>turna al </a:t>
            </a:r>
            <a:r>
              <a:rPr lang="es-MX" b="1" dirty="0" smtClean="0">
                <a:latin typeface="Arial" panose="020B0604020202020204" pitchFamily="34" charset="0"/>
                <a:cs typeface="Arial" panose="020B0604020202020204" pitchFamily="34" charset="0"/>
              </a:rPr>
              <a:t>Magistrado </a:t>
            </a:r>
            <a:r>
              <a:rPr lang="es-MX" b="1" dirty="0">
                <a:latin typeface="Arial" panose="020B0604020202020204" pitchFamily="34" charset="0"/>
                <a:cs typeface="Arial" panose="020B0604020202020204" pitchFamily="34" charset="0"/>
              </a:rPr>
              <a:t>para la elaboración del </a:t>
            </a:r>
            <a:r>
              <a:rPr lang="es-MX" b="1" dirty="0" smtClean="0">
                <a:latin typeface="Arial" panose="020B0604020202020204" pitchFamily="34" charset="0"/>
                <a:cs typeface="Arial" panose="020B0604020202020204" pitchFamily="34" charset="0"/>
              </a:rPr>
              <a:t>proyecto.</a:t>
            </a:r>
            <a:endParaRPr lang="es-MX"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b="1" dirty="0" smtClean="0">
                <a:latin typeface="Arial" panose="020B0604020202020204" pitchFamily="34" charset="0"/>
                <a:cs typeface="Arial" panose="020B0604020202020204" pitchFamily="34" charset="0"/>
              </a:rPr>
              <a:t>Se </a:t>
            </a:r>
            <a:r>
              <a:rPr lang="es-MX" b="1" dirty="0">
                <a:latin typeface="Arial" panose="020B0604020202020204" pitchFamily="34" charset="0"/>
                <a:cs typeface="Arial" panose="020B0604020202020204" pitchFamily="34" charset="0"/>
              </a:rPr>
              <a:t>formula el proyecto de </a:t>
            </a:r>
            <a:r>
              <a:rPr lang="es-MX" b="1" dirty="0" smtClean="0">
                <a:latin typeface="Arial" panose="020B0604020202020204" pitchFamily="34" charset="0"/>
                <a:cs typeface="Arial" panose="020B0604020202020204" pitchFamily="34" charset="0"/>
              </a:rPr>
              <a:t>sentencia y se somete a consideración del Pleno.                       </a:t>
            </a:r>
          </a:p>
          <a:p>
            <a:r>
              <a:rPr lang="es-MX" sz="2000" b="1" dirty="0" smtClean="0">
                <a:latin typeface="Arial" panose="020B0604020202020204" pitchFamily="34" charset="0"/>
                <a:cs typeface="Arial" panose="020B0604020202020204" pitchFamily="34" charset="0"/>
              </a:rPr>
              <a:t>(AP</a:t>
            </a:r>
            <a:r>
              <a:rPr lang="es-MX" sz="2000" b="1" dirty="0">
                <a:latin typeface="Arial" panose="020B0604020202020204" pitchFamily="34" charset="0"/>
                <a:cs typeface="Arial" panose="020B0604020202020204" pitchFamily="34" charset="0"/>
              </a:rPr>
              <a:t>:</a:t>
            </a:r>
            <a:r>
              <a:rPr lang="es-MX" sz="2000" b="1" dirty="0" smtClean="0">
                <a:latin typeface="Arial" panose="020B0604020202020204" pitchFamily="34" charset="0"/>
                <a:cs typeface="Arial" panose="020B0604020202020204" pitchFamily="34" charset="0"/>
              </a:rPr>
              <a:t> </a:t>
            </a:r>
            <a:r>
              <a:rPr lang="es-MX" sz="2000" b="1" dirty="0">
                <a:latin typeface="Arial" panose="020B0604020202020204" pitchFamily="34" charset="0"/>
                <a:cs typeface="Arial" panose="020B0604020202020204" pitchFamily="34" charset="0"/>
              </a:rPr>
              <a:t>5 </a:t>
            </a:r>
            <a:r>
              <a:rPr lang="es-MX" sz="2000" b="1" dirty="0" smtClean="0">
                <a:latin typeface="Arial" panose="020B0604020202020204" pitchFamily="34" charset="0"/>
                <a:cs typeface="Arial" panose="020B0604020202020204" pitchFamily="34" charset="0"/>
              </a:rPr>
              <a:t>admisión+12 días para resolver) </a:t>
            </a:r>
            <a:r>
              <a:rPr lang="es-MX" sz="2000" b="1" dirty="0">
                <a:latin typeface="Arial" panose="020B0604020202020204" pitchFamily="34" charset="0"/>
                <a:cs typeface="Arial" panose="020B0604020202020204" pitchFamily="34" charset="0"/>
              </a:rPr>
              <a:t>/ (JDC y </a:t>
            </a:r>
            <a:r>
              <a:rPr lang="es-MX" sz="2000" b="1" dirty="0" smtClean="0">
                <a:latin typeface="Arial" panose="020B0604020202020204" pitchFamily="34" charset="0"/>
                <a:cs typeface="Arial" panose="020B0604020202020204" pitchFamily="34" charset="0"/>
              </a:rPr>
              <a:t>JE: 5 admisión, 15 días a partir del cierre de instrucción). </a:t>
            </a:r>
            <a:endParaRPr lang="es-MX" sz="2000" b="1" dirty="0">
              <a:latin typeface="Arial" panose="020B0604020202020204" pitchFamily="34" charset="0"/>
              <a:cs typeface="Arial" panose="020B0604020202020204" pitchFamily="34" charset="0"/>
            </a:endParaRPr>
          </a:p>
        </p:txBody>
      </p:sp>
      <p:cxnSp>
        <p:nvCxnSpPr>
          <p:cNvPr id="25" name="Conector recto de flecha 24">
            <a:extLst>
              <a:ext uri="{FF2B5EF4-FFF2-40B4-BE49-F238E27FC236}">
                <a16:creationId xmlns="" xmlns:a16="http://schemas.microsoft.com/office/drawing/2014/main" id="{DC5937B3-E25C-49C9-BAC5-6E960B78FDD5}"/>
              </a:ext>
            </a:extLst>
          </p:cNvPr>
          <p:cNvCxnSpPr/>
          <p:nvPr/>
        </p:nvCxnSpPr>
        <p:spPr>
          <a:xfrm>
            <a:off x="1477694" y="4486666"/>
            <a:ext cx="0" cy="29857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Conector recto de flecha 25">
            <a:extLst>
              <a:ext uri="{FF2B5EF4-FFF2-40B4-BE49-F238E27FC236}">
                <a16:creationId xmlns="" xmlns:a16="http://schemas.microsoft.com/office/drawing/2014/main" id="{903AB647-CA80-4345-A143-B99B04269BF3}"/>
              </a:ext>
            </a:extLst>
          </p:cNvPr>
          <p:cNvCxnSpPr/>
          <p:nvPr/>
        </p:nvCxnSpPr>
        <p:spPr>
          <a:xfrm>
            <a:off x="9892324" y="4503776"/>
            <a:ext cx="0" cy="457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CuadroTexto 23">
            <a:extLst>
              <a:ext uri="{FF2B5EF4-FFF2-40B4-BE49-F238E27FC236}">
                <a16:creationId xmlns="" xmlns:a16="http://schemas.microsoft.com/office/drawing/2014/main" id="{440E7E2F-D5DB-47D0-9637-9C1496295532}"/>
              </a:ext>
            </a:extLst>
          </p:cNvPr>
          <p:cNvSpPr txBox="1"/>
          <p:nvPr/>
        </p:nvSpPr>
        <p:spPr>
          <a:xfrm>
            <a:off x="9228411" y="5003956"/>
            <a:ext cx="205715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000" b="1" dirty="0">
                <a:latin typeface="Arial" panose="020B0604020202020204" pitchFamily="34" charset="0"/>
                <a:cs typeface="Arial" panose="020B0604020202020204" pitchFamily="34" charset="0"/>
              </a:rPr>
              <a:t>Se propone el desechamiento</a:t>
            </a:r>
          </a:p>
        </p:txBody>
      </p:sp>
      <p:sp>
        <p:nvSpPr>
          <p:cNvPr id="6" name="5 Rectángulo"/>
          <p:cNvSpPr/>
          <p:nvPr/>
        </p:nvSpPr>
        <p:spPr>
          <a:xfrm>
            <a:off x="10668000" y="6019800"/>
            <a:ext cx="1446628" cy="723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dirty="0">
                <a:latin typeface="Arial" panose="020B0604020202020204" pitchFamily="34" charset="0"/>
                <a:cs typeface="Arial" panose="020B0604020202020204" pitchFamily="34" charset="0"/>
              </a:rPr>
              <a:t>ART. 19 LMIMEET</a:t>
            </a:r>
          </a:p>
        </p:txBody>
      </p:sp>
      <p:sp>
        <p:nvSpPr>
          <p:cNvPr id="8" name="7 Rectángulo"/>
          <p:cNvSpPr/>
          <p:nvPr/>
        </p:nvSpPr>
        <p:spPr>
          <a:xfrm>
            <a:off x="6537682" y="164812"/>
            <a:ext cx="3368231"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Sustanciación</a:t>
            </a: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889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lecha abajo"/>
          <p:cNvSpPr/>
          <p:nvPr/>
        </p:nvSpPr>
        <p:spPr>
          <a:xfrm rot="18420488">
            <a:off x="6537475" y="4268910"/>
            <a:ext cx="2291094" cy="1828800"/>
          </a:xfrm>
          <a:prstGeom prst="downArrow">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sp>
        <p:nvSpPr>
          <p:cNvPr id="3" name="2 Flecha abajo"/>
          <p:cNvSpPr/>
          <p:nvPr/>
        </p:nvSpPr>
        <p:spPr>
          <a:xfrm rot="2690332">
            <a:off x="3492776" y="4402433"/>
            <a:ext cx="2291094" cy="1828800"/>
          </a:xfrm>
          <a:prstGeom prst="downArrow">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sp>
        <p:nvSpPr>
          <p:cNvPr id="4" name="3 Flecha abajo"/>
          <p:cNvSpPr/>
          <p:nvPr/>
        </p:nvSpPr>
        <p:spPr>
          <a:xfrm rot="13365275">
            <a:off x="6537474" y="1233388"/>
            <a:ext cx="2291094" cy="1828800"/>
          </a:xfrm>
          <a:prstGeom prst="downArrow">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sp>
        <p:nvSpPr>
          <p:cNvPr id="5" name="4 Flecha abajo"/>
          <p:cNvSpPr/>
          <p:nvPr/>
        </p:nvSpPr>
        <p:spPr>
          <a:xfrm rot="7973633">
            <a:off x="3312308" y="1244249"/>
            <a:ext cx="2313504" cy="1890743"/>
          </a:xfrm>
          <a:prstGeom prst="downArrow">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sp>
        <p:nvSpPr>
          <p:cNvPr id="6" name="5 Rectángulo"/>
          <p:cNvSpPr/>
          <p:nvPr/>
        </p:nvSpPr>
        <p:spPr>
          <a:xfrm>
            <a:off x="4755733" y="2236840"/>
            <a:ext cx="2743200" cy="2819400"/>
          </a:xfrm>
          <a:prstGeom prst="rect">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666999"/>
            <a:ext cx="2224678" cy="189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05007" y="462354"/>
            <a:ext cx="2954584" cy="1323439"/>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Máxima Autoridad Jurisdiccional en Materia Electoral en Tabasco.</a:t>
            </a:r>
          </a:p>
        </p:txBody>
      </p:sp>
      <p:sp>
        <p:nvSpPr>
          <p:cNvPr id="9" name="8 CuadroTexto"/>
          <p:cNvSpPr txBox="1"/>
          <p:nvPr/>
        </p:nvSpPr>
        <p:spPr>
          <a:xfrm>
            <a:off x="8610600" y="381000"/>
            <a:ext cx="3105067" cy="1015663"/>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Se integra por tres magistrados, que duran 7 años en el cargo. </a:t>
            </a:r>
          </a:p>
        </p:txBody>
      </p:sp>
      <p:sp>
        <p:nvSpPr>
          <p:cNvPr id="10" name="9 CuadroTexto"/>
          <p:cNvSpPr txBox="1"/>
          <p:nvPr/>
        </p:nvSpPr>
        <p:spPr>
          <a:xfrm>
            <a:off x="8657431" y="3932855"/>
            <a:ext cx="3048000" cy="2246769"/>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Los Magistrados Electorales eligen de entre ellos al que deba fungir como Presidente, quien dura en su </a:t>
            </a:r>
            <a:r>
              <a:rPr lang="es-MX" sz="2000" b="1" dirty="0" smtClean="0">
                <a:latin typeface="Arial" panose="020B0604020202020204" pitchFamily="34" charset="0"/>
                <a:cs typeface="Arial" panose="020B0604020202020204" pitchFamily="34" charset="0"/>
              </a:rPr>
              <a:t>encargo dos </a:t>
            </a:r>
            <a:r>
              <a:rPr lang="es-MX" sz="2000" b="1" dirty="0">
                <a:latin typeface="Arial" panose="020B0604020202020204" pitchFamily="34" charset="0"/>
                <a:cs typeface="Arial" panose="020B0604020202020204" pitchFamily="34" charset="0"/>
              </a:rPr>
              <a:t>años</a:t>
            </a:r>
            <a:r>
              <a:rPr lang="es-MX" sz="2000" b="1" dirty="0" smtClean="0">
                <a:latin typeface="Arial" panose="020B0604020202020204" pitchFamily="34" charset="0"/>
                <a:cs typeface="Arial" panose="020B0604020202020204" pitchFamily="34" charset="0"/>
              </a:rPr>
              <a:t>.</a:t>
            </a:r>
            <a:endParaRPr lang="es-MX" sz="2000" b="1" dirty="0">
              <a:latin typeface="Arial" panose="020B0604020202020204" pitchFamily="34" charset="0"/>
              <a:cs typeface="Arial" panose="020B0604020202020204" pitchFamily="34" charset="0"/>
            </a:endParaRPr>
          </a:p>
        </p:txBody>
      </p:sp>
      <p:sp>
        <p:nvSpPr>
          <p:cNvPr id="11" name="10 CuadroTexto"/>
          <p:cNvSpPr txBox="1"/>
          <p:nvPr/>
        </p:nvSpPr>
        <p:spPr>
          <a:xfrm>
            <a:off x="381000" y="3906037"/>
            <a:ext cx="3270523" cy="2246769"/>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El Tribunal, al resolver los asuntos de su competencia, garantiza que los actos y </a:t>
            </a:r>
            <a:r>
              <a:rPr lang="es-MX" sz="2000" b="1" dirty="0" smtClean="0">
                <a:latin typeface="Arial" panose="020B0604020202020204" pitchFamily="34" charset="0"/>
                <a:cs typeface="Arial" panose="020B0604020202020204" pitchFamily="34" charset="0"/>
              </a:rPr>
              <a:t>resoluciones electorales </a:t>
            </a:r>
            <a:r>
              <a:rPr lang="es-MX" sz="2000" b="1" dirty="0">
                <a:latin typeface="Arial" panose="020B0604020202020204" pitchFamily="34" charset="0"/>
                <a:cs typeface="Arial" panose="020B0604020202020204" pitchFamily="34" charset="0"/>
              </a:rPr>
              <a:t>se sujeten al principio de Legalidad.</a:t>
            </a:r>
          </a:p>
        </p:txBody>
      </p:sp>
      <p:sp>
        <p:nvSpPr>
          <p:cNvPr id="12" name="11 CuadroTexto"/>
          <p:cNvSpPr txBox="1"/>
          <p:nvPr/>
        </p:nvSpPr>
        <p:spPr>
          <a:xfrm>
            <a:off x="4755733" y="4595872"/>
            <a:ext cx="2743200"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CARACTERISTICAS</a:t>
            </a:r>
          </a:p>
        </p:txBody>
      </p:sp>
    </p:spTree>
    <p:extLst>
      <p:ext uri="{BB962C8B-B14F-4D97-AF65-F5344CB8AC3E}">
        <p14:creationId xmlns:p14="http://schemas.microsoft.com/office/powerpoint/2010/main" val="2807830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063551" y="5273641"/>
            <a:ext cx="8136904" cy="830997"/>
          </a:xfrm>
          <a:prstGeom prst="rect">
            <a:avLst/>
          </a:prstGeom>
          <a:noFill/>
        </p:spPr>
        <p:txBody>
          <a:bodyPr wrap="square" rtlCol="0">
            <a:spAutoFit/>
          </a:bodyPr>
          <a:lstStyle/>
          <a:p>
            <a:pPr algn="ctr"/>
            <a:r>
              <a:rPr lang="es-MX" sz="2400" b="1" dirty="0">
                <a:latin typeface="Arial" panose="020B0604020202020204" pitchFamily="34" charset="0"/>
                <a:cs typeface="Arial" panose="020B0604020202020204" pitchFamily="34" charset="0"/>
              </a:rPr>
              <a:t>PROCESO DE RECEPCIÓN, </a:t>
            </a:r>
          </a:p>
          <a:p>
            <a:pPr algn="ctr"/>
            <a:r>
              <a:rPr lang="es-MX" sz="2400" b="1" dirty="0">
                <a:latin typeface="Arial" panose="020B0604020202020204" pitchFamily="34" charset="0"/>
                <a:cs typeface="Arial" panose="020B0604020202020204" pitchFamily="34" charset="0"/>
              </a:rPr>
              <a:t>TRÁMITE Y RESOLUCIÓN DE RECURSOS.</a:t>
            </a: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583" y="304800"/>
            <a:ext cx="4968841" cy="4968841"/>
          </a:xfrm>
          <a:prstGeom prst="rect">
            <a:avLst/>
          </a:prstGeom>
        </p:spPr>
      </p:pic>
    </p:spTree>
    <p:extLst>
      <p:ext uri="{BB962C8B-B14F-4D97-AF65-F5344CB8AC3E}">
        <p14:creationId xmlns:p14="http://schemas.microsoft.com/office/powerpoint/2010/main" val="2673804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Susana\Desktop\Fotos proceso recepción TET\IMG_10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40275"/>
            <a:ext cx="9497888" cy="583230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600200" y="5793941"/>
            <a:ext cx="9497887" cy="93610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6" name="5 CuadroTexto"/>
          <p:cNvSpPr txBox="1"/>
          <p:nvPr/>
        </p:nvSpPr>
        <p:spPr>
          <a:xfrm>
            <a:off x="1600199" y="5877273"/>
            <a:ext cx="9497889" cy="769441"/>
          </a:xfrm>
          <a:prstGeom prst="rect">
            <a:avLst/>
          </a:prstGeom>
          <a:noFill/>
        </p:spPr>
        <p:txBody>
          <a:bodyPr wrap="square" rtlCol="0">
            <a:spAutoFit/>
          </a:bodyPr>
          <a:lstStyle/>
          <a:p>
            <a:pPr algn="just"/>
            <a:r>
              <a:rPr lang="es-MX" sz="2200" b="1" dirty="0">
                <a:latin typeface="Arial" panose="020B0604020202020204" pitchFamily="34" charset="0"/>
                <a:cs typeface="Arial" panose="020B0604020202020204" pitchFamily="34" charset="0"/>
              </a:rPr>
              <a:t>1. Se reciben en la oficialía de partes, los medios de impugnación promovidos por partidos políticos o ciudadanos.</a:t>
            </a:r>
          </a:p>
        </p:txBody>
      </p:sp>
    </p:spTree>
    <p:extLst>
      <p:ext uri="{BB962C8B-B14F-4D97-AF65-F5344CB8AC3E}">
        <p14:creationId xmlns:p14="http://schemas.microsoft.com/office/powerpoint/2010/main" val="1993496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Susana\Desktop\Fotos proceso recepción TET\IMG_1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142" y="116633"/>
            <a:ext cx="8736346" cy="582423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752142" y="5834760"/>
            <a:ext cx="8736346" cy="93610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6" name="5 CuadroTexto"/>
          <p:cNvSpPr txBox="1"/>
          <p:nvPr/>
        </p:nvSpPr>
        <p:spPr>
          <a:xfrm>
            <a:off x="1919536" y="5940864"/>
            <a:ext cx="8424936" cy="430887"/>
          </a:xfrm>
          <a:prstGeom prst="rect">
            <a:avLst/>
          </a:prstGeom>
          <a:noFill/>
        </p:spPr>
        <p:txBody>
          <a:bodyPr wrap="square" rtlCol="0">
            <a:spAutoFit/>
          </a:bodyPr>
          <a:lstStyle/>
          <a:p>
            <a:pPr algn="ctr"/>
            <a:r>
              <a:rPr lang="es-MX" sz="2200" b="1" dirty="0">
                <a:latin typeface="Arial" panose="020B0604020202020204" pitchFamily="34" charset="0"/>
                <a:cs typeface="Arial" panose="020B0604020202020204" pitchFamily="34" charset="0"/>
              </a:rPr>
              <a:t>2. Se ingresa en el sistema SISGA.  </a:t>
            </a:r>
          </a:p>
        </p:txBody>
      </p:sp>
    </p:spTree>
    <p:extLst>
      <p:ext uri="{BB962C8B-B14F-4D97-AF65-F5344CB8AC3E}">
        <p14:creationId xmlns:p14="http://schemas.microsoft.com/office/powerpoint/2010/main" val="1364176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Susana\Desktop\Fotos proceso recepción TET\IMG_10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0024" y="116632"/>
            <a:ext cx="8748464" cy="583230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919536" y="5834760"/>
            <a:ext cx="8424936" cy="93610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6" name="5 CuadroTexto"/>
          <p:cNvSpPr txBox="1"/>
          <p:nvPr/>
        </p:nvSpPr>
        <p:spPr>
          <a:xfrm>
            <a:off x="2063552" y="5877273"/>
            <a:ext cx="8136904" cy="430887"/>
          </a:xfrm>
          <a:prstGeom prst="rect">
            <a:avLst/>
          </a:prstGeom>
          <a:noFill/>
        </p:spPr>
        <p:txBody>
          <a:bodyPr wrap="square" rtlCol="0">
            <a:spAutoFit/>
          </a:bodyPr>
          <a:lstStyle/>
          <a:p>
            <a:pPr algn="ctr"/>
            <a:r>
              <a:rPr lang="es-MX" sz="2200" b="1" dirty="0">
                <a:latin typeface="Arial" panose="020B0604020202020204" pitchFamily="34" charset="0"/>
                <a:cs typeface="Arial" panose="020B0604020202020204" pitchFamily="34" charset="0"/>
              </a:rPr>
              <a:t>3. Se entrega a la Secretaría General de Acuerdos</a:t>
            </a:r>
            <a:r>
              <a:rPr lang="es-MX"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209948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cSusana\Desktop\Fotos proceso recepción TET\IMG_1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0024" y="116631"/>
            <a:ext cx="8748464" cy="583230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740024" y="5834760"/>
            <a:ext cx="8748464" cy="93610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6" name="5 CuadroTexto"/>
          <p:cNvSpPr txBox="1"/>
          <p:nvPr/>
        </p:nvSpPr>
        <p:spPr>
          <a:xfrm>
            <a:off x="1740024" y="5877272"/>
            <a:ext cx="8748464" cy="738664"/>
          </a:xfrm>
          <a:prstGeom prst="rect">
            <a:avLst/>
          </a:prstGeom>
          <a:noFill/>
        </p:spPr>
        <p:txBody>
          <a:bodyPr wrap="square" rtlCol="0">
            <a:spAutoFit/>
          </a:bodyPr>
          <a:lstStyle/>
          <a:p>
            <a:pPr algn="ctr"/>
            <a:r>
              <a:rPr lang="es-MX" sz="2000" b="1" dirty="0">
                <a:latin typeface="Arial" panose="020B0604020202020204" pitchFamily="34" charset="0"/>
                <a:cs typeface="Arial" panose="020B0604020202020204" pitchFamily="34" charset="0"/>
              </a:rPr>
              <a:t>4. Se registra </a:t>
            </a:r>
            <a:r>
              <a:rPr lang="es-MX" sz="2200" b="1" dirty="0">
                <a:latin typeface="Arial" panose="020B0604020202020204" pitchFamily="34" charset="0"/>
                <a:cs typeface="Arial" panose="020B0604020202020204" pitchFamily="34" charset="0"/>
              </a:rPr>
              <a:t>en</a:t>
            </a:r>
            <a:r>
              <a:rPr lang="es-MX" sz="2000" b="1" dirty="0">
                <a:latin typeface="Arial" panose="020B0604020202020204" pitchFamily="34" charset="0"/>
                <a:cs typeface="Arial" panose="020B0604020202020204" pitchFamily="34" charset="0"/>
              </a:rPr>
              <a:t> la bitácora de asuntos recibidos y de inmediato se da cuenta al Presidente, para elaborar el turno correspondiente.</a:t>
            </a:r>
          </a:p>
        </p:txBody>
      </p:sp>
    </p:spTree>
    <p:extLst>
      <p:ext uri="{BB962C8B-B14F-4D97-AF65-F5344CB8AC3E}">
        <p14:creationId xmlns:p14="http://schemas.microsoft.com/office/powerpoint/2010/main" val="35179211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226" y="116630"/>
            <a:ext cx="8743262" cy="5828842"/>
          </a:xfrm>
          <a:prstGeom prst="rect">
            <a:avLst/>
          </a:prstGeom>
        </p:spPr>
      </p:pic>
      <p:sp>
        <p:nvSpPr>
          <p:cNvPr id="5" name="4 Rectángulo"/>
          <p:cNvSpPr/>
          <p:nvPr/>
        </p:nvSpPr>
        <p:spPr>
          <a:xfrm>
            <a:off x="1919536" y="5834760"/>
            <a:ext cx="8424936" cy="936104"/>
          </a:xfrm>
          <a:prstGeom prst="rect">
            <a:avLst/>
          </a:prstGeom>
          <a:solidFill>
            <a:schemeClr val="tx1">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264604" y="6011044"/>
            <a:ext cx="11734800" cy="7694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200" b="1" dirty="0">
                <a:latin typeface="Arial" panose="020B0604020202020204" pitchFamily="34" charset="0"/>
                <a:cs typeface="Arial" panose="020B0604020202020204" pitchFamily="34" charset="0"/>
              </a:rPr>
              <a:t>5.- La Auxiliar de Secretaría General de Acuerdos, entrega al Coordinador de </a:t>
            </a:r>
            <a:r>
              <a:rPr lang="es-MX" sz="2200" b="1" dirty="0" smtClean="0">
                <a:latin typeface="Arial" panose="020B0604020202020204" pitchFamily="34" charset="0"/>
                <a:cs typeface="Arial" panose="020B0604020202020204" pitchFamily="34" charset="0"/>
              </a:rPr>
              <a:t>Actuarios el </a:t>
            </a:r>
            <a:r>
              <a:rPr lang="es-MX" sz="2200" b="1" dirty="0">
                <a:latin typeface="Arial" panose="020B0604020202020204" pitchFamily="34" charset="0"/>
                <a:cs typeface="Arial" panose="020B0604020202020204" pitchFamily="34" charset="0"/>
              </a:rPr>
              <a:t>a</a:t>
            </a:r>
            <a:r>
              <a:rPr lang="es-MX" sz="2200" b="1" dirty="0" smtClean="0">
                <a:latin typeface="Arial" panose="020B0604020202020204" pitchFamily="34" charset="0"/>
                <a:cs typeface="Arial" panose="020B0604020202020204" pitchFamily="34" charset="0"/>
              </a:rPr>
              <a:t>uto </a:t>
            </a:r>
            <a:r>
              <a:rPr lang="es-MX" sz="2200" b="1" dirty="0">
                <a:latin typeface="Arial" panose="020B0604020202020204" pitchFamily="34" charset="0"/>
                <a:cs typeface="Arial" panose="020B0604020202020204" pitchFamily="34" charset="0"/>
              </a:rPr>
              <a:t>de turno y demás documentación anexa del medio de </a:t>
            </a:r>
            <a:r>
              <a:rPr lang="es-MX" sz="2200" b="1" dirty="0" smtClean="0">
                <a:latin typeface="Arial" panose="020B0604020202020204" pitchFamily="34" charset="0"/>
                <a:cs typeface="Arial" panose="020B0604020202020204" pitchFamily="34" charset="0"/>
              </a:rPr>
              <a:t>impugnación.</a:t>
            </a:r>
            <a:endParaRPr lang="es-MX"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8682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cSusana\Desktop\Fotos proceso recepción TET\IMG_1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226" y="116630"/>
            <a:ext cx="8743262" cy="582884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533400" y="5853512"/>
            <a:ext cx="11125200" cy="93610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sz="2200" dirty="0">
              <a:latin typeface="Arial" panose="020B0604020202020204" pitchFamily="34" charset="0"/>
              <a:cs typeface="Arial" panose="020B0604020202020204" pitchFamily="34" charset="0"/>
            </a:endParaRPr>
          </a:p>
        </p:txBody>
      </p:sp>
      <p:sp>
        <p:nvSpPr>
          <p:cNvPr id="6" name="5 CuadroTexto"/>
          <p:cNvSpPr txBox="1"/>
          <p:nvPr/>
        </p:nvSpPr>
        <p:spPr>
          <a:xfrm>
            <a:off x="533400" y="6022450"/>
            <a:ext cx="11125200" cy="430887"/>
          </a:xfrm>
          <a:prstGeom prst="rect">
            <a:avLst/>
          </a:prstGeom>
          <a:noFill/>
        </p:spPr>
        <p:txBody>
          <a:bodyPr wrap="square" rtlCol="0">
            <a:spAutoFit/>
          </a:bodyPr>
          <a:lstStyle/>
          <a:p>
            <a:pPr algn="ctr"/>
            <a:r>
              <a:rPr lang="es-MX" sz="2200" b="1" dirty="0">
                <a:latin typeface="Arial" panose="020B0604020202020204" pitchFamily="34" charset="0"/>
                <a:cs typeface="Arial" panose="020B0604020202020204" pitchFamily="34" charset="0"/>
              </a:rPr>
              <a:t>6.- El Coordinador de </a:t>
            </a:r>
            <a:r>
              <a:rPr lang="es-MX" sz="2200" b="1" dirty="0" smtClean="0">
                <a:latin typeface="Arial" panose="020B0604020202020204" pitchFamily="34" charset="0"/>
                <a:cs typeface="Arial" panose="020B0604020202020204" pitchFamily="34" charset="0"/>
              </a:rPr>
              <a:t>Actuarios, </a:t>
            </a:r>
            <a:r>
              <a:rPr lang="es-MX" sz="2200" b="1" dirty="0">
                <a:latin typeface="Arial" panose="020B0604020202020204" pitchFamily="34" charset="0"/>
                <a:cs typeface="Arial" panose="020B0604020202020204" pitchFamily="34" charset="0"/>
              </a:rPr>
              <a:t>turna a la </a:t>
            </a:r>
            <a:r>
              <a:rPr lang="es-MX" sz="2200" b="1" dirty="0" smtClean="0">
                <a:latin typeface="Arial" panose="020B0604020202020204" pitchFamily="34" charset="0"/>
                <a:cs typeface="Arial" panose="020B0604020202020204" pitchFamily="34" charset="0"/>
              </a:rPr>
              <a:t>actuaria </a:t>
            </a:r>
            <a:r>
              <a:rPr lang="es-MX" sz="2200" b="1" dirty="0">
                <a:latin typeface="Arial" panose="020B0604020202020204" pitchFamily="34" charset="0"/>
                <a:cs typeface="Arial" panose="020B0604020202020204" pitchFamily="34" charset="0"/>
              </a:rPr>
              <a:t>los citados documentos.</a:t>
            </a:r>
          </a:p>
        </p:txBody>
      </p:sp>
    </p:spTree>
    <p:extLst>
      <p:ext uri="{BB962C8B-B14F-4D97-AF65-F5344CB8AC3E}">
        <p14:creationId xmlns:p14="http://schemas.microsoft.com/office/powerpoint/2010/main" val="1374030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919536" y="5834760"/>
            <a:ext cx="8424936" cy="93610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6" name="5 CuadroTexto"/>
          <p:cNvSpPr txBox="1"/>
          <p:nvPr/>
        </p:nvSpPr>
        <p:spPr>
          <a:xfrm>
            <a:off x="1919536" y="5945471"/>
            <a:ext cx="8136904" cy="430887"/>
          </a:xfrm>
          <a:prstGeom prst="rect">
            <a:avLst/>
          </a:prstGeom>
          <a:noFill/>
        </p:spPr>
        <p:txBody>
          <a:bodyPr wrap="square" rtlCol="0">
            <a:spAutoFit/>
          </a:bodyPr>
          <a:lstStyle/>
          <a:p>
            <a:pPr algn="ctr"/>
            <a:r>
              <a:rPr lang="es-MX" sz="2200" b="1" dirty="0">
                <a:latin typeface="Arial" panose="020B0604020202020204" pitchFamily="34" charset="0"/>
                <a:cs typeface="Arial" panose="020B0604020202020204" pitchFamily="34" charset="0"/>
              </a:rPr>
              <a:t>7.- La </a:t>
            </a:r>
            <a:r>
              <a:rPr lang="es-MX" sz="2200" b="1" dirty="0" smtClean="0">
                <a:latin typeface="Arial" panose="020B0604020202020204" pitchFamily="34" charset="0"/>
                <a:cs typeface="Arial" panose="020B0604020202020204" pitchFamily="34" charset="0"/>
              </a:rPr>
              <a:t>actuaria </a:t>
            </a:r>
            <a:r>
              <a:rPr lang="es-MX" sz="2200" b="1" dirty="0">
                <a:latin typeface="Arial" panose="020B0604020202020204" pitchFamily="34" charset="0"/>
                <a:cs typeface="Arial" panose="020B0604020202020204" pitchFamily="34" charset="0"/>
              </a:rPr>
              <a:t>notifica a las partes el auto de turno.</a:t>
            </a:r>
          </a:p>
        </p:txBody>
      </p:sp>
      <p:pic>
        <p:nvPicPr>
          <p:cNvPr id="6146" name="Picture 2" descr="C:\Users\PcSusana\Desktop\Fotos proceso recepción TET\IMG_108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50" r="24768" b="15221"/>
          <a:stretch/>
        </p:blipFill>
        <p:spPr bwMode="auto">
          <a:xfrm>
            <a:off x="1877158" y="116630"/>
            <a:ext cx="8539323" cy="582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484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cSusana\Desktop\Fotos proceso recepción TET\IMG_10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226" y="116630"/>
            <a:ext cx="8743261" cy="5828841"/>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990600" y="6022450"/>
            <a:ext cx="9829800" cy="7694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200" b="1" dirty="0">
                <a:latin typeface="Arial" panose="020B0604020202020204" pitchFamily="34" charset="0"/>
                <a:cs typeface="Arial" panose="020B0604020202020204" pitchFamily="34" charset="0"/>
              </a:rPr>
              <a:t>8.- Posteriormente </a:t>
            </a:r>
            <a:r>
              <a:rPr lang="es-MX" sz="2200" b="1" dirty="0" smtClean="0">
                <a:latin typeface="Arial" panose="020B0604020202020204" pitchFamily="34" charset="0"/>
                <a:cs typeface="Arial" panose="020B0604020202020204" pitchFamily="34" charset="0"/>
              </a:rPr>
              <a:t>la actuaria hace </a:t>
            </a:r>
            <a:r>
              <a:rPr lang="es-MX" sz="2200" b="1" dirty="0">
                <a:latin typeface="Arial" panose="020B0604020202020204" pitchFamily="34" charset="0"/>
                <a:cs typeface="Arial" panose="020B0604020202020204" pitchFamily="34" charset="0"/>
              </a:rPr>
              <a:t>entrega del expediente </a:t>
            </a:r>
            <a:r>
              <a:rPr lang="es-MX" sz="2200" b="1" dirty="0" smtClean="0">
                <a:latin typeface="Arial" panose="020B0604020202020204" pitchFamily="34" charset="0"/>
                <a:cs typeface="Arial" panose="020B0604020202020204" pitchFamily="34" charset="0"/>
              </a:rPr>
              <a:t>a la Jueza o Juez Instructor. (</a:t>
            </a:r>
            <a:r>
              <a:rPr lang="es-MX" sz="2200" b="1" dirty="0">
                <a:latin typeface="Arial" panose="020B0604020202020204" pitchFamily="34" charset="0"/>
                <a:cs typeface="Arial" panose="020B0604020202020204" pitchFamily="34" charset="0"/>
              </a:rPr>
              <a:t>incluyendo sus actuaciones</a:t>
            </a:r>
            <a:r>
              <a:rPr lang="es-MX" sz="2200" b="1" dirty="0" smtClean="0">
                <a:latin typeface="Arial" panose="020B0604020202020204" pitchFamily="34" charset="0"/>
                <a:cs typeface="Arial" panose="020B0604020202020204" pitchFamily="34" charset="0"/>
              </a:rPr>
              <a:t>)</a:t>
            </a:r>
            <a:endParaRPr lang="es-MX"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323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cSusana\Desktop\Fotos proceso recepción TET\IMG_11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0373" y="107617"/>
            <a:ext cx="8743262" cy="561281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295400" y="5695155"/>
            <a:ext cx="10239032" cy="106312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6" name="5 CuadroTexto"/>
          <p:cNvSpPr txBox="1"/>
          <p:nvPr/>
        </p:nvSpPr>
        <p:spPr>
          <a:xfrm>
            <a:off x="1389602" y="5720431"/>
            <a:ext cx="10050627" cy="1077218"/>
          </a:xfrm>
          <a:prstGeom prst="rect">
            <a:avLst/>
          </a:prstGeom>
          <a:noFill/>
        </p:spPr>
        <p:txBody>
          <a:bodyPr wrap="square" rtlCol="0">
            <a:spAutoFit/>
          </a:bodyPr>
          <a:lstStyle/>
          <a:p>
            <a:pPr algn="just"/>
            <a:r>
              <a:rPr lang="es-MX" sz="2200" b="1" dirty="0">
                <a:latin typeface="Arial" panose="020B0604020202020204" pitchFamily="34" charset="0"/>
                <a:cs typeface="Arial" panose="020B0604020202020204" pitchFamily="34" charset="0"/>
              </a:rPr>
              <a:t>9.- La Jueza o Juez </a:t>
            </a:r>
            <a:r>
              <a:rPr lang="es-MX" sz="2200" b="1" dirty="0" smtClean="0">
                <a:latin typeface="Arial" panose="020B0604020202020204" pitchFamily="34" charset="0"/>
                <a:cs typeface="Arial" panose="020B0604020202020204" pitchFamily="34" charset="0"/>
              </a:rPr>
              <a:t>Instructor </a:t>
            </a:r>
            <a:r>
              <a:rPr lang="es-MX" sz="2200" b="1" dirty="0">
                <a:latin typeface="Arial" panose="020B0604020202020204" pitchFamily="34" charset="0"/>
                <a:cs typeface="Arial" panose="020B0604020202020204" pitchFamily="34" charset="0"/>
              </a:rPr>
              <a:t>puede </a:t>
            </a:r>
            <a:r>
              <a:rPr lang="es-MX" sz="2200" b="1" dirty="0" smtClean="0">
                <a:latin typeface="Arial" panose="020B0604020202020204" pitchFamily="34" charset="0"/>
                <a:cs typeface="Arial" panose="020B0604020202020204" pitchFamily="34" charset="0"/>
              </a:rPr>
              <a:t>desechar, reencauzar o admitir </a:t>
            </a:r>
            <a:r>
              <a:rPr lang="es-MX" sz="2200" b="1" dirty="0">
                <a:latin typeface="Arial" panose="020B0604020202020204" pitchFamily="34" charset="0"/>
                <a:cs typeface="Arial" panose="020B0604020202020204" pitchFamily="34" charset="0"/>
              </a:rPr>
              <a:t>el </a:t>
            </a:r>
            <a:r>
              <a:rPr lang="es-MX" sz="2200" b="1" dirty="0" smtClean="0">
                <a:latin typeface="Arial" panose="020B0604020202020204" pitchFamily="34" charset="0"/>
                <a:cs typeface="Arial" panose="020B0604020202020204" pitchFamily="34" charset="0"/>
              </a:rPr>
              <a:t>citado medio, y </a:t>
            </a:r>
            <a:r>
              <a:rPr lang="es-MX" sz="2000" b="1" dirty="0" smtClean="0">
                <a:latin typeface="Arial" panose="020B0604020202020204" pitchFamily="34" charset="0"/>
                <a:cs typeface="Arial" panose="020B0604020202020204" pitchFamily="34" charset="0"/>
              </a:rPr>
              <a:t>una vez integrado el expediente, se cierra la instrucción y se </a:t>
            </a:r>
            <a:r>
              <a:rPr lang="es-MX" sz="2000" b="1" dirty="0">
                <a:latin typeface="Arial" panose="020B0604020202020204" pitchFamily="34" charset="0"/>
                <a:cs typeface="Arial" panose="020B0604020202020204" pitchFamily="34" charset="0"/>
              </a:rPr>
              <a:t>pone los autos en estado de resolución</a:t>
            </a:r>
            <a:r>
              <a:rPr lang="es-MX" sz="2000" b="1" dirty="0" smtClean="0">
                <a:latin typeface="Arial" panose="020B0604020202020204" pitchFamily="34" charset="0"/>
                <a:cs typeface="Arial" panose="020B0604020202020204" pitchFamily="34" charset="0"/>
              </a:rPr>
              <a:t>. </a:t>
            </a:r>
            <a:endParaRPr lang="es-MX"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609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0" y="5638800"/>
            <a:ext cx="12195175" cy="0"/>
          </a:xfrm>
          <a:prstGeom prst="line">
            <a:avLst/>
          </a:prstGeom>
        </p:spPr>
        <p:style>
          <a:lnRef idx="3">
            <a:schemeClr val="dk1"/>
          </a:lnRef>
          <a:fillRef idx="0">
            <a:schemeClr val="dk1"/>
          </a:fillRef>
          <a:effectRef idx="2">
            <a:schemeClr val="dk1"/>
          </a:effectRef>
          <a:fontRef idx="minor">
            <a:schemeClr val="tx1"/>
          </a:fontRef>
        </p:style>
      </p:cxnSp>
      <p:sp>
        <p:nvSpPr>
          <p:cNvPr id="10" name="9 CuadroTexto"/>
          <p:cNvSpPr txBox="1"/>
          <p:nvPr/>
        </p:nvSpPr>
        <p:spPr>
          <a:xfrm>
            <a:off x="4857879" y="4869359"/>
            <a:ext cx="2109096" cy="769441"/>
          </a:xfrm>
          <a:prstGeom prst="rect">
            <a:avLst/>
          </a:prstGeom>
          <a:noFill/>
        </p:spPr>
        <p:txBody>
          <a:bodyPr wrap="square" rtlCol="0">
            <a:spAutoFit/>
          </a:bodyPr>
          <a:lstStyle/>
          <a:p>
            <a:r>
              <a:rPr lang="es-MX" sz="4400" b="1" dirty="0">
                <a:latin typeface="Arial" panose="020B0604020202020204" pitchFamily="34" charset="0"/>
                <a:cs typeface="Arial" panose="020B0604020202020204" pitchFamily="34" charset="0"/>
              </a:rPr>
              <a:t>PLENO</a:t>
            </a:r>
          </a:p>
        </p:txBody>
      </p:sp>
      <p:sp>
        <p:nvSpPr>
          <p:cNvPr id="2" name="1 Elipse"/>
          <p:cNvSpPr/>
          <p:nvPr/>
        </p:nvSpPr>
        <p:spPr>
          <a:xfrm>
            <a:off x="381000" y="4869050"/>
            <a:ext cx="4648200" cy="1760350"/>
          </a:xfrm>
          <a:prstGeom prst="ellipse">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2800" b="1" dirty="0">
                <a:solidFill>
                  <a:schemeClr val="tx1"/>
                </a:solidFill>
                <a:latin typeface="Arial" panose="020B0604020202020204" pitchFamily="34" charset="0"/>
                <a:cs typeface="Arial" panose="020B0604020202020204" pitchFamily="34" charset="0"/>
              </a:rPr>
              <a:t>SESIONES PÚBLICAS</a:t>
            </a:r>
          </a:p>
          <a:p>
            <a:pPr algn="ctr"/>
            <a:r>
              <a:rPr lang="es-MX" b="1" dirty="0">
                <a:solidFill>
                  <a:schemeClr val="tx1"/>
                </a:solidFill>
                <a:latin typeface="Arial" panose="020B0604020202020204" pitchFamily="34" charset="0"/>
                <a:cs typeface="Arial" panose="020B0604020202020204" pitchFamily="34" charset="0"/>
              </a:rPr>
              <a:t>(Todas las resoluciones. </a:t>
            </a:r>
          </a:p>
          <a:p>
            <a:pPr algn="ctr"/>
            <a:r>
              <a:rPr lang="es-MX" b="1" dirty="0">
                <a:solidFill>
                  <a:schemeClr val="tx1"/>
                </a:solidFill>
                <a:latin typeface="Arial" panose="020B0604020202020204" pitchFamily="34" charset="0"/>
                <a:cs typeface="Arial" panose="020B0604020202020204" pitchFamily="34" charset="0"/>
              </a:rPr>
              <a:t>Art. 7 LOTET; excepción Art. 18 de citada Ley).</a:t>
            </a:r>
          </a:p>
        </p:txBody>
      </p:sp>
      <p:sp>
        <p:nvSpPr>
          <p:cNvPr id="7" name="1 Elipse"/>
          <p:cNvSpPr/>
          <p:nvPr/>
        </p:nvSpPr>
        <p:spPr>
          <a:xfrm>
            <a:off x="6888638" y="4869051"/>
            <a:ext cx="5060836" cy="1760349"/>
          </a:xfrm>
          <a:prstGeom prst="ellipse">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2800" b="1" dirty="0">
                <a:solidFill>
                  <a:schemeClr val="tx1"/>
                </a:solidFill>
                <a:latin typeface="Arial" panose="020B0604020202020204" pitchFamily="34" charset="0"/>
                <a:cs typeface="Arial" panose="020B0604020202020204" pitchFamily="34" charset="0"/>
              </a:rPr>
              <a:t>SESIONES PRIVADAS</a:t>
            </a:r>
          </a:p>
          <a:p>
            <a:pPr algn="ctr"/>
            <a:r>
              <a:rPr lang="es-MX" b="1" dirty="0">
                <a:solidFill>
                  <a:schemeClr val="tx1"/>
                </a:solidFill>
                <a:latin typeface="Arial" panose="020B0604020202020204" pitchFamily="34" charset="0"/>
                <a:cs typeface="Arial" panose="020B0604020202020204" pitchFamily="34" charset="0"/>
              </a:rPr>
              <a:t>(Asuntos administrativos)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00" r="19416" b="53241"/>
          <a:stretch/>
        </p:blipFill>
        <p:spPr bwMode="auto">
          <a:xfrm>
            <a:off x="1775376" y="800100"/>
            <a:ext cx="8283024" cy="379674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2842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39522" y="389880"/>
            <a:ext cx="9912955" cy="6078239"/>
          </a:xfrm>
          <a:prstGeom prst="rect">
            <a:avLst/>
          </a:prstGeom>
        </p:spPr>
      </p:pic>
      <p:pic>
        <p:nvPicPr>
          <p:cNvPr id="3" name="Imagen 2"/>
          <p:cNvPicPr>
            <a:picLocks noChangeAspect="1"/>
          </p:cNvPicPr>
          <p:nvPr/>
        </p:nvPicPr>
        <p:blipFill>
          <a:blip r:embed="rId3"/>
          <a:stretch>
            <a:fillRect/>
          </a:stretch>
        </p:blipFill>
        <p:spPr>
          <a:xfrm>
            <a:off x="1020639" y="5638800"/>
            <a:ext cx="10150720" cy="1072989"/>
          </a:xfrm>
          <a:prstGeom prst="rect">
            <a:avLst/>
          </a:prstGeom>
        </p:spPr>
      </p:pic>
    </p:spTree>
    <p:extLst>
      <p:ext uri="{BB962C8B-B14F-4D97-AF65-F5344CB8AC3E}">
        <p14:creationId xmlns:p14="http://schemas.microsoft.com/office/powerpoint/2010/main" val="641475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SESION 12-04-2018\IMG_0483.JPG"/>
          <p:cNvPicPr>
            <a:picLocks noChangeAspect="1" noChangeArrowheads="1"/>
          </p:cNvPicPr>
          <p:nvPr/>
        </p:nvPicPr>
        <p:blipFill rotWithShape="1">
          <a:blip r:embed="rId2">
            <a:extLst>
              <a:ext uri="{28A0092B-C50C-407E-A947-70E740481C1C}">
                <a14:useLocalDpi xmlns:a14="http://schemas.microsoft.com/office/drawing/2010/main" val="0"/>
              </a:ext>
            </a:extLst>
          </a:blip>
          <a:srcRect l="1993"/>
          <a:stretch/>
        </p:blipFill>
        <p:spPr bwMode="auto">
          <a:xfrm>
            <a:off x="1745226" y="234666"/>
            <a:ext cx="8743261" cy="564260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599354" y="5816324"/>
            <a:ext cx="8964488" cy="93610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6" name="5 CuadroTexto"/>
          <p:cNvSpPr txBox="1"/>
          <p:nvPr/>
        </p:nvSpPr>
        <p:spPr>
          <a:xfrm>
            <a:off x="1634612" y="5899656"/>
            <a:ext cx="8964487" cy="769441"/>
          </a:xfrm>
          <a:prstGeom prst="rect">
            <a:avLst/>
          </a:prstGeom>
          <a:noFill/>
        </p:spPr>
        <p:txBody>
          <a:bodyPr wrap="square" rtlCol="0">
            <a:spAutoFit/>
          </a:bodyPr>
          <a:lstStyle/>
          <a:p>
            <a:pPr algn="ctr"/>
            <a:r>
              <a:rPr lang="es-MX" sz="2200" b="1" dirty="0">
                <a:latin typeface="Arial" panose="020B0604020202020204" pitchFamily="34" charset="0"/>
                <a:cs typeface="Arial" panose="020B0604020202020204" pitchFamily="34" charset="0"/>
              </a:rPr>
              <a:t>11. </a:t>
            </a:r>
            <a:r>
              <a:rPr lang="es-MX" sz="2200" b="1" dirty="0" smtClean="0">
                <a:latin typeface="Arial" panose="020B0604020202020204" pitchFamily="34" charset="0"/>
                <a:cs typeface="Arial" panose="020B0604020202020204" pitchFamily="34" charset="0"/>
              </a:rPr>
              <a:t>El proyecto se somete a la consideración del Pleno, y se resuelve en </a:t>
            </a:r>
            <a:r>
              <a:rPr lang="es-MX" sz="2200" b="1" dirty="0">
                <a:latin typeface="Arial" panose="020B0604020202020204" pitchFamily="34" charset="0"/>
                <a:cs typeface="Arial" panose="020B0604020202020204" pitchFamily="34" charset="0"/>
              </a:rPr>
              <a:t>sesión pública.</a:t>
            </a:r>
          </a:p>
        </p:txBody>
      </p:sp>
    </p:spTree>
    <p:extLst>
      <p:ext uri="{BB962C8B-B14F-4D97-AF65-F5344CB8AC3E}">
        <p14:creationId xmlns:p14="http://schemas.microsoft.com/office/powerpoint/2010/main" val="9627617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cSusana\Desktop\Fotos proceso recepción TET\IMG_1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225" y="137342"/>
            <a:ext cx="8781677" cy="585445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741813" y="5782618"/>
            <a:ext cx="8781677" cy="93610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6" name="5 CuadroTexto"/>
          <p:cNvSpPr txBox="1"/>
          <p:nvPr/>
        </p:nvSpPr>
        <p:spPr>
          <a:xfrm>
            <a:off x="1748637" y="5865949"/>
            <a:ext cx="8781677" cy="769441"/>
          </a:xfrm>
          <a:prstGeom prst="rect">
            <a:avLst/>
          </a:prstGeom>
          <a:noFill/>
        </p:spPr>
        <p:txBody>
          <a:bodyPr wrap="square" rtlCol="0">
            <a:spAutoFit/>
          </a:bodyPr>
          <a:lstStyle/>
          <a:p>
            <a:pPr algn="ctr"/>
            <a:r>
              <a:rPr lang="es-MX" sz="2200" b="1" dirty="0">
                <a:latin typeface="Arial" panose="020B0604020202020204" pitchFamily="34" charset="0"/>
                <a:cs typeface="Arial" panose="020B0604020202020204" pitchFamily="34" charset="0"/>
              </a:rPr>
              <a:t>12.- </a:t>
            </a:r>
            <a:r>
              <a:rPr lang="es-MX" sz="2200" b="1" dirty="0" smtClean="0">
                <a:latin typeface="Arial" panose="020B0604020202020204" pitchFamily="34" charset="0"/>
                <a:cs typeface="Arial" panose="020B0604020202020204" pitchFamily="34" charset="0"/>
              </a:rPr>
              <a:t>Una </a:t>
            </a:r>
            <a:r>
              <a:rPr lang="es-MX" sz="2200" b="1" dirty="0">
                <a:latin typeface="Arial" panose="020B0604020202020204" pitchFamily="34" charset="0"/>
                <a:cs typeface="Arial" panose="020B0604020202020204" pitchFamily="34" charset="0"/>
              </a:rPr>
              <a:t>vez resuelto </a:t>
            </a:r>
            <a:r>
              <a:rPr lang="es-MX" sz="2200" b="1" dirty="0" smtClean="0">
                <a:latin typeface="Arial" panose="020B0604020202020204" pitchFamily="34" charset="0"/>
                <a:cs typeface="Arial" panose="020B0604020202020204" pitchFamily="34" charset="0"/>
              </a:rPr>
              <a:t>(si no es impugnado), se remite al Archivo Jurisdiccional para </a:t>
            </a:r>
            <a:r>
              <a:rPr lang="es-MX" sz="2200" b="1" dirty="0">
                <a:latin typeface="Arial" panose="020B0604020202020204" pitchFamily="34" charset="0"/>
                <a:cs typeface="Arial" panose="020B0604020202020204" pitchFamily="34" charset="0"/>
              </a:rPr>
              <a:t>su resguardo.</a:t>
            </a:r>
          </a:p>
        </p:txBody>
      </p:sp>
    </p:spTree>
    <p:extLst>
      <p:ext uri="{BB962C8B-B14F-4D97-AF65-F5344CB8AC3E}">
        <p14:creationId xmlns:p14="http://schemas.microsoft.com/office/powerpoint/2010/main" val="1707342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39E311B3-9419-4675-BE01-644FB0060521}"/>
              </a:ext>
            </a:extLst>
          </p:cNvPr>
          <p:cNvSpPr txBox="1"/>
          <p:nvPr/>
        </p:nvSpPr>
        <p:spPr>
          <a:xfrm>
            <a:off x="592283" y="990600"/>
            <a:ext cx="10524706" cy="1200329"/>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400" b="1" dirty="0">
                <a:latin typeface="Arial" panose="020B0604020202020204" pitchFamily="34" charset="0"/>
                <a:cs typeface="Arial" panose="020B0604020202020204" pitchFamily="34" charset="0"/>
              </a:rPr>
              <a:t>CONCEPTO: Es la resolución que pronuncia el órgano jurisdiccional para </a:t>
            </a:r>
            <a:r>
              <a:rPr lang="es-MX" sz="2400" b="1" dirty="0">
                <a:solidFill>
                  <a:srgbClr val="FF0000"/>
                </a:solidFill>
                <a:latin typeface="Arial" panose="020B0604020202020204" pitchFamily="34" charset="0"/>
                <a:cs typeface="Arial" panose="020B0604020202020204" pitchFamily="34" charset="0"/>
              </a:rPr>
              <a:t>resolver el fondo del litigio o controversia</a:t>
            </a:r>
            <a:r>
              <a:rPr lang="es-MX" sz="2400" b="1" dirty="0">
                <a:latin typeface="Arial" panose="020B0604020202020204" pitchFamily="34" charset="0"/>
                <a:cs typeface="Arial" panose="020B0604020202020204" pitchFamily="34" charset="0"/>
              </a:rPr>
              <a:t>, lo que significa la terminación normal del proceso.</a:t>
            </a:r>
          </a:p>
        </p:txBody>
      </p:sp>
      <p:pic>
        <p:nvPicPr>
          <p:cNvPr id="8" name="Gráfico 7" descr="Flecha: curva ligera">
            <a:extLst>
              <a:ext uri="{FF2B5EF4-FFF2-40B4-BE49-F238E27FC236}">
                <a16:creationId xmlns="" xmlns:a16="http://schemas.microsoft.com/office/drawing/2014/main" id="{928032B4-BB6C-404E-AFEB-90655A65B4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31637">
            <a:off x="1515615" y="3948948"/>
            <a:ext cx="1174783" cy="914400"/>
          </a:xfrm>
          <a:prstGeom prst="rect">
            <a:avLst/>
          </a:prstGeom>
        </p:spPr>
      </p:pic>
      <p:sp>
        <p:nvSpPr>
          <p:cNvPr id="9" name="CuadroTexto 8">
            <a:extLst>
              <a:ext uri="{FF2B5EF4-FFF2-40B4-BE49-F238E27FC236}">
                <a16:creationId xmlns="" xmlns:a16="http://schemas.microsoft.com/office/drawing/2014/main" id="{D1EF698B-3993-4D1E-BAFF-09FAF7887379}"/>
              </a:ext>
            </a:extLst>
          </p:cNvPr>
          <p:cNvSpPr txBox="1"/>
          <p:nvPr/>
        </p:nvSpPr>
        <p:spPr>
          <a:xfrm>
            <a:off x="3035593" y="4113760"/>
            <a:ext cx="3121201" cy="584775"/>
          </a:xfrm>
          <a:prstGeom prst="rect">
            <a:avLst/>
          </a:prstGeom>
          <a:noFill/>
        </p:spPr>
        <p:txBody>
          <a:bodyPr wrap="square" rtlCol="0">
            <a:spAutoFit/>
          </a:bodyPr>
          <a:lstStyle/>
          <a:p>
            <a:r>
              <a:rPr lang="es-MX" sz="3200" b="1" dirty="0">
                <a:highlight>
                  <a:srgbClr val="FFFF00"/>
                </a:highlight>
                <a:latin typeface="Arial" panose="020B0604020202020204" pitchFamily="34" charset="0"/>
                <a:cs typeface="Arial" panose="020B0604020202020204" pitchFamily="34" charset="0"/>
              </a:rPr>
              <a:t>ESTRUCTURA</a:t>
            </a:r>
          </a:p>
        </p:txBody>
      </p:sp>
      <p:graphicFrame>
        <p:nvGraphicFramePr>
          <p:cNvPr id="16" name="Diagrama 15">
            <a:extLst>
              <a:ext uri="{FF2B5EF4-FFF2-40B4-BE49-F238E27FC236}">
                <a16:creationId xmlns="" xmlns:a16="http://schemas.microsoft.com/office/drawing/2014/main" id="{4449A818-EF8E-40CC-ADAD-8D359EEDE541}"/>
              </a:ext>
            </a:extLst>
          </p:cNvPr>
          <p:cNvGraphicFramePr/>
          <p:nvPr>
            <p:extLst>
              <p:ext uri="{D42A27DB-BD31-4B8C-83A1-F6EECF244321}">
                <p14:modId xmlns:p14="http://schemas.microsoft.com/office/powerpoint/2010/main" val="2317849043"/>
              </p:ext>
            </p:extLst>
          </p:nvPr>
        </p:nvGraphicFramePr>
        <p:xfrm>
          <a:off x="3970593" y="2133600"/>
          <a:ext cx="8128000" cy="4638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Rectángulo"/>
          <p:cNvSpPr/>
          <p:nvPr/>
        </p:nvSpPr>
        <p:spPr>
          <a:xfrm>
            <a:off x="895971" y="2746953"/>
            <a:ext cx="2108915" cy="1103171"/>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POR ESCRITO</a:t>
            </a:r>
            <a:endParaRPr lang="es-MX" sz="2000" b="1" dirty="0"/>
          </a:p>
        </p:txBody>
      </p:sp>
      <p:sp>
        <p:nvSpPr>
          <p:cNvPr id="5" name="4 Rectángulo"/>
          <p:cNvSpPr/>
          <p:nvPr/>
        </p:nvSpPr>
        <p:spPr>
          <a:xfrm>
            <a:off x="1264628" y="5313151"/>
            <a:ext cx="1402372" cy="685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ART. 23 LMIMEET</a:t>
            </a:r>
          </a:p>
        </p:txBody>
      </p:sp>
      <p:sp>
        <p:nvSpPr>
          <p:cNvPr id="6" name="5 Rectángulo"/>
          <p:cNvSpPr/>
          <p:nvPr/>
        </p:nvSpPr>
        <p:spPr>
          <a:xfrm>
            <a:off x="7010400" y="152400"/>
            <a:ext cx="2964273" cy="707886"/>
          </a:xfrm>
          <a:prstGeom prst="rect">
            <a:avLst/>
          </a:prstGeom>
        </p:spPr>
        <p:txBody>
          <a:bodyPr wrap="none">
            <a:spAutoFit/>
          </a:bodyPr>
          <a:lstStyle/>
          <a:p>
            <a:pPr algn="ctr"/>
            <a:r>
              <a:rPr lang="es-MX" sz="4000" b="1" dirty="0">
                <a:solidFill>
                  <a:schemeClr val="tx2">
                    <a:lumMod val="75000"/>
                  </a:schemeClr>
                </a:solidFill>
                <a:latin typeface="Arial Rounded MT Bold" panose="020F0704030504030204" pitchFamily="34" charset="0"/>
                <a:cs typeface="Arial" panose="020B0604020202020204" pitchFamily="34" charset="0"/>
              </a:rPr>
              <a:t>Sentencias</a:t>
            </a:r>
          </a:p>
        </p:txBody>
      </p:sp>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6251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432517" y="953888"/>
            <a:ext cx="8504062"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400" b="1" dirty="0">
                <a:latin typeface="Arial" panose="020B0604020202020204" pitchFamily="34" charset="0"/>
                <a:cs typeface="Arial" panose="020B0604020202020204" pitchFamily="34" charset="0"/>
              </a:rPr>
              <a:t>En proceso electoral, se podrá notificar los </a:t>
            </a:r>
            <a:r>
              <a:rPr lang="es-MX" sz="2400" b="1" dirty="0" smtClean="0">
                <a:latin typeface="Arial" panose="020B0604020202020204" pitchFamily="34" charset="0"/>
                <a:cs typeface="Arial" panose="020B0604020202020204" pitchFamily="34" charset="0"/>
              </a:rPr>
              <a:t>actos, </a:t>
            </a:r>
            <a:r>
              <a:rPr lang="es-MX" sz="2400" b="1" dirty="0">
                <a:latin typeface="Arial" panose="020B0604020202020204" pitchFamily="34" charset="0"/>
                <a:cs typeface="Arial" panose="020B0604020202020204" pitchFamily="34" charset="0"/>
              </a:rPr>
              <a:t>resoluciones o sentencias en cualquier día y hora.</a:t>
            </a:r>
          </a:p>
        </p:txBody>
      </p:sp>
      <p:sp>
        <p:nvSpPr>
          <p:cNvPr id="5" name="4 CuadroTexto"/>
          <p:cNvSpPr txBox="1"/>
          <p:nvPr/>
        </p:nvSpPr>
        <p:spPr>
          <a:xfrm>
            <a:off x="3455412" y="1930174"/>
            <a:ext cx="6172200" cy="461665"/>
          </a:xfrm>
          <a:prstGeom prst="rect">
            <a:avLst/>
          </a:prstGeom>
          <a:solidFill>
            <a:srgbClr val="FFFF00"/>
          </a:solidFill>
        </p:spPr>
        <p:txBody>
          <a:bodyPr wrap="square" rtlCol="0">
            <a:spAutoFit/>
          </a:bodyPr>
          <a:lstStyle/>
          <a:p>
            <a:pPr algn="ctr"/>
            <a:r>
              <a:rPr lang="es-MX" sz="2400" b="1" dirty="0"/>
              <a:t>LAS NOTIFCIACIONES PUEDEN SER:</a:t>
            </a:r>
          </a:p>
        </p:txBody>
      </p:sp>
      <p:sp>
        <p:nvSpPr>
          <p:cNvPr id="6" name="5 Elipse"/>
          <p:cNvSpPr/>
          <p:nvPr/>
        </p:nvSpPr>
        <p:spPr>
          <a:xfrm>
            <a:off x="593115" y="2556681"/>
            <a:ext cx="2743200" cy="762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Personales</a:t>
            </a:r>
          </a:p>
          <a:p>
            <a:pPr algn="ctr"/>
            <a:r>
              <a:rPr lang="es-MX" sz="2000" b="1" dirty="0">
                <a:solidFill>
                  <a:schemeClr val="tx1"/>
                </a:solidFill>
                <a:latin typeface="Arial" panose="020B0604020202020204" pitchFamily="34" charset="0"/>
                <a:cs typeface="Arial" panose="020B0604020202020204" pitchFamily="34" charset="0"/>
              </a:rPr>
              <a:t>Art. 28</a:t>
            </a:r>
          </a:p>
        </p:txBody>
      </p:sp>
      <p:cxnSp>
        <p:nvCxnSpPr>
          <p:cNvPr id="8" name="7 Conector recto de flecha"/>
          <p:cNvCxnSpPr/>
          <p:nvPr/>
        </p:nvCxnSpPr>
        <p:spPr>
          <a:xfrm>
            <a:off x="3514447" y="2937681"/>
            <a:ext cx="6858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 name="8 CuadroTexto"/>
          <p:cNvSpPr txBox="1"/>
          <p:nvPr/>
        </p:nvSpPr>
        <p:spPr>
          <a:xfrm>
            <a:off x="4378379" y="2477158"/>
            <a:ext cx="7543800" cy="1323439"/>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Se practican con el destinatario, en el domicilio que este haya señalado en su escrito de impugnación, y a más tardar al día siguiente en que se emitió el acto o se dictó la resolución o sentencia.</a:t>
            </a:r>
          </a:p>
        </p:txBody>
      </p:sp>
      <p:sp>
        <p:nvSpPr>
          <p:cNvPr id="11" name="10 Elipse"/>
          <p:cNvSpPr/>
          <p:nvPr/>
        </p:nvSpPr>
        <p:spPr>
          <a:xfrm>
            <a:off x="593115" y="4058957"/>
            <a:ext cx="27432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Estrados</a:t>
            </a:r>
          </a:p>
          <a:p>
            <a:pPr algn="ctr"/>
            <a:r>
              <a:rPr lang="es-MX" sz="2000" b="1" dirty="0">
                <a:solidFill>
                  <a:schemeClr val="tx1"/>
                </a:solidFill>
                <a:latin typeface="Arial" panose="020B0604020202020204" pitchFamily="34" charset="0"/>
                <a:cs typeface="Arial" panose="020B0604020202020204" pitchFamily="34" charset="0"/>
              </a:rPr>
              <a:t>Art. 29</a:t>
            </a:r>
          </a:p>
        </p:txBody>
      </p:sp>
      <p:cxnSp>
        <p:nvCxnSpPr>
          <p:cNvPr id="12" name="11 Conector recto de flecha"/>
          <p:cNvCxnSpPr/>
          <p:nvPr/>
        </p:nvCxnSpPr>
        <p:spPr>
          <a:xfrm>
            <a:off x="3482139" y="4439957"/>
            <a:ext cx="6858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12 CuadroTexto"/>
          <p:cNvSpPr txBox="1"/>
          <p:nvPr/>
        </p:nvSpPr>
        <p:spPr>
          <a:xfrm>
            <a:off x="4378379" y="3985038"/>
            <a:ext cx="7543800" cy="1015663"/>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000" b="1" dirty="0" smtClean="0">
                <a:latin typeface="Arial" panose="020B0604020202020204" pitchFamily="34" charset="0"/>
                <a:cs typeface="Arial" panose="020B0604020202020204" pitchFamily="34" charset="0"/>
              </a:rPr>
              <a:t>Es un lugar destinado </a:t>
            </a:r>
            <a:r>
              <a:rPr lang="es-MX" sz="2000" b="1" dirty="0">
                <a:latin typeface="Arial" panose="020B0604020202020204" pitchFamily="34" charset="0"/>
                <a:cs typeface="Arial" panose="020B0604020202020204" pitchFamily="34" charset="0"/>
              </a:rPr>
              <a:t>en las oficinas del Tribunal Electoral, </a:t>
            </a:r>
            <a:r>
              <a:rPr lang="es-MX" sz="2000" b="1" dirty="0" smtClean="0">
                <a:latin typeface="Arial" panose="020B0604020202020204" pitchFamily="34" charset="0"/>
                <a:cs typeface="Arial" panose="020B0604020202020204" pitchFamily="34" charset="0"/>
              </a:rPr>
              <a:t>donde se colocan los </a:t>
            </a:r>
            <a:r>
              <a:rPr lang="es-MX" sz="2000" b="1" dirty="0">
                <a:latin typeface="Arial" panose="020B0604020202020204" pitchFamily="34" charset="0"/>
                <a:cs typeface="Arial" panose="020B0604020202020204" pitchFamily="34" charset="0"/>
              </a:rPr>
              <a:t>autos, </a:t>
            </a:r>
            <a:r>
              <a:rPr lang="es-MX" sz="2000" b="1" dirty="0" smtClean="0">
                <a:latin typeface="Arial" panose="020B0604020202020204" pitchFamily="34" charset="0"/>
                <a:cs typeface="Arial" panose="020B0604020202020204" pitchFamily="34" charset="0"/>
              </a:rPr>
              <a:t>acuerdos, </a:t>
            </a:r>
            <a:r>
              <a:rPr lang="es-MX" sz="2000" b="1" dirty="0">
                <a:latin typeface="Arial" panose="020B0604020202020204" pitchFamily="34" charset="0"/>
                <a:cs typeface="Arial" panose="020B0604020202020204" pitchFamily="34" charset="0"/>
              </a:rPr>
              <a:t>sentencias </a:t>
            </a:r>
            <a:r>
              <a:rPr lang="es-MX" sz="2000" b="1" dirty="0" smtClean="0">
                <a:latin typeface="Arial" panose="020B0604020202020204" pitchFamily="34" charset="0"/>
                <a:cs typeface="Arial" panose="020B0604020202020204" pitchFamily="34" charset="0"/>
              </a:rPr>
              <a:t>y demás actuaciones, </a:t>
            </a:r>
            <a:r>
              <a:rPr lang="es-MX" sz="2000" b="1" dirty="0">
                <a:latin typeface="Arial" panose="020B0604020202020204" pitchFamily="34" charset="0"/>
                <a:cs typeface="Arial" panose="020B0604020202020204" pitchFamily="34" charset="0"/>
              </a:rPr>
              <a:t>para notificación y publicidad. </a:t>
            </a:r>
          </a:p>
        </p:txBody>
      </p:sp>
      <p:sp>
        <p:nvSpPr>
          <p:cNvPr id="14" name="13 Elipse"/>
          <p:cNvSpPr/>
          <p:nvPr/>
        </p:nvSpPr>
        <p:spPr>
          <a:xfrm>
            <a:off x="579467" y="5335733"/>
            <a:ext cx="2743200" cy="762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Oficio</a:t>
            </a:r>
          </a:p>
          <a:p>
            <a:pPr algn="ctr"/>
            <a:r>
              <a:rPr lang="es-MX" sz="2000" b="1" dirty="0">
                <a:solidFill>
                  <a:schemeClr val="tx1"/>
                </a:solidFill>
                <a:latin typeface="Arial" panose="020B0604020202020204" pitchFamily="34" charset="0"/>
                <a:cs typeface="Arial" panose="020B0604020202020204" pitchFamily="34" charset="0"/>
              </a:rPr>
              <a:t>Art. 30</a:t>
            </a:r>
          </a:p>
        </p:txBody>
      </p:sp>
      <p:cxnSp>
        <p:nvCxnSpPr>
          <p:cNvPr id="15" name="14 Conector recto de flecha"/>
          <p:cNvCxnSpPr/>
          <p:nvPr/>
        </p:nvCxnSpPr>
        <p:spPr>
          <a:xfrm>
            <a:off x="3514447" y="5716733"/>
            <a:ext cx="6858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9 CuadroTexto"/>
          <p:cNvSpPr txBox="1"/>
          <p:nvPr/>
        </p:nvSpPr>
        <p:spPr>
          <a:xfrm>
            <a:off x="4369281" y="5335733"/>
            <a:ext cx="7543800" cy="707886"/>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MX" sz="2000" b="1" dirty="0">
                <a:latin typeface="Arial" panose="020B0604020202020204" pitchFamily="34" charset="0"/>
                <a:cs typeface="Arial" panose="020B0604020202020204" pitchFamily="34" charset="0"/>
              </a:rPr>
              <a:t>Se utilizan para notificar a los órganos y autoridades responsables. </a:t>
            </a:r>
          </a:p>
        </p:txBody>
      </p:sp>
      <p:pic>
        <p:nvPicPr>
          <p:cNvPr id="17" name="Gráfico 7" descr="Flecha: curva ligera">
            <a:extLst>
              <a:ext uri="{FF2B5EF4-FFF2-40B4-BE49-F238E27FC236}">
                <a16:creationId xmlns="" xmlns:a16="http://schemas.microsoft.com/office/drawing/2014/main" id="{928032B4-BB6C-404E-AFEB-90655A65B4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796003">
            <a:off x="10687884" y="6007957"/>
            <a:ext cx="1174783" cy="914400"/>
          </a:xfrm>
          <a:prstGeom prst="rect">
            <a:avLst/>
          </a:prstGeom>
        </p:spPr>
      </p:pic>
      <p:sp>
        <p:nvSpPr>
          <p:cNvPr id="7" name="6 Rectángulo"/>
          <p:cNvSpPr/>
          <p:nvPr/>
        </p:nvSpPr>
        <p:spPr>
          <a:xfrm>
            <a:off x="1524000" y="818465"/>
            <a:ext cx="1427284" cy="723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ART. 27 LMIMEET</a:t>
            </a:r>
          </a:p>
        </p:txBody>
      </p:sp>
      <p:sp>
        <p:nvSpPr>
          <p:cNvPr id="16" name="15 Rectángulo"/>
          <p:cNvSpPr/>
          <p:nvPr/>
        </p:nvSpPr>
        <p:spPr>
          <a:xfrm>
            <a:off x="7443076" y="225184"/>
            <a:ext cx="3063852" cy="584775"/>
          </a:xfrm>
          <a:prstGeom prst="rect">
            <a:avLst/>
          </a:prstGeom>
        </p:spPr>
        <p:txBody>
          <a:bodyPr wrap="none">
            <a:spAutoFit/>
          </a:bodyPr>
          <a:lstStyle/>
          <a:p>
            <a:pPr algn="ctr"/>
            <a:r>
              <a:rPr lang="es-MX" sz="3200" b="1" dirty="0">
                <a:solidFill>
                  <a:schemeClr val="tx2">
                    <a:lumMod val="75000"/>
                  </a:schemeClr>
                </a:solidFill>
                <a:latin typeface="Arial Rounded MT Bold" panose="020F0704030504030204" pitchFamily="34" charset="0"/>
                <a:cs typeface="Arial" panose="020B0604020202020204" pitchFamily="34" charset="0"/>
              </a:rPr>
              <a:t>Notificaciones</a:t>
            </a: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772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Elipse"/>
          <p:cNvSpPr/>
          <p:nvPr/>
        </p:nvSpPr>
        <p:spPr>
          <a:xfrm>
            <a:off x="506437" y="802861"/>
            <a:ext cx="2743200" cy="914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Correo certificado</a:t>
            </a:r>
          </a:p>
          <a:p>
            <a:pPr algn="ctr"/>
            <a:r>
              <a:rPr lang="es-MX" sz="2000" b="1" dirty="0">
                <a:solidFill>
                  <a:schemeClr val="tx1"/>
                </a:solidFill>
                <a:latin typeface="Arial" panose="020B0604020202020204" pitchFamily="34" charset="0"/>
                <a:cs typeface="Arial" panose="020B0604020202020204" pitchFamily="34" charset="0"/>
              </a:rPr>
              <a:t>Art. 30</a:t>
            </a:r>
          </a:p>
        </p:txBody>
      </p:sp>
      <p:cxnSp>
        <p:nvCxnSpPr>
          <p:cNvPr id="4" name="3 Conector recto de flecha"/>
          <p:cNvCxnSpPr/>
          <p:nvPr/>
        </p:nvCxnSpPr>
        <p:spPr>
          <a:xfrm>
            <a:off x="3851031" y="1301762"/>
            <a:ext cx="838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4 CuadroTexto"/>
          <p:cNvSpPr txBox="1"/>
          <p:nvPr/>
        </p:nvSpPr>
        <p:spPr>
          <a:xfrm>
            <a:off x="5233182" y="903748"/>
            <a:ext cx="5867399" cy="1015663"/>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Se </a:t>
            </a:r>
            <a:r>
              <a:rPr lang="es-MX" sz="2000" b="1" dirty="0" smtClean="0">
                <a:latin typeface="Arial" panose="020B0604020202020204" pitchFamily="34" charset="0"/>
                <a:cs typeface="Arial" panose="020B0604020202020204" pitchFamily="34" charset="0"/>
              </a:rPr>
              <a:t>hará </a:t>
            </a:r>
            <a:r>
              <a:rPr lang="es-MX" sz="2000" b="1" dirty="0">
                <a:latin typeface="Arial" panose="020B0604020202020204" pitchFamily="34" charset="0"/>
                <a:cs typeface="Arial" panose="020B0604020202020204" pitchFamily="34" charset="0"/>
              </a:rPr>
              <a:t>en pieza certificada agregándose al expediente un ejemplar del oficio correspondiente y el acuse del recibo postal.</a:t>
            </a:r>
          </a:p>
        </p:txBody>
      </p:sp>
      <p:sp>
        <p:nvSpPr>
          <p:cNvPr id="7" name="6 Elipse"/>
          <p:cNvSpPr/>
          <p:nvPr/>
        </p:nvSpPr>
        <p:spPr>
          <a:xfrm>
            <a:off x="567397" y="2743200"/>
            <a:ext cx="2743200" cy="9144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Telegrama</a:t>
            </a:r>
          </a:p>
          <a:p>
            <a:pPr algn="ctr"/>
            <a:r>
              <a:rPr lang="es-MX" sz="2000" b="1" dirty="0">
                <a:solidFill>
                  <a:schemeClr val="tx1"/>
                </a:solidFill>
                <a:latin typeface="Arial" panose="020B0604020202020204" pitchFamily="34" charset="0"/>
                <a:cs typeface="Arial" panose="020B0604020202020204" pitchFamily="34" charset="0"/>
              </a:rPr>
              <a:t>Art. 30</a:t>
            </a:r>
          </a:p>
        </p:txBody>
      </p:sp>
      <p:sp>
        <p:nvSpPr>
          <p:cNvPr id="6" name="5 CuadroTexto"/>
          <p:cNvSpPr txBox="1"/>
          <p:nvPr/>
        </p:nvSpPr>
        <p:spPr>
          <a:xfrm>
            <a:off x="5233182" y="2767444"/>
            <a:ext cx="5867399" cy="1015663"/>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Se harán enviándola por duplicado para que la oficina que la transmita devuelva el ejemplar sellado que se agregará al expediente. </a:t>
            </a:r>
          </a:p>
        </p:txBody>
      </p:sp>
      <p:cxnSp>
        <p:nvCxnSpPr>
          <p:cNvPr id="9" name="8 Conector recto de flecha"/>
          <p:cNvCxnSpPr/>
          <p:nvPr/>
        </p:nvCxnSpPr>
        <p:spPr>
          <a:xfrm>
            <a:off x="3851031" y="3182178"/>
            <a:ext cx="838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7 Rectángulo"/>
          <p:cNvSpPr/>
          <p:nvPr/>
        </p:nvSpPr>
        <p:spPr>
          <a:xfrm>
            <a:off x="5216774" y="4343400"/>
            <a:ext cx="5883807" cy="1015663"/>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2000" b="1" dirty="0">
                <a:latin typeface="Arial" panose="020B0604020202020204" pitchFamily="34" charset="0"/>
                <a:cs typeface="Arial" panose="020B0604020202020204" pitchFamily="34" charset="0"/>
              </a:rPr>
              <a:t>Exclusivamente en casos urgentes o extraordinarios y a juicio de quienes presidan los órganos competentes. </a:t>
            </a:r>
          </a:p>
        </p:txBody>
      </p:sp>
      <p:cxnSp>
        <p:nvCxnSpPr>
          <p:cNvPr id="11" name="10 Conector recto de flecha"/>
          <p:cNvCxnSpPr/>
          <p:nvPr/>
        </p:nvCxnSpPr>
        <p:spPr>
          <a:xfrm>
            <a:off x="3851031" y="4800600"/>
            <a:ext cx="838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12 Elipse"/>
          <p:cNvSpPr/>
          <p:nvPr/>
        </p:nvSpPr>
        <p:spPr>
          <a:xfrm>
            <a:off x="719797" y="4343400"/>
            <a:ext cx="2743200" cy="914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2000" b="1" dirty="0">
                <a:solidFill>
                  <a:schemeClr val="tx1"/>
                </a:solidFill>
                <a:latin typeface="Arial" panose="020B0604020202020204" pitchFamily="34" charset="0"/>
                <a:cs typeface="Arial" panose="020B0604020202020204" pitchFamily="34" charset="0"/>
              </a:rPr>
              <a:t>Fax</a:t>
            </a:r>
          </a:p>
          <a:p>
            <a:pPr algn="ctr"/>
            <a:r>
              <a:rPr lang="es-MX" sz="2000" b="1" dirty="0">
                <a:solidFill>
                  <a:schemeClr val="tx1"/>
                </a:solidFill>
                <a:latin typeface="Arial" panose="020B0604020202020204" pitchFamily="34" charset="0"/>
                <a:cs typeface="Arial" panose="020B0604020202020204" pitchFamily="34" charset="0"/>
              </a:rPr>
              <a:t>Art. 30</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7084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5 Rectángulo">
            <a:extLst>
              <a:ext uri="{FF2B5EF4-FFF2-40B4-BE49-F238E27FC236}">
                <a16:creationId xmlns="" xmlns:a16="http://schemas.microsoft.com/office/drawing/2014/main" id="{9FE9A6D5-0CCA-41ED-9D7C-54D5329F8D59}"/>
              </a:ext>
            </a:extLst>
          </p:cNvPr>
          <p:cNvSpPr/>
          <p:nvPr/>
        </p:nvSpPr>
        <p:spPr>
          <a:xfrm>
            <a:off x="4716091" y="189914"/>
            <a:ext cx="6485309" cy="1323439"/>
          </a:xfrm>
          <a:prstGeom prst="rect">
            <a:avLst/>
          </a:prstGeom>
        </p:spPr>
        <p:txBody>
          <a:bodyPr wrap="square">
            <a:spAutoFit/>
          </a:bodyPr>
          <a:lstStyle/>
          <a:p>
            <a:pPr algn="ctr"/>
            <a:r>
              <a:rPr lang="es-MX" sz="4000" b="1" dirty="0">
                <a:solidFill>
                  <a:schemeClr val="tx2">
                    <a:lumMod val="75000"/>
                  </a:schemeClr>
                </a:solidFill>
                <a:latin typeface="Arial Rounded MT Bold" panose="020F0704030504030204" pitchFamily="34" charset="0"/>
                <a:cs typeface="Arial" panose="020B0604020202020204" pitchFamily="34" charset="0"/>
              </a:rPr>
              <a:t>Notificaciones Personales </a:t>
            </a:r>
          </a:p>
        </p:txBody>
      </p:sp>
      <p:sp>
        <p:nvSpPr>
          <p:cNvPr id="3" name="CuadroTexto 2">
            <a:extLst>
              <a:ext uri="{FF2B5EF4-FFF2-40B4-BE49-F238E27FC236}">
                <a16:creationId xmlns="" xmlns:a16="http://schemas.microsoft.com/office/drawing/2014/main" id="{6C6D40C5-7124-4BEE-ACC8-103572896D7B}"/>
              </a:ext>
            </a:extLst>
          </p:cNvPr>
          <p:cNvSpPr txBox="1"/>
          <p:nvPr/>
        </p:nvSpPr>
        <p:spPr>
          <a:xfrm>
            <a:off x="5029201" y="1828800"/>
            <a:ext cx="7138182" cy="4401205"/>
          </a:xfrm>
          <a:prstGeom prst="rect">
            <a:avLst/>
          </a:prstGeom>
          <a:noFill/>
        </p:spPr>
        <p:txBody>
          <a:bodyPr wrap="square" rtlCol="0">
            <a:spAutoFit/>
          </a:bodyPr>
          <a:lstStyle/>
          <a:p>
            <a:r>
              <a:rPr lang="es-MX" sz="2800" b="1" dirty="0">
                <a:latin typeface="Arial" panose="020B0604020202020204" pitchFamily="34" charset="0"/>
                <a:cs typeface="Arial" panose="020B0604020202020204" pitchFamily="34" charset="0"/>
              </a:rPr>
              <a:t>Se notificaran personalmente:</a:t>
            </a:r>
          </a:p>
          <a:p>
            <a:endParaRPr lang="es-MX" sz="2800" dirty="0">
              <a:latin typeface="Arial" panose="020B0604020202020204" pitchFamily="34" charset="0"/>
              <a:cs typeface="Arial" panose="020B0604020202020204" pitchFamily="34" charset="0"/>
            </a:endParaRPr>
          </a:p>
          <a:p>
            <a:pPr marL="285750" indent="-285750">
              <a:buFontTx/>
              <a:buChar char="-"/>
            </a:pPr>
            <a:r>
              <a:rPr lang="es-MX" sz="2800" b="1" dirty="0">
                <a:latin typeface="Arial" panose="020B0604020202020204" pitchFamily="34" charset="0"/>
                <a:cs typeface="Arial" panose="020B0604020202020204" pitchFamily="34" charset="0"/>
              </a:rPr>
              <a:t>S</a:t>
            </a:r>
            <a:r>
              <a:rPr lang="es-MX" sz="2800" b="1" dirty="0" smtClean="0">
                <a:latin typeface="Arial" panose="020B0604020202020204" pitchFamily="34" charset="0"/>
                <a:cs typeface="Arial" panose="020B0604020202020204" pitchFamily="34" charset="0"/>
              </a:rPr>
              <a:t>entencias</a:t>
            </a:r>
            <a:r>
              <a:rPr lang="es-MX" sz="2800" b="1" dirty="0">
                <a:latin typeface="Arial" panose="020B0604020202020204" pitchFamily="34" charset="0"/>
                <a:cs typeface="Arial" panose="020B0604020202020204" pitchFamily="34" charset="0"/>
              </a:rPr>
              <a:t>.</a:t>
            </a:r>
          </a:p>
          <a:p>
            <a:pPr marL="285750" indent="-285750">
              <a:buFontTx/>
              <a:buChar char="-"/>
            </a:pPr>
            <a:endParaRPr lang="es-MX" sz="2800" dirty="0">
              <a:latin typeface="Arial" panose="020B0604020202020204" pitchFamily="34" charset="0"/>
              <a:cs typeface="Arial" panose="020B0604020202020204" pitchFamily="34" charset="0"/>
            </a:endParaRPr>
          </a:p>
          <a:p>
            <a:pPr marL="285750" indent="-285750">
              <a:buFontTx/>
              <a:buChar char="-"/>
            </a:pPr>
            <a:r>
              <a:rPr lang="es-MX" sz="2800" b="1" dirty="0">
                <a:latin typeface="Arial" panose="020B0604020202020204" pitchFamily="34" charset="0"/>
                <a:cs typeface="Arial" panose="020B0604020202020204" pitchFamily="34" charset="0"/>
              </a:rPr>
              <a:t>Acuerdos Plenarios al </a:t>
            </a:r>
            <a:r>
              <a:rPr lang="es-MX" sz="2800" b="1" dirty="0" smtClean="0">
                <a:latin typeface="Arial" panose="020B0604020202020204" pitchFamily="34" charset="0"/>
                <a:cs typeface="Arial" panose="020B0604020202020204" pitchFamily="34" charset="0"/>
              </a:rPr>
              <a:t>interesado.</a:t>
            </a:r>
            <a:endParaRPr lang="es-MX" sz="2800" b="1" dirty="0">
              <a:latin typeface="Arial" panose="020B0604020202020204" pitchFamily="34" charset="0"/>
              <a:cs typeface="Arial" panose="020B0604020202020204" pitchFamily="34" charset="0"/>
            </a:endParaRPr>
          </a:p>
          <a:p>
            <a:pPr marL="285750" indent="-285750">
              <a:buFontTx/>
              <a:buChar char="-"/>
            </a:pPr>
            <a:endParaRPr lang="es-MX" sz="2800" b="1" dirty="0">
              <a:latin typeface="Arial" panose="020B0604020202020204" pitchFamily="34" charset="0"/>
              <a:cs typeface="Arial" panose="020B0604020202020204" pitchFamily="34" charset="0"/>
            </a:endParaRPr>
          </a:p>
          <a:p>
            <a:pPr marL="285750" indent="-285750">
              <a:buFontTx/>
              <a:buChar char="-"/>
            </a:pPr>
            <a:r>
              <a:rPr lang="es-MX" sz="2800" b="1" dirty="0">
                <a:latin typeface="Arial" panose="020B0604020202020204" pitchFamily="34" charset="0"/>
                <a:cs typeface="Arial" panose="020B0604020202020204" pitchFamily="34" charset="0"/>
              </a:rPr>
              <a:t>Autos de Requerimiento al </a:t>
            </a:r>
            <a:r>
              <a:rPr lang="es-MX" sz="2800" b="1" dirty="0" smtClean="0">
                <a:latin typeface="Arial" panose="020B0604020202020204" pitchFamily="34" charset="0"/>
                <a:cs typeface="Arial" panose="020B0604020202020204" pitchFamily="34" charset="0"/>
              </a:rPr>
              <a:t>interesado.</a:t>
            </a:r>
            <a:endParaRPr lang="es-MX" sz="2800" b="1" dirty="0">
              <a:latin typeface="Arial" panose="020B0604020202020204" pitchFamily="34" charset="0"/>
              <a:cs typeface="Arial" panose="020B0604020202020204" pitchFamily="34" charset="0"/>
            </a:endParaRPr>
          </a:p>
          <a:p>
            <a:endParaRPr lang="es-MX" sz="2800" b="1" dirty="0">
              <a:latin typeface="Arial" panose="020B0604020202020204" pitchFamily="34" charset="0"/>
              <a:cs typeface="Arial" panose="020B0604020202020204" pitchFamily="34" charset="0"/>
            </a:endParaRPr>
          </a:p>
          <a:p>
            <a:pPr marL="285750" indent="-285750">
              <a:buFontTx/>
              <a:buChar char="-"/>
            </a:pPr>
            <a:r>
              <a:rPr lang="es-MX" sz="2800" b="1" dirty="0">
                <a:latin typeface="Arial" panose="020B0604020202020204" pitchFamily="34" charset="0"/>
                <a:cs typeface="Arial" panose="020B0604020202020204" pitchFamily="34" charset="0"/>
              </a:rPr>
              <a:t>Las que se </a:t>
            </a:r>
            <a:r>
              <a:rPr lang="es-MX" sz="2800" b="1" dirty="0" smtClean="0">
                <a:latin typeface="Arial" panose="020B0604020202020204" pitchFamily="34" charset="0"/>
                <a:cs typeface="Arial" panose="020B0604020202020204" pitchFamily="34" charset="0"/>
              </a:rPr>
              <a:t>determinen por el Pleno.</a:t>
            </a:r>
            <a:endParaRPr lang="es-MX" sz="2800" b="1" dirty="0">
              <a:latin typeface="Arial" panose="020B0604020202020204" pitchFamily="34" charset="0"/>
              <a:cs typeface="Arial" panose="020B0604020202020204" pitchFamily="34" charset="0"/>
            </a:endParaRPr>
          </a:p>
          <a:p>
            <a:pPr marL="285750" indent="-285750">
              <a:buFontTx/>
              <a:buChar char="-"/>
            </a:pPr>
            <a:endParaRPr lang="es-MX" sz="28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 xmlns:a16="http://schemas.microsoft.com/office/drawing/2014/main" id="{960D40A0-59EA-4626-8520-43090DB50E5D}"/>
              </a:ext>
            </a:extLst>
          </p:cNvPr>
          <p:cNvPicPr>
            <a:picLocks noChangeAspect="1"/>
          </p:cNvPicPr>
          <p:nvPr/>
        </p:nvPicPr>
        <p:blipFill rotWithShape="1">
          <a:blip r:embed="rId2"/>
          <a:srcRect l="28125" t="19986" r="37500" b="6646"/>
          <a:stretch/>
        </p:blipFill>
        <p:spPr>
          <a:xfrm>
            <a:off x="55097" y="0"/>
            <a:ext cx="4974103" cy="6591070"/>
          </a:xfrm>
          <a:prstGeom prst="rect">
            <a:avLst/>
          </a:prstGeom>
        </p:spPr>
      </p:pic>
      <p:pic>
        <p:nvPicPr>
          <p:cNvPr id="5" name="Picture 2">
            <a:extLst>
              <a:ext uri="{FF2B5EF4-FFF2-40B4-BE49-F238E27FC236}">
                <a16:creationId xmlns="" xmlns:a16="http://schemas.microsoft.com/office/drawing/2014/main" id="{CC63B37B-5928-4221-9EE1-EA4C0AAFFF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1400" y="111321"/>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1241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33509" y="900752"/>
            <a:ext cx="11277600" cy="1154162"/>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MX" sz="2300" b="1" dirty="0">
                <a:latin typeface="Arial" panose="020B0604020202020204" pitchFamily="34" charset="0"/>
                <a:cs typeface="Arial" panose="020B0604020202020204" pitchFamily="34" charset="0"/>
              </a:rPr>
              <a:t>El Tribunal Electoral para hacer cumplir las disposiciones de la ley y las sentencias que dicte, así como para mantener el orden y el respeto, podrá aplicar discrecionalmente medios de apremio y las correcciones disciplinarias.</a:t>
            </a:r>
          </a:p>
        </p:txBody>
      </p:sp>
      <p:graphicFrame>
        <p:nvGraphicFramePr>
          <p:cNvPr id="6" name="5 Diagrama"/>
          <p:cNvGraphicFramePr/>
          <p:nvPr>
            <p:extLst>
              <p:ext uri="{D42A27DB-BD31-4B8C-83A1-F6EECF244321}">
                <p14:modId xmlns:p14="http://schemas.microsoft.com/office/powerpoint/2010/main" val="1971469378"/>
              </p:ext>
            </p:extLst>
          </p:nvPr>
        </p:nvGraphicFramePr>
        <p:xfrm>
          <a:off x="3657600" y="2033954"/>
          <a:ext cx="8291874" cy="4476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Abrir llave"/>
          <p:cNvSpPr/>
          <p:nvPr/>
        </p:nvSpPr>
        <p:spPr>
          <a:xfrm>
            <a:off x="2856931" y="2309335"/>
            <a:ext cx="1143000" cy="3694113"/>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5" name="4 Rectángulo"/>
          <p:cNvSpPr/>
          <p:nvPr/>
        </p:nvSpPr>
        <p:spPr>
          <a:xfrm rot="831536">
            <a:off x="1286061" y="5371285"/>
            <a:ext cx="16764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ART. 34 LMIMEET</a:t>
            </a:r>
          </a:p>
        </p:txBody>
      </p:sp>
      <p:sp>
        <p:nvSpPr>
          <p:cNvPr id="9" name="8 Rectángulo"/>
          <p:cNvSpPr/>
          <p:nvPr/>
        </p:nvSpPr>
        <p:spPr>
          <a:xfrm>
            <a:off x="425548" y="3683977"/>
            <a:ext cx="2393852" cy="111955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b="1" dirty="0">
                <a:solidFill>
                  <a:schemeClr val="tx1"/>
                </a:solidFill>
                <a:latin typeface="Arial" panose="020B0604020202020204" pitchFamily="34" charset="0"/>
                <a:cs typeface="Arial" panose="020B0604020202020204" pitchFamily="34" charset="0"/>
              </a:rPr>
              <a:t>MEDIOS DE APREMIO Y CORRECCIONES DISCIPLINARIAS</a:t>
            </a:r>
          </a:p>
        </p:txBody>
      </p:sp>
      <p:sp>
        <p:nvSpPr>
          <p:cNvPr id="4" name="3 Rectángulo"/>
          <p:cNvSpPr/>
          <p:nvPr/>
        </p:nvSpPr>
        <p:spPr>
          <a:xfrm>
            <a:off x="5301368" y="0"/>
            <a:ext cx="5360828" cy="646331"/>
          </a:xfrm>
          <a:prstGeom prst="rect">
            <a:avLst/>
          </a:prstGeom>
        </p:spPr>
        <p:txBody>
          <a:bodyPr wrap="none">
            <a:spAutoFit/>
          </a:bodyPr>
          <a:lstStyle/>
          <a:p>
            <a:pPr algn="ctr"/>
            <a:r>
              <a:rPr lang="es-MX" sz="3600" b="1" dirty="0">
                <a:solidFill>
                  <a:schemeClr val="tx2">
                    <a:lumMod val="75000"/>
                  </a:schemeClr>
                </a:solidFill>
                <a:latin typeface="Arial Rounded MT Bold" panose="020F0704030504030204" pitchFamily="34" charset="0"/>
                <a:cs typeface="Arial" panose="020B0604020202020204" pitchFamily="34" charset="0"/>
              </a:rPr>
              <a:t>Los medios de apremio</a:t>
            </a:r>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0991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905741" y="1508129"/>
            <a:ext cx="2209800" cy="563488"/>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000" b="1" dirty="0">
                <a:latin typeface="Arial" panose="020B0604020202020204" pitchFamily="34" charset="0"/>
                <a:cs typeface="Arial" panose="020B0604020202020204" pitchFamily="34" charset="0"/>
              </a:rPr>
              <a:t>PROCEDENCIA</a:t>
            </a:r>
          </a:p>
        </p:txBody>
      </p:sp>
      <p:sp>
        <p:nvSpPr>
          <p:cNvPr id="2" name="1 Flecha derecha"/>
          <p:cNvSpPr/>
          <p:nvPr/>
        </p:nvSpPr>
        <p:spPr>
          <a:xfrm>
            <a:off x="3283527" y="1764128"/>
            <a:ext cx="685800" cy="2817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5" name="4 Rectángulo"/>
          <p:cNvSpPr/>
          <p:nvPr/>
        </p:nvSpPr>
        <p:spPr>
          <a:xfrm>
            <a:off x="4305299" y="1214968"/>
            <a:ext cx="6811689" cy="1124357"/>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just"/>
            <a:r>
              <a:rPr lang="es-MX" sz="2400" b="1" dirty="0">
                <a:latin typeface="Arial" panose="020B0604020202020204" pitchFamily="34" charset="0"/>
                <a:cs typeface="Arial" panose="020B0604020202020204" pitchFamily="34" charset="0"/>
              </a:rPr>
              <a:t>Únicamente en proceso electoral y exclusivamente en la etapa de resultados y de </a:t>
            </a:r>
            <a:r>
              <a:rPr lang="es-MX" sz="2400" b="1" dirty="0" smtClean="0">
                <a:latin typeface="Arial" panose="020B0604020202020204" pitchFamily="34" charset="0"/>
                <a:cs typeface="Arial" panose="020B0604020202020204" pitchFamily="34" charset="0"/>
              </a:rPr>
              <a:t>declaración </a:t>
            </a:r>
            <a:r>
              <a:rPr lang="es-MX" sz="2400" b="1" dirty="0">
                <a:latin typeface="Arial" panose="020B0604020202020204" pitchFamily="34" charset="0"/>
                <a:cs typeface="Arial" panose="020B0604020202020204" pitchFamily="34" charset="0"/>
              </a:rPr>
              <a:t>de validez.</a:t>
            </a:r>
          </a:p>
        </p:txBody>
      </p:sp>
      <p:sp>
        <p:nvSpPr>
          <p:cNvPr id="6" name="5 Rectángulo"/>
          <p:cNvSpPr/>
          <p:nvPr/>
        </p:nvSpPr>
        <p:spPr>
          <a:xfrm>
            <a:off x="393310" y="2509020"/>
            <a:ext cx="10668000" cy="1746607"/>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just"/>
            <a:r>
              <a:rPr lang="es-MX" sz="2400" b="1" dirty="0">
                <a:latin typeface="Arial" panose="020B0604020202020204" pitchFamily="34" charset="0"/>
                <a:cs typeface="Arial" panose="020B0604020202020204" pitchFamily="34" charset="0"/>
              </a:rPr>
              <a:t>El Juicio de Inconformidad procederá para impugnar las determinaciones de las autoridades electorales que violen normas constitucionales o legales relativas a las elecciones de Gobernador del </a:t>
            </a:r>
            <a:r>
              <a:rPr lang="es-MX" sz="2400" b="1" dirty="0" smtClean="0">
                <a:latin typeface="Arial" panose="020B0604020202020204" pitchFamily="34" charset="0"/>
                <a:cs typeface="Arial" panose="020B0604020202020204" pitchFamily="34" charset="0"/>
              </a:rPr>
              <a:t>Estado, </a:t>
            </a:r>
            <a:r>
              <a:rPr lang="es-MX" sz="2400" b="1" dirty="0">
                <a:latin typeface="Arial" panose="020B0604020202020204" pitchFamily="34" charset="0"/>
                <a:cs typeface="Arial" panose="020B0604020202020204" pitchFamily="34" charset="0"/>
              </a:rPr>
              <a:t>Diputados, Presidentes Municipales y Regidores.</a:t>
            </a:r>
          </a:p>
        </p:txBody>
      </p:sp>
      <p:sp>
        <p:nvSpPr>
          <p:cNvPr id="8" name="7 Rectángulo redondeado"/>
          <p:cNvSpPr/>
          <p:nvPr/>
        </p:nvSpPr>
        <p:spPr>
          <a:xfrm>
            <a:off x="1839327" y="5604225"/>
            <a:ext cx="2209800" cy="812995"/>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AUTORIDAD COMPETENTE</a:t>
            </a:r>
          </a:p>
        </p:txBody>
      </p:sp>
      <p:sp>
        <p:nvSpPr>
          <p:cNvPr id="9" name="8 CuadroTexto"/>
          <p:cNvSpPr txBox="1"/>
          <p:nvPr/>
        </p:nvSpPr>
        <p:spPr>
          <a:xfrm>
            <a:off x="5410200" y="5766670"/>
            <a:ext cx="4038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400" b="1" dirty="0">
                <a:latin typeface="Arial" panose="020B0604020202020204" pitchFamily="34" charset="0"/>
                <a:cs typeface="Arial" panose="020B0604020202020204" pitchFamily="34" charset="0"/>
              </a:rPr>
              <a:t>TRIBUNAL ELECTORAL</a:t>
            </a:r>
          </a:p>
        </p:txBody>
      </p:sp>
      <p:cxnSp>
        <p:nvCxnSpPr>
          <p:cNvPr id="10" name="9 Conector recto de flecha"/>
          <p:cNvCxnSpPr/>
          <p:nvPr/>
        </p:nvCxnSpPr>
        <p:spPr>
          <a:xfrm>
            <a:off x="4465131" y="6014093"/>
            <a:ext cx="838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1" name="Gráfico 7" descr="Flecha: curva ligera">
            <a:extLst>
              <a:ext uri="{FF2B5EF4-FFF2-40B4-BE49-F238E27FC236}">
                <a16:creationId xmlns="" xmlns:a16="http://schemas.microsoft.com/office/drawing/2014/main" id="{928032B4-BB6C-404E-AFEB-90655A65B4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796003">
            <a:off x="10687883" y="5771135"/>
            <a:ext cx="1174783" cy="914400"/>
          </a:xfrm>
          <a:prstGeom prst="rect">
            <a:avLst/>
          </a:prstGeom>
        </p:spPr>
      </p:pic>
      <p:sp>
        <p:nvSpPr>
          <p:cNvPr id="16" name="5 Rectángulo"/>
          <p:cNvSpPr/>
          <p:nvPr/>
        </p:nvSpPr>
        <p:spPr>
          <a:xfrm>
            <a:off x="393310" y="4354510"/>
            <a:ext cx="10541389" cy="1123724"/>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FECHAS PARA </a:t>
            </a:r>
            <a:r>
              <a:rPr lang="es-MX" b="1" dirty="0" smtClean="0">
                <a:latin typeface="Arial" panose="020B0604020202020204" pitchFamily="34" charset="0"/>
                <a:cs typeface="Arial" panose="020B0604020202020204" pitchFamily="34" charset="0"/>
              </a:rPr>
              <a:t>RESOLVER (</a:t>
            </a:r>
            <a:r>
              <a:rPr lang="es-MX" b="1" dirty="0">
                <a:latin typeface="Arial" panose="020B0604020202020204" pitchFamily="34" charset="0"/>
                <a:cs typeface="Arial" panose="020B0604020202020204" pitchFamily="34" charset="0"/>
              </a:rPr>
              <a:t>Art. 60 LMIMET</a:t>
            </a:r>
            <a:r>
              <a:rPr lang="es-MX" b="1" dirty="0" smtClean="0">
                <a:latin typeface="Arial" panose="020B0604020202020204" pitchFamily="34" charset="0"/>
                <a:cs typeface="Arial" panose="020B0604020202020204" pitchFamily="34" charset="0"/>
              </a:rPr>
              <a:t>)</a:t>
            </a:r>
          </a:p>
          <a:p>
            <a:pPr algn="ctr"/>
            <a:r>
              <a:rPr lang="es-MX" sz="2400" b="1" dirty="0" smtClean="0">
                <a:latin typeface="Arial" panose="020B0604020202020204" pitchFamily="34" charset="0"/>
                <a:cs typeface="Arial" panose="020B0604020202020204" pitchFamily="34" charset="0"/>
              </a:rPr>
              <a:t>Regidores </a:t>
            </a:r>
            <a:r>
              <a:rPr lang="es-MX" sz="2400" b="1" dirty="0">
                <a:latin typeface="Arial" panose="020B0604020202020204" pitchFamily="34" charset="0"/>
                <a:cs typeface="Arial" panose="020B0604020202020204" pitchFamily="34" charset="0"/>
              </a:rPr>
              <a:t>y </a:t>
            </a:r>
            <a:r>
              <a:rPr lang="es-MX" sz="2400" b="1" dirty="0" smtClean="0">
                <a:latin typeface="Arial" panose="020B0604020202020204" pitchFamily="34" charset="0"/>
                <a:cs typeface="Arial" panose="020B0604020202020204" pitchFamily="34" charset="0"/>
              </a:rPr>
              <a:t>Gobernador </a:t>
            </a:r>
            <a:r>
              <a:rPr lang="es-MX" sz="2400" b="1" dirty="0" smtClean="0">
                <a:solidFill>
                  <a:srgbClr val="FF0000"/>
                </a:solidFill>
                <a:latin typeface="Arial" panose="020B0604020202020204" pitchFamily="34" charset="0"/>
                <a:cs typeface="Arial" panose="020B0604020202020204" pitchFamily="34" charset="0"/>
              </a:rPr>
              <a:t>15 agosto</a:t>
            </a:r>
            <a:r>
              <a:rPr lang="es-MX" sz="2400" b="1" dirty="0" smtClean="0">
                <a:latin typeface="Arial" panose="020B0604020202020204" pitchFamily="34" charset="0"/>
                <a:cs typeface="Arial" panose="020B0604020202020204" pitchFamily="34" charset="0"/>
              </a:rPr>
              <a:t>.</a:t>
            </a:r>
          </a:p>
          <a:p>
            <a:pPr algn="ctr"/>
            <a:r>
              <a:rPr lang="es-MX" sz="2400" b="1" dirty="0" smtClean="0">
                <a:latin typeface="Arial" panose="020B0604020202020204" pitchFamily="34" charset="0"/>
                <a:cs typeface="Arial" panose="020B0604020202020204" pitchFamily="34" charset="0"/>
              </a:rPr>
              <a:t>Diputados ambos Principios </a:t>
            </a:r>
            <a:r>
              <a:rPr lang="es-MX" sz="2400" b="1" dirty="0">
                <a:solidFill>
                  <a:srgbClr val="FF0000"/>
                </a:solidFill>
                <a:latin typeface="Arial" panose="020B0604020202020204" pitchFamily="34" charset="0"/>
                <a:cs typeface="Arial" panose="020B0604020202020204" pitchFamily="34" charset="0"/>
              </a:rPr>
              <a:t>30 de julio</a:t>
            </a:r>
            <a:r>
              <a:rPr lang="es-MX" sz="2400" b="1" dirty="0">
                <a:latin typeface="Arial" panose="020B0604020202020204" pitchFamily="34" charset="0"/>
                <a:cs typeface="Arial" panose="020B0604020202020204" pitchFamily="34" charset="0"/>
              </a:rPr>
              <a:t>. </a:t>
            </a:r>
          </a:p>
        </p:txBody>
      </p:sp>
      <p:sp>
        <p:nvSpPr>
          <p:cNvPr id="7" name="6 Rectángulo"/>
          <p:cNvSpPr/>
          <p:nvPr/>
        </p:nvSpPr>
        <p:spPr>
          <a:xfrm>
            <a:off x="587133" y="343215"/>
            <a:ext cx="1600200" cy="817207"/>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ART. 51 LMIMEET</a:t>
            </a:r>
          </a:p>
        </p:txBody>
      </p:sp>
      <p:sp>
        <p:nvSpPr>
          <p:cNvPr id="12" name="11 Rectángulo"/>
          <p:cNvSpPr/>
          <p:nvPr/>
        </p:nvSpPr>
        <p:spPr>
          <a:xfrm>
            <a:off x="5633783" y="167044"/>
            <a:ext cx="4977068" cy="584775"/>
          </a:xfrm>
          <a:prstGeom prst="rect">
            <a:avLst/>
          </a:prstGeom>
        </p:spPr>
        <p:txBody>
          <a:bodyPr wrap="none">
            <a:spAutoFit/>
          </a:bodyPr>
          <a:lstStyle/>
          <a:p>
            <a:r>
              <a:rPr lang="es-MX" sz="3200" dirty="0">
                <a:solidFill>
                  <a:schemeClr val="tx2">
                    <a:lumMod val="75000"/>
                  </a:schemeClr>
                </a:solidFill>
                <a:latin typeface="Arial Rounded MT Bold" panose="020F0704030504030204" pitchFamily="34" charset="0"/>
              </a:rPr>
              <a:t>Juicio de Inconformidad</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751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9116" y="139038"/>
            <a:ext cx="11582400" cy="1200329"/>
          </a:xfrm>
          <a:prstGeom prst="rect">
            <a:avLst/>
          </a:prstGeom>
          <a:noFill/>
        </p:spPr>
        <p:txBody>
          <a:bodyPr wrap="square" rtlCol="0">
            <a:spAutoFit/>
          </a:bodyPr>
          <a:lstStyle/>
          <a:p>
            <a:pPr algn="ctr"/>
            <a:r>
              <a:rPr lang="es-MX" sz="3600" b="1" dirty="0">
                <a:solidFill>
                  <a:srgbClr val="C00000"/>
                </a:solidFill>
                <a:latin typeface="Arial Rounded MT Bold" panose="020F0704030504030204" pitchFamily="34" charset="0"/>
              </a:rPr>
              <a:t>Son Impugnables a través del Juicio de Inconformidad:</a:t>
            </a:r>
          </a:p>
        </p:txBody>
      </p:sp>
      <p:sp>
        <p:nvSpPr>
          <p:cNvPr id="4" name="3 CuadroTexto"/>
          <p:cNvSpPr txBox="1"/>
          <p:nvPr/>
        </p:nvSpPr>
        <p:spPr>
          <a:xfrm>
            <a:off x="1066800" y="2921167"/>
            <a:ext cx="2133600" cy="1815882"/>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800" dirty="0">
                <a:latin typeface="Arial" panose="020B0604020202020204" pitchFamily="34" charset="0"/>
                <a:cs typeface="Arial" panose="020B0604020202020204" pitchFamily="34" charset="0"/>
              </a:rPr>
              <a:t>En la elección de </a:t>
            </a:r>
            <a:r>
              <a:rPr lang="es-MX" sz="2800" dirty="0">
                <a:solidFill>
                  <a:srgbClr val="FF0000"/>
                </a:solidFill>
                <a:latin typeface="Arial" panose="020B0604020202020204" pitchFamily="34" charset="0"/>
                <a:cs typeface="Arial" panose="020B0604020202020204" pitchFamily="34" charset="0"/>
              </a:rPr>
              <a:t>Gobernador</a:t>
            </a:r>
            <a:r>
              <a:rPr lang="es-MX" sz="2800" dirty="0">
                <a:latin typeface="Arial" panose="020B0604020202020204" pitchFamily="34" charset="0"/>
                <a:cs typeface="Arial" panose="020B0604020202020204" pitchFamily="34" charset="0"/>
              </a:rPr>
              <a:t> del Estado: </a:t>
            </a:r>
          </a:p>
        </p:txBody>
      </p:sp>
      <p:sp>
        <p:nvSpPr>
          <p:cNvPr id="5" name="4 Abrir llave"/>
          <p:cNvSpPr/>
          <p:nvPr/>
        </p:nvSpPr>
        <p:spPr>
          <a:xfrm>
            <a:off x="3733800" y="1339367"/>
            <a:ext cx="690488" cy="5137633"/>
          </a:xfrm>
          <a:prstGeom prst="leftBrace">
            <a:avLst>
              <a:gd name="adj1" fmla="val 8333"/>
              <a:gd name="adj2" fmla="val 5108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6" name="5 CuadroTexto"/>
          <p:cNvSpPr txBox="1"/>
          <p:nvPr/>
        </p:nvSpPr>
        <p:spPr>
          <a:xfrm>
            <a:off x="4454995" y="1476894"/>
            <a:ext cx="6400800" cy="4893647"/>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400050" indent="-400050" algn="just">
              <a:buAutoNum type="romanUcPeriod"/>
            </a:pPr>
            <a:r>
              <a:rPr lang="es-MX" sz="2400" b="1" dirty="0">
                <a:latin typeface="Arial" panose="020B0604020202020204" pitchFamily="34" charset="0"/>
                <a:cs typeface="Arial" panose="020B0604020202020204" pitchFamily="34" charset="0"/>
              </a:rPr>
              <a:t>L</a:t>
            </a:r>
            <a:r>
              <a:rPr lang="es-MX" sz="2400" b="1" dirty="0" smtClean="0">
                <a:latin typeface="Arial" panose="020B0604020202020204" pitchFamily="34" charset="0"/>
                <a:cs typeface="Arial" panose="020B0604020202020204" pitchFamily="34" charset="0"/>
              </a:rPr>
              <a:t>os </a:t>
            </a:r>
            <a:r>
              <a:rPr lang="es-MX" sz="2400" b="1" dirty="0">
                <a:latin typeface="Arial" panose="020B0604020202020204" pitchFamily="34" charset="0"/>
                <a:cs typeface="Arial" panose="020B0604020202020204" pitchFamily="34" charset="0"/>
              </a:rPr>
              <a:t>resultados consignados en las actas de cómputo estatal y distrital respectivas</a:t>
            </a:r>
            <a:r>
              <a:rPr lang="es-MX" sz="2400" b="1" dirty="0" smtClean="0">
                <a:latin typeface="Arial" panose="020B0604020202020204" pitchFamily="34" charset="0"/>
                <a:cs typeface="Arial" panose="020B0604020202020204" pitchFamily="34" charset="0"/>
              </a:rPr>
              <a:t>;</a:t>
            </a:r>
          </a:p>
          <a:p>
            <a:pPr algn="just"/>
            <a:endParaRPr lang="es-MX" sz="2400" b="1" dirty="0">
              <a:latin typeface="Arial" panose="020B0604020202020204" pitchFamily="34" charset="0"/>
              <a:cs typeface="Arial" panose="020B0604020202020204" pitchFamily="34" charset="0"/>
            </a:endParaRPr>
          </a:p>
          <a:p>
            <a:pPr marL="400050" indent="-400050" algn="just">
              <a:buAutoNum type="romanUcPeriod"/>
            </a:pPr>
            <a:r>
              <a:rPr lang="es-MX" sz="2400" b="1" dirty="0">
                <a:latin typeface="Arial" panose="020B0604020202020204" pitchFamily="34" charset="0"/>
                <a:cs typeface="Arial" panose="020B0604020202020204" pitchFamily="34" charset="0"/>
              </a:rPr>
              <a:t>Por nulidad de la votación recibida en una o varias casillas o por error aritmético</a:t>
            </a:r>
            <a:r>
              <a:rPr lang="es-MX" sz="2400" b="1" dirty="0" smtClean="0">
                <a:latin typeface="Arial" panose="020B0604020202020204" pitchFamily="34" charset="0"/>
                <a:cs typeface="Arial" panose="020B0604020202020204" pitchFamily="34" charset="0"/>
              </a:rPr>
              <a:t>;</a:t>
            </a:r>
          </a:p>
          <a:p>
            <a:pPr algn="just"/>
            <a:endParaRPr lang="es-MX" sz="2400" b="1" dirty="0">
              <a:latin typeface="Arial" panose="020B0604020202020204" pitchFamily="34" charset="0"/>
              <a:cs typeface="Arial" panose="020B0604020202020204" pitchFamily="34" charset="0"/>
            </a:endParaRPr>
          </a:p>
          <a:p>
            <a:pPr marL="400050" indent="-400050" algn="just">
              <a:buAutoNum type="romanUcPeriod"/>
            </a:pPr>
            <a:r>
              <a:rPr lang="es-MX" sz="2400" b="1" dirty="0">
                <a:latin typeface="Arial" panose="020B0604020202020204" pitchFamily="34" charset="0"/>
                <a:cs typeface="Arial" panose="020B0604020202020204" pitchFamily="34" charset="0"/>
              </a:rPr>
              <a:t>La declaración de validez de la elección y el otorgamiento de la Constancia de Mayoría y Validez de la elección; </a:t>
            </a:r>
            <a:r>
              <a:rPr lang="es-MX" sz="2400" b="1" dirty="0" smtClean="0">
                <a:latin typeface="Arial" panose="020B0604020202020204" pitchFamily="34" charset="0"/>
                <a:cs typeface="Arial" panose="020B0604020202020204" pitchFamily="34" charset="0"/>
              </a:rPr>
              <a:t>y</a:t>
            </a:r>
          </a:p>
          <a:p>
            <a:pPr marL="400050" indent="-400050" algn="just">
              <a:buAutoNum type="romanUcPeriod"/>
            </a:pPr>
            <a:endParaRPr lang="es-MX" sz="2400" b="1" dirty="0">
              <a:latin typeface="Arial" panose="020B0604020202020204" pitchFamily="34" charset="0"/>
              <a:cs typeface="Arial" panose="020B0604020202020204" pitchFamily="34" charset="0"/>
            </a:endParaRPr>
          </a:p>
          <a:p>
            <a:pPr marL="400050" indent="-400050" algn="just">
              <a:buAutoNum type="romanUcPeriod"/>
            </a:pPr>
            <a:r>
              <a:rPr lang="es-MX" sz="2400" b="1" dirty="0">
                <a:latin typeface="Arial" panose="020B0604020202020204" pitchFamily="34" charset="0"/>
                <a:cs typeface="Arial" panose="020B0604020202020204" pitchFamily="34" charset="0"/>
              </a:rPr>
              <a:t>Por nulidad de toda la elección </a:t>
            </a:r>
          </a:p>
        </p:txBody>
      </p:sp>
      <p:pic>
        <p:nvPicPr>
          <p:cNvPr id="13" name="Gráfico 7" descr="Flecha: curva ligera">
            <a:extLst>
              <a:ext uri="{FF2B5EF4-FFF2-40B4-BE49-F238E27FC236}">
                <a16:creationId xmlns="" xmlns:a16="http://schemas.microsoft.com/office/drawing/2014/main" id="{928032B4-BB6C-404E-AFEB-90655A65B4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796003">
            <a:off x="10914742" y="5913339"/>
            <a:ext cx="1174783" cy="914400"/>
          </a:xfrm>
          <a:prstGeom prst="rect">
            <a:avLst/>
          </a:prstGeom>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5274" y="90055"/>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092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 xmlns:a16="http://schemas.microsoft.com/office/drawing/2014/main" id="{D3BCB140-9AF9-420D-9487-F7A8DD7FAA34}"/>
              </a:ext>
            </a:extLst>
          </p:cNvPr>
          <p:cNvSpPr txBox="1"/>
          <p:nvPr/>
        </p:nvSpPr>
        <p:spPr>
          <a:xfrm>
            <a:off x="817508" y="370117"/>
            <a:ext cx="10079092"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400" b="1" dirty="0" smtClean="0">
                <a:solidFill>
                  <a:schemeClr val="tx1"/>
                </a:solidFill>
                <a:latin typeface="Arial" panose="020B0604020202020204" pitchFamily="34" charset="0"/>
                <a:cs typeface="Arial" panose="020B0604020202020204" pitchFamily="34" charset="0"/>
              </a:rPr>
              <a:t>PROCEDIMIENTO EN </a:t>
            </a:r>
            <a:r>
              <a:rPr lang="es-MX" sz="2400" b="1" dirty="0" smtClean="0">
                <a:latin typeface="Arial" panose="020B0604020202020204" pitchFamily="34" charset="0"/>
                <a:cs typeface="Arial" panose="020B0604020202020204" pitchFamily="34" charset="0"/>
              </a:rPr>
              <a:t>UNA SESIÓN PUBLICA</a:t>
            </a:r>
            <a:endParaRPr lang="es-MX" sz="2400" b="1" dirty="0">
              <a:solidFill>
                <a:schemeClr val="bg1"/>
              </a:solidFill>
              <a:highlight>
                <a:srgbClr val="00FF00"/>
              </a:highlight>
              <a:latin typeface="Arial" panose="020B0604020202020204" pitchFamily="34" charset="0"/>
              <a:cs typeface="Arial" panose="020B0604020202020204" pitchFamily="34" charset="0"/>
            </a:endParaRPr>
          </a:p>
        </p:txBody>
      </p:sp>
      <p:sp>
        <p:nvSpPr>
          <p:cNvPr id="11" name="Abrir llave 10">
            <a:extLst>
              <a:ext uri="{FF2B5EF4-FFF2-40B4-BE49-F238E27FC236}">
                <a16:creationId xmlns="" xmlns:a16="http://schemas.microsoft.com/office/drawing/2014/main" id="{14782C60-A6A2-47A5-B96B-0D9340347365}"/>
              </a:ext>
            </a:extLst>
          </p:cNvPr>
          <p:cNvSpPr/>
          <p:nvPr/>
        </p:nvSpPr>
        <p:spPr>
          <a:xfrm rot="5400000">
            <a:off x="5568597" y="-3877017"/>
            <a:ext cx="780365" cy="11277600"/>
          </a:xfrm>
          <a:prstGeom prst="leftBrace">
            <a:avLst>
              <a:gd name="adj1" fmla="val 8333"/>
              <a:gd name="adj2" fmla="val 46708"/>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12" name="CuadroTexto 11">
            <a:extLst>
              <a:ext uri="{FF2B5EF4-FFF2-40B4-BE49-F238E27FC236}">
                <a16:creationId xmlns="" xmlns:a16="http://schemas.microsoft.com/office/drawing/2014/main" id="{6BF9ACFE-9DAC-48A6-8BED-BA2BF1EB6C4A}"/>
              </a:ext>
            </a:extLst>
          </p:cNvPr>
          <p:cNvSpPr txBox="1"/>
          <p:nvPr/>
        </p:nvSpPr>
        <p:spPr>
          <a:xfrm>
            <a:off x="4946645" y="1925354"/>
            <a:ext cx="3285670" cy="461665"/>
          </a:xfrm>
          <a:prstGeom prst="rect">
            <a:avLst/>
          </a:prstGeom>
          <a:solidFill>
            <a:srgbClr val="FFFF00"/>
          </a:solidFill>
        </p:spPr>
        <p:txBody>
          <a:bodyPr wrap="square" rtlCol="0">
            <a:spAutoFit/>
          </a:bodyPr>
          <a:lstStyle/>
          <a:p>
            <a:pPr algn="ctr"/>
            <a:r>
              <a:rPr lang="es-MX" sz="2400" b="1" dirty="0">
                <a:latin typeface="Arial" panose="020B0604020202020204" pitchFamily="34" charset="0"/>
                <a:cs typeface="Arial" panose="020B0604020202020204" pitchFamily="34" charset="0"/>
              </a:rPr>
              <a:t>Se abre la sesión:</a:t>
            </a:r>
          </a:p>
        </p:txBody>
      </p:sp>
      <p:sp>
        <p:nvSpPr>
          <p:cNvPr id="14" name="CuadroTexto 13">
            <a:extLst>
              <a:ext uri="{FF2B5EF4-FFF2-40B4-BE49-F238E27FC236}">
                <a16:creationId xmlns="" xmlns:a16="http://schemas.microsoft.com/office/drawing/2014/main" id="{AEC224CB-CE8C-4DCF-9DCA-225E4BA96B4C}"/>
              </a:ext>
            </a:extLst>
          </p:cNvPr>
          <p:cNvSpPr txBox="1"/>
          <p:nvPr/>
        </p:nvSpPr>
        <p:spPr>
          <a:xfrm>
            <a:off x="132689" y="3738640"/>
            <a:ext cx="1848511" cy="646331"/>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El </a:t>
            </a:r>
            <a:r>
              <a:rPr lang="es-MX" b="1" dirty="0" smtClean="0">
                <a:latin typeface="Arial" panose="020B0604020202020204" pitchFamily="34" charset="0"/>
                <a:cs typeface="Arial" panose="020B0604020202020204" pitchFamily="34" charset="0"/>
              </a:rPr>
              <a:t>Magistrado Presidente. </a:t>
            </a:r>
            <a:endParaRPr lang="es-MX" b="1" dirty="0">
              <a:latin typeface="Arial" panose="020B0604020202020204" pitchFamily="34" charset="0"/>
              <a:cs typeface="Arial" panose="020B0604020202020204" pitchFamily="34" charset="0"/>
            </a:endParaRPr>
          </a:p>
        </p:txBody>
      </p:sp>
      <p:sp>
        <p:nvSpPr>
          <p:cNvPr id="15" name="Abrir llave 14">
            <a:extLst>
              <a:ext uri="{FF2B5EF4-FFF2-40B4-BE49-F238E27FC236}">
                <a16:creationId xmlns="" xmlns:a16="http://schemas.microsoft.com/office/drawing/2014/main" id="{EDE18628-E92F-4C48-8B38-8529E75A8734}"/>
              </a:ext>
            </a:extLst>
          </p:cNvPr>
          <p:cNvSpPr/>
          <p:nvPr/>
        </p:nvSpPr>
        <p:spPr>
          <a:xfrm>
            <a:off x="1844820" y="2663154"/>
            <a:ext cx="457200" cy="2617784"/>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MX"/>
          </a:p>
        </p:txBody>
      </p:sp>
      <p:sp>
        <p:nvSpPr>
          <p:cNvPr id="16" name="CuadroTexto 15">
            <a:extLst>
              <a:ext uri="{FF2B5EF4-FFF2-40B4-BE49-F238E27FC236}">
                <a16:creationId xmlns="" xmlns:a16="http://schemas.microsoft.com/office/drawing/2014/main" id="{F04F5413-2B54-4165-B65E-4D7DB093FA6B}"/>
              </a:ext>
            </a:extLst>
          </p:cNvPr>
          <p:cNvSpPr txBox="1"/>
          <p:nvPr/>
        </p:nvSpPr>
        <p:spPr>
          <a:xfrm>
            <a:off x="2161304" y="2644260"/>
            <a:ext cx="3133270" cy="2585323"/>
          </a:xfrm>
          <a:prstGeom prst="rect">
            <a:avLst/>
          </a:prstGeom>
          <a:noFill/>
        </p:spPr>
        <p:txBody>
          <a:bodyPr wrap="square" rtlCol="0">
            <a:spAutoFit/>
          </a:bodyPr>
          <a:lstStyle/>
          <a:p>
            <a:pPr marL="28575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Verifica el </a:t>
            </a:r>
            <a:r>
              <a:rPr lang="es-MX" b="1" dirty="0">
                <a:latin typeface="Arial" panose="020B0604020202020204" pitchFamily="34" charset="0"/>
                <a:cs typeface="Arial" panose="020B0604020202020204" pitchFamily="34" charset="0"/>
              </a:rPr>
              <a:t>quórum legal </a:t>
            </a:r>
            <a:r>
              <a:rPr lang="es-MX" dirty="0">
                <a:latin typeface="Arial" panose="020B0604020202020204" pitchFamily="34" charset="0"/>
                <a:cs typeface="Arial" panose="020B0604020202020204" pitchFamily="34" charset="0"/>
              </a:rPr>
              <a:t>y se aprueba el </a:t>
            </a:r>
            <a:r>
              <a:rPr lang="es-MX" b="1" dirty="0">
                <a:latin typeface="Arial" panose="020B0604020202020204" pitchFamily="34" charset="0"/>
                <a:cs typeface="Arial" panose="020B0604020202020204" pitchFamily="34" charset="0"/>
              </a:rPr>
              <a:t>orden del día</a:t>
            </a:r>
            <a:r>
              <a:rPr lang="es-MX" dirty="0" smtClean="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El </a:t>
            </a:r>
            <a:r>
              <a:rPr lang="es-MX" b="1" dirty="0">
                <a:latin typeface="Arial" panose="020B0604020202020204" pitchFamily="34" charset="0"/>
                <a:cs typeface="Arial" panose="020B0604020202020204" pitchFamily="34" charset="0"/>
              </a:rPr>
              <a:t>Magistrado Ponente </a:t>
            </a:r>
            <a:r>
              <a:rPr lang="es-MX" dirty="0">
                <a:latin typeface="Arial" panose="020B0604020202020204" pitchFamily="34" charset="0"/>
                <a:cs typeface="Arial" panose="020B0604020202020204" pitchFamily="34" charset="0"/>
              </a:rPr>
              <a:t>o su </a:t>
            </a:r>
            <a:r>
              <a:rPr lang="es-MX" b="1" dirty="0">
                <a:latin typeface="Arial" panose="020B0604020202020204" pitchFamily="34" charset="0"/>
                <a:cs typeface="Arial" panose="020B0604020202020204" pitchFamily="34" charset="0"/>
              </a:rPr>
              <a:t>Juez Instructor</a:t>
            </a:r>
            <a:r>
              <a:rPr lang="es-MX" dirty="0">
                <a:latin typeface="Arial" panose="020B0604020202020204" pitchFamily="34" charset="0"/>
                <a:cs typeface="Arial" panose="020B0604020202020204" pitchFamily="34" charset="0"/>
              </a:rPr>
              <a:t>, dará cuenta de los </a:t>
            </a:r>
            <a:r>
              <a:rPr lang="es-MX" b="1" dirty="0">
                <a:latin typeface="Arial" panose="020B0604020202020204" pitchFamily="34" charset="0"/>
                <a:cs typeface="Arial" panose="020B0604020202020204" pitchFamily="34" charset="0"/>
              </a:rPr>
              <a:t>proyectos de resolución</a:t>
            </a:r>
            <a:r>
              <a:rPr lang="es-MX" dirty="0">
                <a:latin typeface="Arial" panose="020B0604020202020204" pitchFamily="34" charset="0"/>
                <a:cs typeface="Arial" panose="020B0604020202020204" pitchFamily="34" charset="0"/>
              </a:rPr>
              <a:t> turnados a la ponencia a su cargo.</a:t>
            </a:r>
          </a:p>
        </p:txBody>
      </p:sp>
      <p:cxnSp>
        <p:nvCxnSpPr>
          <p:cNvPr id="7" name="6 Conector recto de flecha"/>
          <p:cNvCxnSpPr/>
          <p:nvPr/>
        </p:nvCxnSpPr>
        <p:spPr>
          <a:xfrm flipV="1">
            <a:off x="5543594" y="4572094"/>
            <a:ext cx="838201" cy="49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8 CuadroTexto"/>
          <p:cNvSpPr txBox="1"/>
          <p:nvPr/>
        </p:nvSpPr>
        <p:spPr>
          <a:xfrm>
            <a:off x="5441064" y="3862965"/>
            <a:ext cx="1261404" cy="307777"/>
          </a:xfrm>
          <a:prstGeom prst="rect">
            <a:avLst/>
          </a:prstGeom>
          <a:noFill/>
        </p:spPr>
        <p:txBody>
          <a:bodyPr wrap="square" rtlCol="0">
            <a:spAutoFit/>
          </a:bodyPr>
          <a:lstStyle/>
          <a:p>
            <a:r>
              <a:rPr lang="es-MX" sz="1400" b="1" dirty="0"/>
              <a:t>Se procede a:</a:t>
            </a:r>
          </a:p>
        </p:txBody>
      </p:sp>
      <p:sp>
        <p:nvSpPr>
          <p:cNvPr id="13" name="12 CuadroTexto"/>
          <p:cNvSpPr txBox="1"/>
          <p:nvPr/>
        </p:nvSpPr>
        <p:spPr>
          <a:xfrm>
            <a:off x="6799195" y="3570577"/>
            <a:ext cx="1446628" cy="1200329"/>
          </a:xfrm>
          <a:prstGeom prst="rect">
            <a:avLst/>
          </a:prstGeom>
          <a:noFill/>
        </p:spPr>
        <p:txBody>
          <a:bodyPr wrap="square" rtlCol="0">
            <a:spAutoFit/>
          </a:bodyPr>
          <a:lstStyle/>
          <a:p>
            <a:pPr algn="just"/>
            <a:r>
              <a:rPr lang="es-MX" b="1" dirty="0">
                <a:latin typeface="Arial" panose="020B0604020202020204" pitchFamily="34" charset="0"/>
                <a:cs typeface="Arial" panose="020B0604020202020204" pitchFamily="34" charset="0"/>
              </a:rPr>
              <a:t>Discutir los asuntos y se someten a votación </a:t>
            </a:r>
          </a:p>
        </p:txBody>
      </p:sp>
      <p:sp>
        <p:nvSpPr>
          <p:cNvPr id="17" name="16 Abrir llave"/>
          <p:cNvSpPr/>
          <p:nvPr/>
        </p:nvSpPr>
        <p:spPr>
          <a:xfrm>
            <a:off x="8312980" y="3331608"/>
            <a:ext cx="914400" cy="1663361"/>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MX"/>
          </a:p>
        </p:txBody>
      </p:sp>
      <p:sp>
        <p:nvSpPr>
          <p:cNvPr id="18" name="17 CuadroTexto"/>
          <p:cNvSpPr txBox="1"/>
          <p:nvPr/>
        </p:nvSpPr>
        <p:spPr>
          <a:xfrm>
            <a:off x="8839200" y="3507809"/>
            <a:ext cx="2057400" cy="120032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Las sentencias se aprobarán por </a:t>
            </a:r>
            <a:r>
              <a:rPr lang="es-MX" b="1" dirty="0">
                <a:latin typeface="Arial" panose="020B0604020202020204" pitchFamily="34" charset="0"/>
                <a:cs typeface="Arial" panose="020B0604020202020204" pitchFamily="34" charset="0"/>
              </a:rPr>
              <a:t>unanimidad</a:t>
            </a:r>
            <a:r>
              <a:rPr lang="es-MX" dirty="0">
                <a:latin typeface="Arial" panose="020B0604020202020204" pitchFamily="34" charset="0"/>
                <a:cs typeface="Arial" panose="020B0604020202020204" pitchFamily="34" charset="0"/>
              </a:rPr>
              <a:t> o </a:t>
            </a:r>
            <a:r>
              <a:rPr lang="es-MX" b="1" dirty="0">
                <a:latin typeface="Arial" panose="020B0604020202020204" pitchFamily="34" charset="0"/>
                <a:cs typeface="Arial" panose="020B0604020202020204" pitchFamily="34" charset="0"/>
              </a:rPr>
              <a:t>mayoría</a:t>
            </a:r>
            <a:r>
              <a:rPr lang="es-MX" dirty="0">
                <a:latin typeface="Arial" panose="020B0604020202020204" pitchFamily="34" charset="0"/>
                <a:cs typeface="Arial" panose="020B0604020202020204" pitchFamily="34" charset="0"/>
              </a:rPr>
              <a:t> de votos. </a:t>
            </a:r>
          </a:p>
        </p:txBody>
      </p:sp>
      <p:sp>
        <p:nvSpPr>
          <p:cNvPr id="19" name="18 CuadroTexto"/>
          <p:cNvSpPr txBox="1"/>
          <p:nvPr/>
        </p:nvSpPr>
        <p:spPr>
          <a:xfrm>
            <a:off x="3429000" y="5334123"/>
            <a:ext cx="80010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dirty="0">
                <a:latin typeface="Arial" panose="020B0604020202020204" pitchFamily="34" charset="0"/>
                <a:cs typeface="Arial" panose="020B0604020202020204" pitchFamily="34" charset="0"/>
              </a:rPr>
              <a:t>En las </a:t>
            </a:r>
            <a:r>
              <a:rPr lang="es-MX" b="1" dirty="0">
                <a:latin typeface="Arial" panose="020B0604020202020204" pitchFamily="34" charset="0"/>
                <a:cs typeface="Arial" panose="020B0604020202020204" pitchFamily="34" charset="0"/>
              </a:rPr>
              <a:t>sesiones públicas </a:t>
            </a:r>
            <a:r>
              <a:rPr lang="es-MX" dirty="0">
                <a:latin typeface="Arial" panose="020B0604020202020204" pitchFamily="34" charset="0"/>
                <a:cs typeface="Arial" panose="020B0604020202020204" pitchFamily="34" charset="0"/>
              </a:rPr>
              <a:t>sólo podrán participar y hacer uso de la palabra los </a:t>
            </a:r>
            <a:r>
              <a:rPr lang="es-MX" b="1" dirty="0">
                <a:latin typeface="Arial" panose="020B0604020202020204" pitchFamily="34" charset="0"/>
                <a:cs typeface="Arial" panose="020B0604020202020204" pitchFamily="34" charset="0"/>
              </a:rPr>
              <a:t>Magistrados Electorales</a:t>
            </a:r>
            <a:r>
              <a:rPr lang="es-MX" dirty="0">
                <a:latin typeface="Arial" panose="020B0604020202020204" pitchFamily="34" charset="0"/>
                <a:cs typeface="Arial" panose="020B0604020202020204" pitchFamily="34" charset="0"/>
              </a:rPr>
              <a:t>; el </a:t>
            </a:r>
            <a:r>
              <a:rPr lang="es-MX" b="1" dirty="0">
                <a:latin typeface="Arial" panose="020B0604020202020204" pitchFamily="34" charset="0"/>
                <a:cs typeface="Arial" panose="020B0604020202020204" pitchFamily="34" charset="0"/>
              </a:rPr>
              <a:t>Secretario General</a:t>
            </a:r>
            <a:r>
              <a:rPr lang="es-MX" dirty="0">
                <a:latin typeface="Arial" panose="020B0604020202020204" pitchFamily="34" charset="0"/>
                <a:cs typeface="Arial" panose="020B0604020202020204" pitchFamily="34" charset="0"/>
              </a:rPr>
              <a:t>, levantará el </a:t>
            </a:r>
            <a:r>
              <a:rPr lang="es-MX" b="1" dirty="0">
                <a:latin typeface="Arial" panose="020B0604020202020204" pitchFamily="34" charset="0"/>
                <a:cs typeface="Arial" panose="020B0604020202020204" pitchFamily="34" charset="0"/>
              </a:rPr>
              <a:t>acta circunstanciada</a:t>
            </a:r>
            <a:r>
              <a:rPr lang="es-MX" dirty="0">
                <a:latin typeface="Arial" panose="020B0604020202020204" pitchFamily="34" charset="0"/>
                <a:cs typeface="Arial" panose="020B0604020202020204" pitchFamily="34" charset="0"/>
              </a:rPr>
              <a:t> correspondiente. </a:t>
            </a:r>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ctrTitle"/>
          </p:nvPr>
        </p:nvSpPr>
        <p:spPr>
          <a:xfrm>
            <a:off x="1138325" y="861918"/>
            <a:ext cx="10016195" cy="577025"/>
          </a:xfrm>
        </p:spPr>
        <p:txBody>
          <a:bodyPr>
            <a:normAutofit/>
          </a:bodyPr>
          <a:lstStyle/>
          <a:p>
            <a:r>
              <a:rPr lang="es-MX" sz="1400" b="1" dirty="0" smtClean="0">
                <a:latin typeface="Arial" panose="020B0604020202020204" pitchFamily="34" charset="0"/>
                <a:cs typeface="Arial" panose="020B0604020202020204" pitchFamily="34" charset="0"/>
              </a:rPr>
              <a:t>Con 24 horas de anticipación, se emite el aviso de sesión correspondiente, a través de los medios electrónicos oficiales del TET. </a:t>
            </a:r>
            <a:endParaRPr lang="es-MX"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5621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CuadroTexto">
            <a:extLst>
              <a:ext uri="{FF2B5EF4-FFF2-40B4-BE49-F238E27FC236}">
                <a16:creationId xmlns="" xmlns:a16="http://schemas.microsoft.com/office/drawing/2014/main" id="{55AA8AC6-FFB3-47DE-83DA-9768A952D682}"/>
              </a:ext>
            </a:extLst>
          </p:cNvPr>
          <p:cNvSpPr txBox="1"/>
          <p:nvPr/>
        </p:nvSpPr>
        <p:spPr>
          <a:xfrm>
            <a:off x="304800" y="818866"/>
            <a:ext cx="1900757" cy="2308324"/>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400" b="1" dirty="0" smtClean="0">
                <a:latin typeface="Arial" panose="020B0604020202020204" pitchFamily="34" charset="0"/>
                <a:cs typeface="Arial" panose="020B0604020202020204" pitchFamily="34" charset="0"/>
              </a:rPr>
              <a:t>En la elección de </a:t>
            </a:r>
            <a:r>
              <a:rPr lang="es-MX" sz="2400" b="1" dirty="0" smtClean="0">
                <a:solidFill>
                  <a:srgbClr val="FF0000"/>
                </a:solidFill>
                <a:latin typeface="Arial" panose="020B0604020202020204" pitchFamily="34" charset="0"/>
                <a:cs typeface="Arial" panose="020B0604020202020204" pitchFamily="34" charset="0"/>
              </a:rPr>
              <a:t>diputados</a:t>
            </a:r>
            <a:r>
              <a:rPr lang="es-MX" sz="2400" b="1" dirty="0" smtClean="0">
                <a:latin typeface="Arial" panose="020B0604020202020204" pitchFamily="34" charset="0"/>
                <a:cs typeface="Arial" panose="020B0604020202020204" pitchFamily="34" charset="0"/>
              </a:rPr>
              <a:t> por el Principio de </a:t>
            </a:r>
            <a:r>
              <a:rPr lang="es-MX" sz="2400" b="1" dirty="0" smtClean="0">
                <a:solidFill>
                  <a:srgbClr val="FF0000"/>
                </a:solidFill>
                <a:latin typeface="Arial" panose="020B0604020202020204" pitchFamily="34" charset="0"/>
                <a:cs typeface="Arial" panose="020B0604020202020204" pitchFamily="34" charset="0"/>
              </a:rPr>
              <a:t>MR</a:t>
            </a:r>
            <a:endParaRPr lang="es-MX" sz="2400" b="1" dirty="0">
              <a:solidFill>
                <a:srgbClr val="FF0000"/>
              </a:solidFill>
              <a:latin typeface="Arial" panose="020B0604020202020204" pitchFamily="34" charset="0"/>
              <a:cs typeface="Arial" panose="020B0604020202020204" pitchFamily="34" charset="0"/>
            </a:endParaRPr>
          </a:p>
        </p:txBody>
      </p:sp>
      <p:sp>
        <p:nvSpPr>
          <p:cNvPr id="3" name="7 Abrir llave">
            <a:extLst>
              <a:ext uri="{FF2B5EF4-FFF2-40B4-BE49-F238E27FC236}">
                <a16:creationId xmlns="" xmlns:a16="http://schemas.microsoft.com/office/drawing/2014/main" id="{0B983452-981C-447E-8AF6-0D2886EF60E3}"/>
              </a:ext>
            </a:extLst>
          </p:cNvPr>
          <p:cNvSpPr/>
          <p:nvPr/>
        </p:nvSpPr>
        <p:spPr>
          <a:xfrm>
            <a:off x="2267931" y="98946"/>
            <a:ext cx="690488" cy="3558654"/>
          </a:xfrm>
          <a:prstGeom prst="leftBrace">
            <a:avLst>
              <a:gd name="adj1" fmla="val 8333"/>
              <a:gd name="adj2" fmla="val 5108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4" name="8 CuadroTexto">
            <a:extLst>
              <a:ext uri="{FF2B5EF4-FFF2-40B4-BE49-F238E27FC236}">
                <a16:creationId xmlns="" xmlns:a16="http://schemas.microsoft.com/office/drawing/2014/main" id="{4EA1EE7A-E58C-40EE-8387-885F8743C6EF}"/>
              </a:ext>
            </a:extLst>
          </p:cNvPr>
          <p:cNvSpPr txBox="1"/>
          <p:nvPr/>
        </p:nvSpPr>
        <p:spPr>
          <a:xfrm>
            <a:off x="2798195" y="427356"/>
            <a:ext cx="9151279" cy="304698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400050" indent="-400050" algn="just">
              <a:buAutoNum type="romanUcPeriod"/>
            </a:pPr>
            <a:r>
              <a:rPr lang="es-MX" sz="2400" dirty="0">
                <a:latin typeface="Arial" panose="020B0604020202020204" pitchFamily="34" charset="0"/>
                <a:cs typeface="Arial" panose="020B0604020202020204" pitchFamily="34" charset="0"/>
              </a:rPr>
              <a:t>Los resultados consignados en las actas de cómputo distrital;</a:t>
            </a:r>
          </a:p>
          <a:p>
            <a:pPr marL="400050" indent="-400050" algn="just">
              <a:buAutoNum type="romanUcPeriod"/>
            </a:pPr>
            <a:r>
              <a:rPr lang="es-MX" sz="2400" dirty="0">
                <a:latin typeface="Arial" panose="020B0604020202020204" pitchFamily="34" charset="0"/>
                <a:cs typeface="Arial" panose="020B0604020202020204" pitchFamily="34" charset="0"/>
              </a:rPr>
              <a:t>Las declaraciones de validez de las elecciones y el otorgamiento de las Constancias de Mayoría y validez respectivas;</a:t>
            </a:r>
          </a:p>
          <a:p>
            <a:pPr marL="400050" indent="-400050" algn="just">
              <a:buAutoNum type="romanUcPeriod"/>
            </a:pPr>
            <a:r>
              <a:rPr lang="es-MX" sz="2400" dirty="0">
                <a:latin typeface="Arial" panose="020B0604020202020204" pitchFamily="34" charset="0"/>
                <a:cs typeface="Arial" panose="020B0604020202020204" pitchFamily="34" charset="0"/>
              </a:rPr>
              <a:t>Por la nulidad de la votación recibida en una o varias casillas;</a:t>
            </a:r>
          </a:p>
          <a:p>
            <a:pPr marL="400050" indent="-400050" algn="just">
              <a:buAutoNum type="romanUcPeriod"/>
            </a:pPr>
            <a:r>
              <a:rPr lang="es-MX" sz="2400" dirty="0">
                <a:latin typeface="Arial" panose="020B0604020202020204" pitchFamily="34" charset="0"/>
                <a:cs typeface="Arial" panose="020B0604020202020204" pitchFamily="34" charset="0"/>
              </a:rPr>
              <a:t>Por nulidad de la elección; y </a:t>
            </a:r>
          </a:p>
          <a:p>
            <a:pPr marL="400050" indent="-400050" algn="just">
              <a:buAutoNum type="romanUcPeriod"/>
            </a:pPr>
            <a:r>
              <a:rPr lang="es-MX" sz="2400" dirty="0">
                <a:latin typeface="Arial" panose="020B0604020202020204" pitchFamily="34" charset="0"/>
                <a:cs typeface="Arial" panose="020B0604020202020204" pitchFamily="34" charset="0"/>
              </a:rPr>
              <a:t>Los resultados consignados en las actas de cómputo distrital, por error aritmético. </a:t>
            </a:r>
          </a:p>
        </p:txBody>
      </p:sp>
      <p:sp>
        <p:nvSpPr>
          <p:cNvPr id="5" name="9 CuadroTexto">
            <a:extLst>
              <a:ext uri="{FF2B5EF4-FFF2-40B4-BE49-F238E27FC236}">
                <a16:creationId xmlns="" xmlns:a16="http://schemas.microsoft.com/office/drawing/2014/main" id="{8C7A9DA6-4B63-46BE-93FC-6507FD64A317}"/>
              </a:ext>
            </a:extLst>
          </p:cNvPr>
          <p:cNvSpPr txBox="1"/>
          <p:nvPr/>
        </p:nvSpPr>
        <p:spPr>
          <a:xfrm>
            <a:off x="299420" y="4230767"/>
            <a:ext cx="2003576" cy="2308324"/>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400" b="1" dirty="0">
                <a:latin typeface="Arial" panose="020B0604020202020204" pitchFamily="34" charset="0"/>
                <a:cs typeface="Arial" panose="020B0604020202020204" pitchFamily="34" charset="0"/>
              </a:rPr>
              <a:t>En la elección de </a:t>
            </a:r>
            <a:r>
              <a:rPr lang="es-MX" sz="2400" b="1" dirty="0">
                <a:solidFill>
                  <a:srgbClr val="FF0000"/>
                </a:solidFill>
                <a:latin typeface="Arial" panose="020B0604020202020204" pitchFamily="34" charset="0"/>
                <a:cs typeface="Arial" panose="020B0604020202020204" pitchFamily="34" charset="0"/>
              </a:rPr>
              <a:t>diputados</a:t>
            </a:r>
            <a:r>
              <a:rPr lang="es-MX" sz="2400" b="1" dirty="0">
                <a:latin typeface="Arial" panose="020B0604020202020204" pitchFamily="34" charset="0"/>
                <a:cs typeface="Arial" panose="020B0604020202020204" pitchFamily="34" charset="0"/>
              </a:rPr>
              <a:t> por el principio de </a:t>
            </a:r>
            <a:r>
              <a:rPr lang="es-MX" sz="2400" b="1" dirty="0">
                <a:solidFill>
                  <a:srgbClr val="FF0000"/>
                </a:solidFill>
                <a:latin typeface="Arial" panose="020B0604020202020204" pitchFamily="34" charset="0"/>
                <a:cs typeface="Arial" panose="020B0604020202020204" pitchFamily="34" charset="0"/>
              </a:rPr>
              <a:t>RP</a:t>
            </a:r>
            <a:r>
              <a:rPr lang="es-MX" sz="2400" b="1" dirty="0">
                <a:latin typeface="Arial" panose="020B0604020202020204" pitchFamily="34" charset="0"/>
                <a:cs typeface="Arial" panose="020B0604020202020204" pitchFamily="34" charset="0"/>
              </a:rPr>
              <a:t>:</a:t>
            </a:r>
          </a:p>
        </p:txBody>
      </p:sp>
      <p:sp>
        <p:nvSpPr>
          <p:cNvPr id="6" name="10 Abrir llave">
            <a:extLst>
              <a:ext uri="{FF2B5EF4-FFF2-40B4-BE49-F238E27FC236}">
                <a16:creationId xmlns="" xmlns:a16="http://schemas.microsoft.com/office/drawing/2014/main" id="{EEB02165-769F-4659-8F20-BB867C86379B}"/>
              </a:ext>
            </a:extLst>
          </p:cNvPr>
          <p:cNvSpPr/>
          <p:nvPr/>
        </p:nvSpPr>
        <p:spPr>
          <a:xfrm>
            <a:off x="2381068" y="4008756"/>
            <a:ext cx="609600" cy="2696843"/>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7" name="11 CuadroTexto">
            <a:extLst>
              <a:ext uri="{FF2B5EF4-FFF2-40B4-BE49-F238E27FC236}">
                <a16:creationId xmlns="" xmlns:a16="http://schemas.microsoft.com/office/drawing/2014/main" id="{074C2439-3C0B-40AB-96C3-9687AF58A5DB}"/>
              </a:ext>
            </a:extLst>
          </p:cNvPr>
          <p:cNvSpPr txBox="1"/>
          <p:nvPr/>
        </p:nvSpPr>
        <p:spPr>
          <a:xfrm>
            <a:off x="2798194" y="4267200"/>
            <a:ext cx="9151279" cy="2308324"/>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400050" indent="-400050" algn="just">
              <a:buAutoNum type="romanUcPeriod"/>
            </a:pPr>
            <a:r>
              <a:rPr lang="es-MX" sz="2400" dirty="0">
                <a:latin typeface="Arial" panose="020B0604020202020204" pitchFamily="34" charset="0"/>
                <a:cs typeface="Arial" panose="020B0604020202020204" pitchFamily="34" charset="0"/>
              </a:rPr>
              <a:t>Por nulidad de la votación recibida en una o varias casillas o por error aritmético. </a:t>
            </a:r>
          </a:p>
          <a:p>
            <a:pPr marL="400050" indent="-400050" algn="just">
              <a:buAutoNum type="romanUcPeriod"/>
            </a:pPr>
            <a:r>
              <a:rPr lang="es-MX" sz="2400" dirty="0">
                <a:latin typeface="Arial" panose="020B0604020202020204" pitchFamily="34" charset="0"/>
                <a:cs typeface="Arial" panose="020B0604020202020204" pitchFamily="34" charset="0"/>
              </a:rPr>
              <a:t>Por el computo de circunscripción plurinominal o por la aplicación incorrecta de la fórmula de asignación;</a:t>
            </a:r>
          </a:p>
          <a:p>
            <a:pPr marL="400050" indent="-400050" algn="just">
              <a:buAutoNum type="romanUcPeriod"/>
            </a:pPr>
            <a:r>
              <a:rPr lang="es-MX" sz="2400" dirty="0">
                <a:latin typeface="Arial" panose="020B0604020202020204" pitchFamily="34" charset="0"/>
                <a:cs typeface="Arial" panose="020B0604020202020204" pitchFamily="34" charset="0"/>
              </a:rPr>
              <a:t>La declaración de validez de las elecciones y el otorgamiento de las Constancias y Validez respectivas.</a:t>
            </a:r>
          </a:p>
        </p:txBody>
      </p:sp>
      <p:pic>
        <p:nvPicPr>
          <p:cNvPr id="8" name="Picture 2">
            <a:extLst>
              <a:ext uri="{FF2B5EF4-FFF2-40B4-BE49-F238E27FC236}">
                <a16:creationId xmlns="" xmlns:a16="http://schemas.microsoft.com/office/drawing/2014/main" id="{489018CA-516E-440C-99FC-BF4DA38EEF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77650" y="26360"/>
            <a:ext cx="342900" cy="29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6757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16410" y="723900"/>
            <a:ext cx="2348158" cy="2677656"/>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400" dirty="0">
                <a:latin typeface="Arial" panose="020B0604020202020204" pitchFamily="34" charset="0"/>
                <a:cs typeface="Arial" panose="020B0604020202020204" pitchFamily="34" charset="0"/>
              </a:rPr>
              <a:t>En las elecciones de </a:t>
            </a:r>
            <a:r>
              <a:rPr lang="es-MX" sz="2400" dirty="0">
                <a:solidFill>
                  <a:srgbClr val="FF0000"/>
                </a:solidFill>
                <a:latin typeface="Arial" panose="020B0604020202020204" pitchFamily="34" charset="0"/>
                <a:cs typeface="Arial" panose="020B0604020202020204" pitchFamily="34" charset="0"/>
              </a:rPr>
              <a:t>presidentes municipales </a:t>
            </a:r>
            <a:r>
              <a:rPr lang="es-MX" sz="2400" dirty="0">
                <a:latin typeface="Arial" panose="020B0604020202020204" pitchFamily="34" charset="0"/>
                <a:cs typeface="Arial" panose="020B0604020202020204" pitchFamily="34" charset="0"/>
              </a:rPr>
              <a:t>y </a:t>
            </a:r>
            <a:r>
              <a:rPr lang="es-MX" sz="2400" dirty="0">
                <a:solidFill>
                  <a:srgbClr val="FF0000"/>
                </a:solidFill>
                <a:latin typeface="Arial" panose="020B0604020202020204" pitchFamily="34" charset="0"/>
                <a:cs typeface="Arial" panose="020B0604020202020204" pitchFamily="34" charset="0"/>
              </a:rPr>
              <a:t>regidores</a:t>
            </a:r>
            <a:r>
              <a:rPr lang="es-MX" sz="2400" dirty="0">
                <a:latin typeface="Arial" panose="020B0604020202020204" pitchFamily="34" charset="0"/>
                <a:cs typeface="Arial" panose="020B0604020202020204" pitchFamily="34" charset="0"/>
              </a:rPr>
              <a:t> por el principio de </a:t>
            </a:r>
            <a:r>
              <a:rPr lang="es-MX" sz="2400" dirty="0">
                <a:solidFill>
                  <a:srgbClr val="FF0000"/>
                </a:solidFill>
                <a:latin typeface="Arial" panose="020B0604020202020204" pitchFamily="34" charset="0"/>
                <a:cs typeface="Arial" panose="020B0604020202020204" pitchFamily="34" charset="0"/>
              </a:rPr>
              <a:t>MR</a:t>
            </a:r>
            <a:r>
              <a:rPr lang="es-MX" sz="2400" dirty="0">
                <a:latin typeface="Arial" panose="020B0604020202020204" pitchFamily="34" charset="0"/>
                <a:cs typeface="Arial" panose="020B0604020202020204" pitchFamily="34" charset="0"/>
              </a:rPr>
              <a:t>:</a:t>
            </a:r>
          </a:p>
        </p:txBody>
      </p:sp>
      <p:sp>
        <p:nvSpPr>
          <p:cNvPr id="4" name="3 Abrir llave"/>
          <p:cNvSpPr/>
          <p:nvPr/>
        </p:nvSpPr>
        <p:spPr>
          <a:xfrm>
            <a:off x="2632880" y="457200"/>
            <a:ext cx="457200" cy="388620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5" name="4 CuadroTexto"/>
          <p:cNvSpPr txBox="1"/>
          <p:nvPr/>
        </p:nvSpPr>
        <p:spPr>
          <a:xfrm>
            <a:off x="3191090" y="794580"/>
            <a:ext cx="8619910" cy="341632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400050" indent="-400050" algn="just">
              <a:buAutoNum type="romanUcPeriod"/>
            </a:pPr>
            <a:r>
              <a:rPr lang="es-MX" sz="2400" dirty="0">
                <a:latin typeface="Arial" panose="020B0604020202020204" pitchFamily="34" charset="0"/>
                <a:cs typeface="Arial" panose="020B0604020202020204" pitchFamily="34" charset="0"/>
              </a:rPr>
              <a:t>Los resultados consignados en las actas de cómputo municipal;</a:t>
            </a:r>
          </a:p>
          <a:p>
            <a:pPr marL="400050" indent="-400050" algn="just">
              <a:buAutoNum type="romanUcPeriod"/>
            </a:pPr>
            <a:r>
              <a:rPr lang="es-MX" sz="2400" dirty="0">
                <a:latin typeface="Arial" panose="020B0604020202020204" pitchFamily="34" charset="0"/>
                <a:cs typeface="Arial" panose="020B0604020202020204" pitchFamily="34" charset="0"/>
              </a:rPr>
              <a:t>Las declaraciones de validez de las elecciones y el otorgamiento de las Constancias de Mayoría y Validez respectivas;</a:t>
            </a:r>
          </a:p>
          <a:p>
            <a:pPr marL="400050" indent="-400050" algn="just">
              <a:buAutoNum type="romanUcPeriod"/>
            </a:pPr>
            <a:r>
              <a:rPr lang="es-MX" sz="2400" dirty="0">
                <a:latin typeface="Arial" panose="020B0604020202020204" pitchFamily="34" charset="0"/>
                <a:cs typeface="Arial" panose="020B0604020202020204" pitchFamily="34" charset="0"/>
              </a:rPr>
              <a:t>Por nulidad de la votación recibida en una o varias casillas;</a:t>
            </a:r>
          </a:p>
          <a:p>
            <a:pPr marL="400050" indent="-400050" algn="just">
              <a:buAutoNum type="romanUcPeriod"/>
            </a:pPr>
            <a:r>
              <a:rPr lang="es-MX" sz="2400" dirty="0">
                <a:latin typeface="Arial" panose="020B0604020202020204" pitchFamily="34" charset="0"/>
                <a:cs typeface="Arial" panose="020B0604020202020204" pitchFamily="34" charset="0"/>
              </a:rPr>
              <a:t>Por nulidad de la elección; y</a:t>
            </a:r>
          </a:p>
          <a:p>
            <a:pPr marL="400050" indent="-400050" algn="just">
              <a:buAutoNum type="romanUcPeriod"/>
            </a:pPr>
            <a:r>
              <a:rPr lang="es-MX" sz="2400" dirty="0">
                <a:latin typeface="Arial" panose="020B0604020202020204" pitchFamily="34" charset="0"/>
                <a:cs typeface="Arial" panose="020B0604020202020204" pitchFamily="34" charset="0"/>
              </a:rPr>
              <a:t>Los resultados consignados en las actas de cómputo municipal, por error aritmético</a:t>
            </a:r>
            <a:r>
              <a:rPr lang="es-MX" sz="2400" dirty="0" smtClean="0">
                <a:latin typeface="Arial" panose="020B0604020202020204" pitchFamily="34" charset="0"/>
                <a:cs typeface="Arial" panose="020B0604020202020204" pitchFamily="34" charset="0"/>
              </a:rPr>
              <a:t>.</a:t>
            </a:r>
            <a:endParaRPr lang="es-MX" sz="2400" dirty="0">
              <a:latin typeface="Arial" panose="020B0604020202020204" pitchFamily="34" charset="0"/>
              <a:cs typeface="Arial" panose="020B0604020202020204" pitchFamily="34" charset="0"/>
            </a:endParaRPr>
          </a:p>
        </p:txBody>
      </p:sp>
      <p:sp>
        <p:nvSpPr>
          <p:cNvPr id="6" name="5 CuadroTexto"/>
          <p:cNvSpPr txBox="1"/>
          <p:nvPr/>
        </p:nvSpPr>
        <p:spPr>
          <a:xfrm>
            <a:off x="351046" y="4459247"/>
            <a:ext cx="2078887" cy="1938992"/>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2400" dirty="0">
                <a:latin typeface="Arial" panose="020B0604020202020204" pitchFamily="34" charset="0"/>
                <a:cs typeface="Arial" panose="020B0604020202020204" pitchFamily="34" charset="0"/>
              </a:rPr>
              <a:t>En la elección de </a:t>
            </a:r>
            <a:r>
              <a:rPr lang="es-MX" sz="2400" dirty="0">
                <a:solidFill>
                  <a:srgbClr val="FF0000"/>
                </a:solidFill>
                <a:latin typeface="Arial" panose="020B0604020202020204" pitchFamily="34" charset="0"/>
                <a:cs typeface="Arial" panose="020B0604020202020204" pitchFamily="34" charset="0"/>
              </a:rPr>
              <a:t>regidores</a:t>
            </a:r>
            <a:r>
              <a:rPr lang="es-MX" sz="2400" dirty="0">
                <a:latin typeface="Arial" panose="020B0604020202020204" pitchFamily="34" charset="0"/>
                <a:cs typeface="Arial" panose="020B0604020202020204" pitchFamily="34" charset="0"/>
              </a:rPr>
              <a:t> por el principio de </a:t>
            </a:r>
            <a:r>
              <a:rPr lang="es-MX" sz="2400" dirty="0" smtClean="0">
                <a:solidFill>
                  <a:srgbClr val="FF0000"/>
                </a:solidFill>
                <a:latin typeface="Arial" panose="020B0604020202020204" pitchFamily="34" charset="0"/>
                <a:cs typeface="Arial" panose="020B0604020202020204" pitchFamily="34" charset="0"/>
              </a:rPr>
              <a:t>RP</a:t>
            </a:r>
            <a:r>
              <a:rPr lang="es-MX" sz="2400" dirty="0" smtClean="0">
                <a:latin typeface="Arial" panose="020B0604020202020204" pitchFamily="34" charset="0"/>
                <a:cs typeface="Arial" panose="020B0604020202020204" pitchFamily="34" charset="0"/>
              </a:rPr>
              <a:t>: </a:t>
            </a:r>
            <a:endParaRPr lang="es-MX" sz="2400" dirty="0">
              <a:latin typeface="Arial" panose="020B0604020202020204" pitchFamily="34" charset="0"/>
              <a:cs typeface="Arial" panose="020B0604020202020204" pitchFamily="34" charset="0"/>
            </a:endParaRPr>
          </a:p>
        </p:txBody>
      </p:sp>
      <p:sp>
        <p:nvSpPr>
          <p:cNvPr id="7" name="6 Abrir llave"/>
          <p:cNvSpPr/>
          <p:nvPr/>
        </p:nvSpPr>
        <p:spPr>
          <a:xfrm>
            <a:off x="2528563" y="4450674"/>
            <a:ext cx="762000" cy="1947565"/>
          </a:xfrm>
          <a:prstGeom prst="leftBrace">
            <a:avLst>
              <a:gd name="adj1" fmla="val 8333"/>
              <a:gd name="adj2" fmla="val 4929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9" name="8 CuadroTexto"/>
          <p:cNvSpPr txBox="1"/>
          <p:nvPr/>
        </p:nvSpPr>
        <p:spPr>
          <a:xfrm>
            <a:off x="3389195" y="4648200"/>
            <a:ext cx="8421806" cy="156966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400050" indent="-400050" algn="just">
              <a:buAutoNum type="romanUcPeriod"/>
            </a:pPr>
            <a:r>
              <a:rPr lang="es-MX" sz="2400" dirty="0">
                <a:latin typeface="Arial" panose="020B0604020202020204" pitchFamily="34" charset="0"/>
                <a:cs typeface="Arial" panose="020B0604020202020204" pitchFamily="34" charset="0"/>
              </a:rPr>
              <a:t>Por la inadecuada aplicación de la fórmula de asignación establecida en la Ley Electoral; </a:t>
            </a:r>
            <a:r>
              <a:rPr lang="es-MX" sz="2400" dirty="0" smtClean="0">
                <a:latin typeface="Arial" panose="020B0604020202020204" pitchFamily="34" charset="0"/>
                <a:cs typeface="Arial" panose="020B0604020202020204" pitchFamily="34" charset="0"/>
              </a:rPr>
              <a:t>y</a:t>
            </a:r>
            <a:endParaRPr lang="es-MX" sz="2400" dirty="0">
              <a:latin typeface="Arial" panose="020B0604020202020204" pitchFamily="34" charset="0"/>
              <a:cs typeface="Arial" panose="020B0604020202020204" pitchFamily="34" charset="0"/>
            </a:endParaRPr>
          </a:p>
          <a:p>
            <a:pPr marL="400050" indent="-400050" algn="just">
              <a:buAutoNum type="romanUcPeriod"/>
            </a:pPr>
            <a:r>
              <a:rPr lang="es-MX" sz="2400" dirty="0">
                <a:latin typeface="Arial" panose="020B0604020202020204" pitchFamily="34" charset="0"/>
                <a:cs typeface="Arial" panose="020B0604020202020204" pitchFamily="34" charset="0"/>
              </a:rPr>
              <a:t>Las declaraciones de Validez de las elecciones y el otorgamiento de las Constancias y validez respectivas. </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7700" y="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6671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98079" y="209398"/>
            <a:ext cx="4857264" cy="694713"/>
          </a:xfrm>
          <a:prstGeom prst="rect">
            <a:avLst/>
          </a:prstGeom>
        </p:spPr>
        <p:txBody>
          <a:bodyPr wrap="none" lIns="109008" tIns="54504" rIns="109008" bIns="54504">
            <a:spAutoFit/>
          </a:bodyPr>
          <a:lstStyle/>
          <a:p>
            <a:r>
              <a:rPr lang="es-MX" sz="3799" dirty="0">
                <a:solidFill>
                  <a:schemeClr val="tx2">
                    <a:lumMod val="75000"/>
                  </a:schemeClr>
                </a:solidFill>
                <a:latin typeface="Arial Rounded MT Bold" panose="020F0704030504030204" pitchFamily="34" charset="0"/>
              </a:rPr>
              <a:t>Escrito de protesta </a:t>
            </a:r>
          </a:p>
        </p:txBody>
      </p:sp>
      <p:sp>
        <p:nvSpPr>
          <p:cNvPr id="3" name="2 Rectángulo"/>
          <p:cNvSpPr/>
          <p:nvPr/>
        </p:nvSpPr>
        <p:spPr>
          <a:xfrm flipH="1">
            <a:off x="1144791" y="1135656"/>
            <a:ext cx="10511799" cy="663943"/>
          </a:xfrm>
          <a:prstGeom prst="rect">
            <a:avLst/>
          </a:prstGeom>
        </p:spPr>
        <p:style>
          <a:lnRef idx="1">
            <a:schemeClr val="accent3"/>
          </a:lnRef>
          <a:fillRef idx="2">
            <a:schemeClr val="accent3"/>
          </a:fillRef>
          <a:effectRef idx="1">
            <a:schemeClr val="accent3"/>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Es un medio para establecer la existencia de presuntas violaciones durante el día de la jornada electoral.</a:t>
            </a:r>
          </a:p>
        </p:txBody>
      </p:sp>
      <p:sp>
        <p:nvSpPr>
          <p:cNvPr id="4" name="3 Abrir llave"/>
          <p:cNvSpPr/>
          <p:nvPr/>
        </p:nvSpPr>
        <p:spPr>
          <a:xfrm>
            <a:off x="2924459" y="2121932"/>
            <a:ext cx="837897" cy="2895601"/>
          </a:xfrm>
          <a:prstGeom prst="leftBrace">
            <a:avLst/>
          </a:prstGeom>
        </p:spPr>
        <p:style>
          <a:lnRef idx="3">
            <a:schemeClr val="accent6"/>
          </a:lnRef>
          <a:fillRef idx="0">
            <a:schemeClr val="accent6"/>
          </a:fillRef>
          <a:effectRef idx="2">
            <a:schemeClr val="accent6"/>
          </a:effectRef>
          <a:fontRef idx="minor">
            <a:schemeClr val="tx1"/>
          </a:fontRef>
        </p:style>
        <p:txBody>
          <a:bodyPr lIns="109008" tIns="54504" rIns="109008" bIns="54504" spcCol="0" rtlCol="0" anchor="ctr"/>
          <a:lstStyle/>
          <a:p>
            <a:pPr algn="ctr"/>
            <a:endParaRPr lang="es-MX"/>
          </a:p>
        </p:txBody>
      </p:sp>
      <p:sp>
        <p:nvSpPr>
          <p:cNvPr id="5" name="4 CuadroTexto"/>
          <p:cNvSpPr txBox="1"/>
          <p:nvPr/>
        </p:nvSpPr>
        <p:spPr>
          <a:xfrm>
            <a:off x="383067" y="2791598"/>
            <a:ext cx="2132829" cy="1771682"/>
          </a:xfrm>
          <a:prstGeom prst="rect">
            <a:avLst/>
          </a:prstGeom>
        </p:spPr>
        <p:style>
          <a:lnRef idx="1">
            <a:schemeClr val="accent6"/>
          </a:lnRef>
          <a:fillRef idx="2">
            <a:schemeClr val="accent6"/>
          </a:fillRef>
          <a:effectRef idx="1">
            <a:schemeClr val="accent6"/>
          </a:effectRef>
          <a:fontRef idx="minor">
            <a:schemeClr val="dk1"/>
          </a:fontRef>
        </p:style>
        <p:txBody>
          <a:bodyPr wrap="square" lIns="109008" tIns="54504" rIns="109008" bIns="54504" rtlCol="0">
            <a:spAutoFit/>
          </a:bodyPr>
          <a:lstStyle/>
          <a:p>
            <a:pPr algn="just"/>
            <a:r>
              <a:rPr lang="es-MX" b="1" dirty="0">
                <a:latin typeface="Arial" panose="020B0604020202020204" pitchFamily="34" charset="0"/>
                <a:cs typeface="Arial" panose="020B0604020202020204" pitchFamily="34" charset="0"/>
              </a:rPr>
              <a:t> Se interpone por el partido político, o candidato independiente que lo presenta</a:t>
            </a:r>
          </a:p>
        </p:txBody>
      </p:sp>
      <p:sp>
        <p:nvSpPr>
          <p:cNvPr id="6" name="5 Rectángulo"/>
          <p:cNvSpPr/>
          <p:nvPr/>
        </p:nvSpPr>
        <p:spPr>
          <a:xfrm>
            <a:off x="3762354" y="2438492"/>
            <a:ext cx="1952784" cy="940878"/>
          </a:xfrm>
          <a:prstGeom prst="rect">
            <a:avLst/>
          </a:prstGeom>
        </p:spPr>
        <p:style>
          <a:lnRef idx="1">
            <a:schemeClr val="accent4"/>
          </a:lnRef>
          <a:fillRef idx="2">
            <a:schemeClr val="accent4"/>
          </a:fillRef>
          <a:effectRef idx="1">
            <a:schemeClr val="accent4"/>
          </a:effectRef>
          <a:fontRef idx="minor">
            <a:schemeClr val="dk1"/>
          </a:fontRef>
        </p:style>
        <p:txBody>
          <a:bodyPr wrap="square" lIns="109008" tIns="54504" rIns="109008" bIns="54504">
            <a:spAutoFit/>
          </a:bodyPr>
          <a:lstStyle/>
          <a:p>
            <a:pPr algn="ctr"/>
            <a:r>
              <a:rPr lang="es-MX" b="1" dirty="0">
                <a:latin typeface="Arial" panose="020B0604020202020204" pitchFamily="34" charset="0"/>
                <a:cs typeface="Arial" panose="020B0604020202020204" pitchFamily="34" charset="0"/>
              </a:rPr>
              <a:t>La mesa directiva de casilla</a:t>
            </a:r>
          </a:p>
        </p:txBody>
      </p:sp>
      <p:sp>
        <p:nvSpPr>
          <p:cNvPr id="7" name="6 Rectángulo"/>
          <p:cNvSpPr/>
          <p:nvPr/>
        </p:nvSpPr>
        <p:spPr>
          <a:xfrm>
            <a:off x="3648772" y="4033023"/>
            <a:ext cx="2333645" cy="663943"/>
          </a:xfrm>
          <a:prstGeom prst="rect">
            <a:avLst/>
          </a:prstGeom>
        </p:spPr>
        <p:style>
          <a:lnRef idx="1">
            <a:schemeClr val="accent4"/>
          </a:lnRef>
          <a:fillRef idx="2">
            <a:schemeClr val="accent4"/>
          </a:fillRef>
          <a:effectRef idx="1">
            <a:schemeClr val="accent4"/>
          </a:effectRef>
          <a:fontRef idx="minor">
            <a:schemeClr val="dk1"/>
          </a:fontRef>
        </p:style>
        <p:txBody>
          <a:bodyPr wrap="square" lIns="109008" tIns="54504" rIns="109008" bIns="54504">
            <a:spAutoFit/>
          </a:bodyPr>
          <a:lstStyle/>
          <a:p>
            <a:pPr algn="ctr"/>
            <a:r>
              <a:rPr lang="es-MX" b="1" dirty="0">
                <a:latin typeface="Arial" panose="020B0604020202020204" pitchFamily="34" charset="0"/>
                <a:cs typeface="Arial" panose="020B0604020202020204" pitchFamily="34" charset="0"/>
              </a:rPr>
              <a:t>El Consejo correspondiente</a:t>
            </a:r>
          </a:p>
        </p:txBody>
      </p:sp>
      <p:sp>
        <p:nvSpPr>
          <p:cNvPr id="8" name="7 Rectángulo"/>
          <p:cNvSpPr/>
          <p:nvPr/>
        </p:nvSpPr>
        <p:spPr>
          <a:xfrm>
            <a:off x="7797510" y="2468433"/>
            <a:ext cx="3697841" cy="663943"/>
          </a:xfrm>
          <a:prstGeom prst="rect">
            <a:avLst/>
          </a:prstGeom>
        </p:spPr>
        <p:style>
          <a:lnRef idx="1">
            <a:schemeClr val="accent5"/>
          </a:lnRef>
          <a:fillRef idx="2">
            <a:schemeClr val="accent5"/>
          </a:fillRef>
          <a:effectRef idx="1">
            <a:schemeClr val="accent5"/>
          </a:effectRef>
          <a:fontRef idx="minor">
            <a:schemeClr val="dk1"/>
          </a:fontRef>
        </p:style>
        <p:txBody>
          <a:bodyPr wrap="square" lIns="109008" tIns="54504" rIns="109008" bIns="54504">
            <a:spAutoFit/>
          </a:bodyPr>
          <a:lstStyle/>
          <a:p>
            <a:r>
              <a:rPr lang="es-MX" b="1" dirty="0">
                <a:latin typeface="Arial" panose="020B0604020202020204" pitchFamily="34" charset="0"/>
                <a:cs typeface="Arial" panose="020B0604020202020204" pitchFamily="34" charset="0"/>
              </a:rPr>
              <a:t>Al término del escrutinio y cómputo</a:t>
            </a:r>
          </a:p>
        </p:txBody>
      </p:sp>
      <p:sp>
        <p:nvSpPr>
          <p:cNvPr id="9" name="8 Rectángulo"/>
          <p:cNvSpPr/>
          <p:nvPr/>
        </p:nvSpPr>
        <p:spPr>
          <a:xfrm>
            <a:off x="7797509" y="3977452"/>
            <a:ext cx="3570213" cy="940878"/>
          </a:xfrm>
          <a:prstGeom prst="rect">
            <a:avLst/>
          </a:prstGeom>
        </p:spPr>
        <p:style>
          <a:lnRef idx="1">
            <a:schemeClr val="accent5"/>
          </a:lnRef>
          <a:fillRef idx="2">
            <a:schemeClr val="accent5"/>
          </a:fillRef>
          <a:effectRef idx="1">
            <a:schemeClr val="accent5"/>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Antes de que se inicie la sesión de los cómputos correspondientes</a:t>
            </a:r>
          </a:p>
        </p:txBody>
      </p:sp>
      <p:cxnSp>
        <p:nvCxnSpPr>
          <p:cNvPr id="11" name="10 Conector recto de flecha"/>
          <p:cNvCxnSpPr/>
          <p:nvPr/>
        </p:nvCxnSpPr>
        <p:spPr>
          <a:xfrm>
            <a:off x="6096000" y="2637011"/>
            <a:ext cx="1294932"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11 Conector recto de flecha"/>
          <p:cNvCxnSpPr/>
          <p:nvPr/>
        </p:nvCxnSpPr>
        <p:spPr>
          <a:xfrm>
            <a:off x="6096000" y="4345034"/>
            <a:ext cx="1294932"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647099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83065" y="0"/>
            <a:ext cx="8230805" cy="694713"/>
          </a:xfrm>
          <a:prstGeom prst="rect">
            <a:avLst/>
          </a:prstGeom>
        </p:spPr>
        <p:txBody>
          <a:bodyPr wrap="none" lIns="109008" tIns="54504" rIns="109008" bIns="54504">
            <a:spAutoFit/>
          </a:bodyPr>
          <a:lstStyle/>
          <a:p>
            <a:r>
              <a:rPr lang="es-MX" sz="3799" dirty="0">
                <a:solidFill>
                  <a:schemeClr val="tx2">
                    <a:lumMod val="75000"/>
                  </a:schemeClr>
                </a:solidFill>
                <a:latin typeface="Arial Rounded MT Bold" panose="020F0704030504030204" pitchFamily="34" charset="0"/>
              </a:rPr>
              <a:t>Contenido del escrito de protesta </a:t>
            </a:r>
          </a:p>
        </p:txBody>
      </p:sp>
      <p:sp>
        <p:nvSpPr>
          <p:cNvPr id="3" name="2 Rectángulo"/>
          <p:cNvSpPr/>
          <p:nvPr/>
        </p:nvSpPr>
        <p:spPr>
          <a:xfrm>
            <a:off x="1210707" y="678874"/>
            <a:ext cx="10545627" cy="4417948"/>
          </a:xfrm>
          <a:prstGeom prst="rect">
            <a:avLst/>
          </a:prstGeom>
        </p:spPr>
        <p:style>
          <a:lnRef idx="1">
            <a:schemeClr val="accent6"/>
          </a:lnRef>
          <a:fillRef idx="2">
            <a:schemeClr val="accent6"/>
          </a:fillRef>
          <a:effectRef idx="1">
            <a:schemeClr val="accent6"/>
          </a:effectRef>
          <a:fontRef idx="minor">
            <a:schemeClr val="dk1"/>
          </a:fontRef>
        </p:style>
        <p:txBody>
          <a:bodyPr wrap="square" lIns="109008" tIns="54504" rIns="109008" bIns="54504">
            <a:spAutoFit/>
          </a:bodyPr>
          <a:lstStyle/>
          <a:p>
            <a:pPr marL="408792" indent="-408792" algn="just">
              <a:buAutoNum type="alphaLcParenR"/>
            </a:pPr>
            <a:r>
              <a:rPr lang="es-MX" sz="2000" b="1" dirty="0">
                <a:solidFill>
                  <a:srgbClr val="7030A0"/>
                </a:solidFill>
                <a:latin typeface="Arial" panose="020B0604020202020204" pitchFamily="34" charset="0"/>
                <a:cs typeface="Arial" panose="020B0604020202020204" pitchFamily="34" charset="0"/>
              </a:rPr>
              <a:t>El partido político, o candidato independiente que lo presenta;</a:t>
            </a:r>
          </a:p>
          <a:p>
            <a:pPr marL="408792" indent="-408792" algn="just">
              <a:buAutoNum type="alphaLcParenR"/>
            </a:pPr>
            <a:endParaRPr lang="es-MX" sz="2000" b="1" dirty="0">
              <a:latin typeface="Arial" panose="020B0604020202020204" pitchFamily="34" charset="0"/>
              <a:cs typeface="Arial" panose="020B0604020202020204" pitchFamily="34" charset="0"/>
            </a:endParaRPr>
          </a:p>
          <a:p>
            <a:pPr marL="408792" indent="-408792" algn="just">
              <a:buAutoNum type="alphaLcParenR"/>
            </a:pPr>
            <a:r>
              <a:rPr lang="es-MX" sz="2000" b="1" dirty="0">
                <a:solidFill>
                  <a:schemeClr val="bg2">
                    <a:lumMod val="25000"/>
                  </a:schemeClr>
                </a:solidFill>
                <a:latin typeface="Arial" panose="020B0604020202020204" pitchFamily="34" charset="0"/>
                <a:cs typeface="Arial" panose="020B0604020202020204" pitchFamily="34" charset="0"/>
              </a:rPr>
              <a:t>La mesa directiva de casilla ante la que se presenta; </a:t>
            </a:r>
          </a:p>
          <a:p>
            <a:pPr marL="408792" indent="-408792" algn="just">
              <a:buAutoNum type="alphaLcParenR"/>
            </a:pPr>
            <a:endParaRPr lang="es-MX" sz="2000" b="1" dirty="0">
              <a:latin typeface="Arial" panose="020B0604020202020204" pitchFamily="34" charset="0"/>
              <a:cs typeface="Arial" panose="020B0604020202020204" pitchFamily="34" charset="0"/>
            </a:endParaRPr>
          </a:p>
          <a:p>
            <a:pPr marL="408792" indent="-408792" algn="just">
              <a:buAutoNum type="alphaLcParenR"/>
            </a:pPr>
            <a:r>
              <a:rPr lang="es-MX" sz="2000" b="1" dirty="0">
                <a:solidFill>
                  <a:srgbClr val="00B0F0"/>
                </a:solidFill>
                <a:latin typeface="Arial" panose="020B0604020202020204" pitchFamily="34" charset="0"/>
                <a:cs typeface="Arial" panose="020B0604020202020204" pitchFamily="34" charset="0"/>
              </a:rPr>
              <a:t>La elección que se protesta; </a:t>
            </a:r>
          </a:p>
          <a:p>
            <a:pPr marL="408792" indent="-408792" algn="just">
              <a:buAutoNum type="alphaLcParenR"/>
            </a:pPr>
            <a:endParaRPr lang="es-MX" sz="2000" b="1" dirty="0">
              <a:latin typeface="Arial" panose="020B0604020202020204" pitchFamily="34" charset="0"/>
              <a:cs typeface="Arial" panose="020B0604020202020204" pitchFamily="34" charset="0"/>
            </a:endParaRPr>
          </a:p>
          <a:p>
            <a:pPr marL="408792" indent="-408792" algn="just">
              <a:buAutoNum type="alphaLcParenR"/>
            </a:pPr>
            <a:r>
              <a:rPr lang="es-MX" sz="2000" b="1" dirty="0">
                <a:solidFill>
                  <a:srgbClr val="00B050"/>
                </a:solidFill>
                <a:latin typeface="Arial" panose="020B0604020202020204" pitchFamily="34" charset="0"/>
                <a:cs typeface="Arial" panose="020B0604020202020204" pitchFamily="34" charset="0"/>
              </a:rPr>
              <a:t>La causa por la que se presenta la protesta; </a:t>
            </a:r>
          </a:p>
          <a:p>
            <a:pPr marL="408792" indent="-408792" algn="just">
              <a:buAutoNum type="alphaLcParenR"/>
            </a:pPr>
            <a:endParaRPr lang="es-MX" sz="2000" b="1" dirty="0">
              <a:latin typeface="Arial" panose="020B0604020202020204" pitchFamily="34" charset="0"/>
              <a:cs typeface="Arial" panose="020B0604020202020204" pitchFamily="34" charset="0"/>
            </a:endParaRPr>
          </a:p>
          <a:p>
            <a:pPr marL="408792" indent="-408792" algn="just">
              <a:buAutoNum type="alphaLcParenR"/>
            </a:pPr>
            <a:r>
              <a:rPr lang="es-MX" sz="2000" b="1" dirty="0">
                <a:solidFill>
                  <a:srgbClr val="0070C0"/>
                </a:solidFill>
                <a:latin typeface="Arial" panose="020B0604020202020204" pitchFamily="34" charset="0"/>
                <a:cs typeface="Arial" panose="020B0604020202020204" pitchFamily="34" charset="0"/>
              </a:rPr>
              <a:t>Cuando se presente ante el Consejo correspondiente, se deberán identificar, además, individualmente cada una de las casillas que se impugnan cumpliendo con lo señalado en los incisos c) y d) anteriores; y </a:t>
            </a:r>
          </a:p>
          <a:p>
            <a:pPr marL="408792" indent="-408792" algn="just">
              <a:buAutoNum type="alphaLcParenR"/>
            </a:pPr>
            <a:endParaRPr lang="es-MX" sz="2000" b="1" dirty="0">
              <a:latin typeface="Arial" panose="020B0604020202020204" pitchFamily="34" charset="0"/>
              <a:cs typeface="Arial" panose="020B0604020202020204" pitchFamily="34" charset="0"/>
            </a:endParaRPr>
          </a:p>
          <a:p>
            <a:pPr algn="just"/>
            <a:r>
              <a:rPr lang="es-MX" sz="2000" b="1" dirty="0">
                <a:latin typeface="Arial" panose="020B0604020202020204" pitchFamily="34" charset="0"/>
                <a:cs typeface="Arial" panose="020B0604020202020204" pitchFamily="34" charset="0"/>
              </a:rPr>
              <a:t>f) </a:t>
            </a:r>
            <a:r>
              <a:rPr lang="es-MX" sz="2000" b="1" dirty="0">
                <a:solidFill>
                  <a:schemeClr val="accent6">
                    <a:lumMod val="50000"/>
                  </a:schemeClr>
                </a:solidFill>
                <a:latin typeface="Arial" panose="020B0604020202020204" pitchFamily="34" charset="0"/>
                <a:cs typeface="Arial" panose="020B0604020202020204" pitchFamily="34" charset="0"/>
              </a:rPr>
              <a:t>El nombre, la firma y cargo partidario de quien lo presenta o del representante del candidato independiente. </a:t>
            </a:r>
          </a:p>
        </p:txBody>
      </p:sp>
      <p:sp>
        <p:nvSpPr>
          <p:cNvPr id="4" name="3 Rectángulo"/>
          <p:cNvSpPr/>
          <p:nvPr/>
        </p:nvSpPr>
        <p:spPr>
          <a:xfrm>
            <a:off x="840633" y="5443724"/>
            <a:ext cx="11030416" cy="940878"/>
          </a:xfrm>
          <a:prstGeom prst="rect">
            <a:avLst/>
          </a:prstGeom>
        </p:spPr>
        <p:style>
          <a:lnRef idx="2">
            <a:schemeClr val="accent6"/>
          </a:lnRef>
          <a:fillRef idx="1">
            <a:schemeClr val="lt1"/>
          </a:fillRef>
          <a:effectRef idx="0">
            <a:schemeClr val="accent6"/>
          </a:effectRef>
          <a:fontRef idx="minor">
            <a:schemeClr val="dk1"/>
          </a:fontRef>
        </p:style>
        <p:txBody>
          <a:bodyPr wrap="square" lIns="109008" tIns="54504" rIns="109008" bIns="54504">
            <a:spAutoFit/>
          </a:bodyPr>
          <a:lstStyle/>
          <a:p>
            <a:pPr algn="just"/>
            <a:r>
              <a:rPr lang="es-MX" dirty="0">
                <a:latin typeface="Arial" panose="020B0604020202020204" pitchFamily="34" charset="0"/>
                <a:cs typeface="Arial" panose="020B0604020202020204" pitchFamily="34" charset="0"/>
              </a:rPr>
              <a:t> </a:t>
            </a:r>
            <a:r>
              <a:rPr lang="es-MX" b="1" dirty="0">
                <a:latin typeface="Arial" panose="020B0604020202020204" pitchFamily="34" charset="0"/>
                <a:cs typeface="Arial" panose="020B0604020202020204" pitchFamily="34" charset="0"/>
              </a:rPr>
              <a:t>De la presentación del escrito de protesta deberán acusar recibo o razonar de recibida una copia del respectivo escrito los funcionarios de la casilla o del Consejo correspondiente ante el que se presente.</a:t>
            </a:r>
          </a:p>
        </p:txBody>
      </p:sp>
    </p:spTree>
    <p:extLst>
      <p:ext uri="{BB962C8B-B14F-4D97-AF65-F5344CB8AC3E}">
        <p14:creationId xmlns:p14="http://schemas.microsoft.com/office/powerpoint/2010/main" val="5908886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80676" y="0"/>
            <a:ext cx="11056245" cy="694713"/>
          </a:xfrm>
          <a:prstGeom prst="rect">
            <a:avLst/>
          </a:prstGeom>
        </p:spPr>
        <p:txBody>
          <a:bodyPr wrap="none" lIns="109008" tIns="54504" rIns="109008" bIns="54504">
            <a:spAutoFit/>
          </a:bodyPr>
          <a:lstStyle/>
          <a:p>
            <a:r>
              <a:rPr lang="es-MX" sz="3799" b="1" dirty="0">
                <a:solidFill>
                  <a:schemeClr val="accent1">
                    <a:lumMod val="50000"/>
                  </a:schemeClr>
                </a:solidFill>
                <a:latin typeface="Arial Rounded MT Bold" panose="020F0704030504030204" pitchFamily="34" charset="0"/>
              </a:rPr>
              <a:t>Requisitos especiales del escrito de demanda</a:t>
            </a:r>
          </a:p>
        </p:txBody>
      </p:sp>
      <p:sp>
        <p:nvSpPr>
          <p:cNvPr id="3" name="2 Rectángulo"/>
          <p:cNvSpPr/>
          <p:nvPr/>
        </p:nvSpPr>
        <p:spPr>
          <a:xfrm>
            <a:off x="840103" y="1447800"/>
            <a:ext cx="2742208" cy="1217812"/>
          </a:xfrm>
          <a:prstGeom prst="rect">
            <a:avLst/>
          </a:prstGeom>
        </p:spPr>
        <p:style>
          <a:lnRef idx="1">
            <a:schemeClr val="accent6"/>
          </a:lnRef>
          <a:fillRef idx="2">
            <a:schemeClr val="accent6"/>
          </a:fillRef>
          <a:effectRef idx="1">
            <a:schemeClr val="accent6"/>
          </a:effectRef>
          <a:fontRef idx="minor">
            <a:schemeClr val="dk1"/>
          </a:fontRef>
        </p:style>
        <p:txBody>
          <a:bodyPr wrap="square" lIns="109008" tIns="54504" rIns="109008" bIns="54504">
            <a:spAutoFit/>
          </a:bodyPr>
          <a:lstStyle/>
          <a:p>
            <a:r>
              <a:rPr lang="es-MX" b="1" dirty="0">
                <a:latin typeface="Arial" panose="020B0604020202020204" pitchFamily="34" charset="0"/>
                <a:cs typeface="Arial" panose="020B0604020202020204" pitchFamily="34" charset="0"/>
              </a:rPr>
              <a:t>Identificar de forma clara la elección que se impugna, expresando:</a:t>
            </a:r>
          </a:p>
        </p:txBody>
      </p:sp>
      <p:sp>
        <p:nvSpPr>
          <p:cNvPr id="4" name="3 Abrir llave"/>
          <p:cNvSpPr/>
          <p:nvPr/>
        </p:nvSpPr>
        <p:spPr>
          <a:xfrm>
            <a:off x="3713880" y="824767"/>
            <a:ext cx="609379" cy="2193944"/>
          </a:xfrm>
          <a:prstGeom prst="leftBrace">
            <a:avLst/>
          </a:prstGeom>
        </p:spPr>
        <p:style>
          <a:lnRef idx="3">
            <a:schemeClr val="accent2"/>
          </a:lnRef>
          <a:fillRef idx="0">
            <a:schemeClr val="accent2"/>
          </a:fillRef>
          <a:effectRef idx="2">
            <a:schemeClr val="accent2"/>
          </a:effectRef>
          <a:fontRef idx="minor">
            <a:schemeClr val="tx1"/>
          </a:fontRef>
        </p:style>
        <p:txBody>
          <a:bodyPr lIns="109008" tIns="54504" rIns="109008" bIns="54504" spcCol="0" rtlCol="0" anchor="ctr"/>
          <a:lstStyle/>
          <a:p>
            <a:pPr algn="ctr"/>
            <a:endParaRPr lang="es-MX"/>
          </a:p>
        </p:txBody>
      </p:sp>
      <p:sp>
        <p:nvSpPr>
          <p:cNvPr id="5" name="4 Rectángulo"/>
          <p:cNvSpPr/>
          <p:nvPr/>
        </p:nvSpPr>
        <p:spPr>
          <a:xfrm>
            <a:off x="4295561" y="1066802"/>
            <a:ext cx="5074007" cy="4730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109008" tIns="54504" rIns="109008" bIns="54504" spcCol="0" rtlCol="0" anchor="ctr"/>
          <a:lstStyle/>
          <a:p>
            <a:pPr algn="ctr"/>
            <a:r>
              <a:rPr lang="es-MX" b="1" dirty="0">
                <a:solidFill>
                  <a:schemeClr val="tx1"/>
                </a:solidFill>
                <a:latin typeface="Arial" panose="020B0604020202020204" pitchFamily="34" charset="0"/>
                <a:cs typeface="Arial" panose="020B0604020202020204" pitchFamily="34" charset="0"/>
              </a:rPr>
              <a:t>Resultados del cómputo</a:t>
            </a:r>
          </a:p>
        </p:txBody>
      </p:sp>
      <p:sp>
        <p:nvSpPr>
          <p:cNvPr id="6" name="5 Rectángulo"/>
          <p:cNvSpPr/>
          <p:nvPr/>
        </p:nvSpPr>
        <p:spPr>
          <a:xfrm>
            <a:off x="4325108" y="2359277"/>
            <a:ext cx="5730416" cy="4730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109008" tIns="54504" rIns="109008" bIns="54504" spcCol="0" rtlCol="0" anchor="ctr"/>
          <a:lstStyle/>
          <a:p>
            <a:pPr algn="ctr"/>
            <a:r>
              <a:rPr lang="es-MX" b="1" dirty="0">
                <a:solidFill>
                  <a:schemeClr val="tx1"/>
                </a:solidFill>
                <a:latin typeface="Arial" panose="020B0604020202020204" pitchFamily="34" charset="0"/>
                <a:cs typeface="Arial" panose="020B0604020202020204" pitchFamily="34" charset="0"/>
              </a:rPr>
              <a:t>El otorgamiento de las constancias respectivas</a:t>
            </a:r>
          </a:p>
        </p:txBody>
      </p:sp>
      <p:sp>
        <p:nvSpPr>
          <p:cNvPr id="7" name="6 Rectángulo"/>
          <p:cNvSpPr/>
          <p:nvPr/>
        </p:nvSpPr>
        <p:spPr>
          <a:xfrm>
            <a:off x="4325108" y="1685212"/>
            <a:ext cx="5074007" cy="4730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109008" tIns="54504" rIns="109008" bIns="54504" spcCol="0" rtlCol="0" anchor="ctr"/>
          <a:lstStyle/>
          <a:p>
            <a:pPr algn="ctr"/>
            <a:r>
              <a:rPr lang="es-MX" b="1" dirty="0">
                <a:solidFill>
                  <a:schemeClr val="tx1"/>
                </a:solidFill>
                <a:latin typeface="Arial" panose="020B0604020202020204" pitchFamily="34" charset="0"/>
                <a:cs typeface="Arial" panose="020B0604020202020204" pitchFamily="34" charset="0"/>
              </a:rPr>
              <a:t>Declaración de validez de la elección</a:t>
            </a:r>
          </a:p>
        </p:txBody>
      </p:sp>
      <p:sp>
        <p:nvSpPr>
          <p:cNvPr id="8" name="7 Rectángulo"/>
          <p:cNvSpPr/>
          <p:nvPr/>
        </p:nvSpPr>
        <p:spPr>
          <a:xfrm>
            <a:off x="735691" y="4132957"/>
            <a:ext cx="2951030" cy="387008"/>
          </a:xfrm>
          <a:prstGeom prst="rect">
            <a:avLst/>
          </a:prstGeom>
        </p:spPr>
        <p:style>
          <a:lnRef idx="1">
            <a:schemeClr val="accent6"/>
          </a:lnRef>
          <a:fillRef idx="2">
            <a:schemeClr val="accent6"/>
          </a:fillRef>
          <a:effectRef idx="1">
            <a:schemeClr val="accent6"/>
          </a:effectRef>
          <a:fontRef idx="minor">
            <a:schemeClr val="dk1"/>
          </a:fontRef>
        </p:style>
        <p:txBody>
          <a:bodyPr wrap="none" lIns="109008" tIns="54504" rIns="109008" bIns="54504">
            <a:spAutoFit/>
          </a:bodyPr>
          <a:lstStyle/>
          <a:p>
            <a:r>
              <a:rPr lang="es-MX" b="1" dirty="0">
                <a:latin typeface="Arial" panose="020B0604020202020204" pitchFamily="34" charset="0"/>
                <a:cs typeface="Arial" panose="020B0604020202020204" pitchFamily="34" charset="0"/>
              </a:rPr>
              <a:t>Mención individualizada:</a:t>
            </a:r>
          </a:p>
        </p:txBody>
      </p:sp>
      <p:sp>
        <p:nvSpPr>
          <p:cNvPr id="9" name="8 Rectángulo"/>
          <p:cNvSpPr/>
          <p:nvPr/>
        </p:nvSpPr>
        <p:spPr>
          <a:xfrm>
            <a:off x="4306913" y="3656929"/>
            <a:ext cx="7015304" cy="3870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109008" tIns="54504" rIns="109008" bIns="54504">
            <a:spAutoFit/>
          </a:bodyPr>
          <a:lstStyle/>
          <a:p>
            <a:pPr algn="ctr"/>
            <a:r>
              <a:rPr lang="es-MX" b="1" dirty="0">
                <a:solidFill>
                  <a:schemeClr val="tx1"/>
                </a:solidFill>
                <a:latin typeface="Arial" panose="020B0604020202020204" pitchFamily="34" charset="0"/>
                <a:cs typeface="Arial" panose="020B0604020202020204" pitchFamily="34" charset="0"/>
              </a:rPr>
              <a:t>Acta de cómputo estatal, distrital o municipal que se impugna</a:t>
            </a:r>
          </a:p>
        </p:txBody>
      </p:sp>
      <p:sp>
        <p:nvSpPr>
          <p:cNvPr id="10" name="9 Rectángulo"/>
          <p:cNvSpPr/>
          <p:nvPr/>
        </p:nvSpPr>
        <p:spPr>
          <a:xfrm>
            <a:off x="4311384" y="4222099"/>
            <a:ext cx="7194799" cy="3870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109008" tIns="54504" rIns="109008" bIns="54504">
            <a:spAutoFit/>
          </a:bodyPr>
          <a:lstStyle/>
          <a:p>
            <a:pPr algn="ctr"/>
            <a:r>
              <a:rPr lang="es-MX" b="1" dirty="0">
                <a:solidFill>
                  <a:schemeClr val="tx1"/>
                </a:solidFill>
                <a:latin typeface="Arial" panose="020B0604020202020204" pitchFamily="34" charset="0"/>
                <a:cs typeface="Arial" panose="020B0604020202020204" pitchFamily="34" charset="0"/>
              </a:rPr>
              <a:t>Las casillas cuya votación se solicite sea anulada en cada caso</a:t>
            </a:r>
          </a:p>
        </p:txBody>
      </p:sp>
      <p:sp>
        <p:nvSpPr>
          <p:cNvPr id="11" name="10 Rectángulo"/>
          <p:cNvSpPr/>
          <p:nvPr/>
        </p:nvSpPr>
        <p:spPr>
          <a:xfrm>
            <a:off x="4169408" y="4752580"/>
            <a:ext cx="5540882" cy="3870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109008" tIns="54504" rIns="109008" bIns="54504">
            <a:spAutoFit/>
          </a:bodyPr>
          <a:lstStyle/>
          <a:p>
            <a:pPr algn="ctr"/>
            <a:r>
              <a:rPr lang="es-MX" b="1" dirty="0">
                <a:solidFill>
                  <a:schemeClr val="tx1"/>
                </a:solidFill>
                <a:latin typeface="Arial" panose="020B0604020202020204" pitchFamily="34" charset="0"/>
                <a:cs typeface="Arial" panose="020B0604020202020204" pitchFamily="34" charset="0"/>
              </a:rPr>
              <a:t>La causal que se invoque para cada una de ellas</a:t>
            </a:r>
          </a:p>
        </p:txBody>
      </p:sp>
      <p:sp>
        <p:nvSpPr>
          <p:cNvPr id="12" name="11 Abrir llave"/>
          <p:cNvSpPr/>
          <p:nvPr/>
        </p:nvSpPr>
        <p:spPr>
          <a:xfrm>
            <a:off x="3713880" y="3478768"/>
            <a:ext cx="609379" cy="1807560"/>
          </a:xfrm>
          <a:prstGeom prst="leftBrace">
            <a:avLst/>
          </a:prstGeom>
        </p:spPr>
        <p:style>
          <a:lnRef idx="3">
            <a:schemeClr val="accent2"/>
          </a:lnRef>
          <a:fillRef idx="0">
            <a:schemeClr val="accent2"/>
          </a:fillRef>
          <a:effectRef idx="2">
            <a:schemeClr val="accent2"/>
          </a:effectRef>
          <a:fontRef idx="minor">
            <a:schemeClr val="tx1"/>
          </a:fontRef>
        </p:style>
        <p:txBody>
          <a:bodyPr lIns="109008" tIns="54504" rIns="109008" bIns="54504" spcCol="0" rtlCol="0" anchor="ctr"/>
          <a:lstStyle/>
          <a:p>
            <a:pPr algn="ctr"/>
            <a:endParaRPr lang="es-MX"/>
          </a:p>
        </p:txBody>
      </p:sp>
      <p:sp>
        <p:nvSpPr>
          <p:cNvPr id="13" name="12 Rectángulo"/>
          <p:cNvSpPr/>
          <p:nvPr/>
        </p:nvSpPr>
        <p:spPr>
          <a:xfrm>
            <a:off x="1030524" y="5928041"/>
            <a:ext cx="2386903" cy="387008"/>
          </a:xfrm>
          <a:prstGeom prst="rect">
            <a:avLst/>
          </a:prstGeom>
        </p:spPr>
        <p:style>
          <a:lnRef idx="1">
            <a:schemeClr val="accent6"/>
          </a:lnRef>
          <a:fillRef idx="2">
            <a:schemeClr val="accent6"/>
          </a:fillRef>
          <a:effectRef idx="1">
            <a:schemeClr val="accent6"/>
          </a:effectRef>
          <a:fontRef idx="minor">
            <a:schemeClr val="dk1"/>
          </a:fontRef>
        </p:style>
        <p:txBody>
          <a:bodyPr wrap="none" lIns="109008" tIns="54504" rIns="109008" bIns="54504">
            <a:spAutoFit/>
          </a:bodyPr>
          <a:lstStyle/>
          <a:p>
            <a:r>
              <a:rPr lang="es-MX" b="1" dirty="0">
                <a:latin typeface="Arial" panose="020B0604020202020204" pitchFamily="34" charset="0"/>
                <a:cs typeface="Arial" panose="020B0604020202020204" pitchFamily="34" charset="0"/>
              </a:rPr>
              <a:t>Señalar en su caso:</a:t>
            </a:r>
          </a:p>
        </p:txBody>
      </p:sp>
      <p:sp>
        <p:nvSpPr>
          <p:cNvPr id="14" name="13 Abrir llave"/>
          <p:cNvSpPr/>
          <p:nvPr/>
        </p:nvSpPr>
        <p:spPr>
          <a:xfrm>
            <a:off x="3715729" y="5630637"/>
            <a:ext cx="609379" cy="1074963"/>
          </a:xfrm>
          <a:prstGeom prst="leftBrace">
            <a:avLst>
              <a:gd name="adj1" fmla="val 8333"/>
              <a:gd name="adj2" fmla="val 51289"/>
            </a:avLst>
          </a:prstGeom>
        </p:spPr>
        <p:style>
          <a:lnRef idx="3">
            <a:schemeClr val="accent2"/>
          </a:lnRef>
          <a:fillRef idx="0">
            <a:schemeClr val="accent2"/>
          </a:fillRef>
          <a:effectRef idx="2">
            <a:schemeClr val="accent2"/>
          </a:effectRef>
          <a:fontRef idx="minor">
            <a:schemeClr val="tx1"/>
          </a:fontRef>
        </p:style>
        <p:txBody>
          <a:bodyPr lIns="109008" tIns="54504" rIns="109008" bIns="54504" spcCol="0" rtlCol="0" anchor="ctr"/>
          <a:lstStyle/>
          <a:p>
            <a:pPr algn="ctr"/>
            <a:endParaRPr lang="es-MX"/>
          </a:p>
        </p:txBody>
      </p:sp>
      <p:sp>
        <p:nvSpPr>
          <p:cNvPr id="15" name="14 Rectángulo"/>
          <p:cNvSpPr/>
          <p:nvPr/>
        </p:nvSpPr>
        <p:spPr>
          <a:xfrm>
            <a:off x="4312334" y="5764150"/>
            <a:ext cx="1950987" cy="3870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109008" tIns="54504" rIns="109008" bIns="54504">
            <a:spAutoFit/>
          </a:bodyPr>
          <a:lstStyle/>
          <a:p>
            <a:r>
              <a:rPr lang="es-MX" b="1" dirty="0">
                <a:solidFill>
                  <a:schemeClr val="tx1"/>
                </a:solidFill>
                <a:latin typeface="Arial" panose="020B0604020202020204" pitchFamily="34" charset="0"/>
                <a:cs typeface="Arial" panose="020B0604020202020204" pitchFamily="34" charset="0"/>
              </a:rPr>
              <a:t>Error aritmético</a:t>
            </a:r>
          </a:p>
        </p:txBody>
      </p:sp>
      <p:sp>
        <p:nvSpPr>
          <p:cNvPr id="16" name="15 Rectángulo"/>
          <p:cNvSpPr/>
          <p:nvPr/>
        </p:nvSpPr>
        <p:spPr>
          <a:xfrm>
            <a:off x="4325111" y="6225065"/>
            <a:ext cx="3002314" cy="3870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109008" tIns="54504" rIns="109008" bIns="54504">
            <a:spAutoFit/>
          </a:bodyPr>
          <a:lstStyle/>
          <a:p>
            <a:r>
              <a:rPr lang="es-MX" b="1" dirty="0">
                <a:solidFill>
                  <a:schemeClr val="tx1"/>
                </a:solidFill>
                <a:latin typeface="Arial" panose="020B0604020202020204" pitchFamily="34" charset="0"/>
                <a:cs typeface="Arial" panose="020B0604020202020204" pitchFamily="34" charset="0"/>
              </a:rPr>
              <a:t>La conexidad de la causa</a:t>
            </a:r>
          </a:p>
        </p:txBody>
      </p:sp>
    </p:spTree>
    <p:extLst>
      <p:ext uri="{BB962C8B-B14F-4D97-AF65-F5344CB8AC3E}">
        <p14:creationId xmlns:p14="http://schemas.microsoft.com/office/powerpoint/2010/main" val="33918157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6897" y="1782818"/>
            <a:ext cx="2970725" cy="940878"/>
          </a:xfrm>
          <a:prstGeom prst="rect">
            <a:avLst/>
          </a:prstGeom>
        </p:spPr>
        <p:style>
          <a:lnRef idx="1">
            <a:schemeClr val="accent6"/>
          </a:lnRef>
          <a:fillRef idx="2">
            <a:schemeClr val="accent6"/>
          </a:fillRef>
          <a:effectRef idx="1">
            <a:schemeClr val="accent6"/>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El </a:t>
            </a:r>
            <a:r>
              <a:rPr lang="es-MX" b="1" dirty="0" err="1">
                <a:latin typeface="Arial" panose="020B0604020202020204" pitchFamily="34" charset="0"/>
                <a:cs typeface="Arial" panose="020B0604020202020204" pitchFamily="34" charset="0"/>
              </a:rPr>
              <a:t>promovente</a:t>
            </a:r>
            <a:r>
              <a:rPr lang="es-MX" b="1" dirty="0">
                <a:latin typeface="Arial" panose="020B0604020202020204" pitchFamily="34" charset="0"/>
                <a:cs typeface="Arial" panose="020B0604020202020204" pitchFamily="34" charset="0"/>
              </a:rPr>
              <a:t> estará obligado a presentar un solo escrito cuando: </a:t>
            </a:r>
          </a:p>
        </p:txBody>
      </p:sp>
      <p:sp>
        <p:nvSpPr>
          <p:cNvPr id="3" name="2 Rectángulo"/>
          <p:cNvSpPr/>
          <p:nvPr/>
        </p:nvSpPr>
        <p:spPr>
          <a:xfrm>
            <a:off x="3907774" y="1030761"/>
            <a:ext cx="3503933" cy="940878"/>
          </a:xfrm>
          <a:prstGeom prst="rect">
            <a:avLst/>
          </a:prstGeom>
        </p:spPr>
        <p:style>
          <a:lnRef idx="1">
            <a:schemeClr val="accent3"/>
          </a:lnRef>
          <a:fillRef idx="2">
            <a:schemeClr val="accent3"/>
          </a:fillRef>
          <a:effectRef idx="1">
            <a:schemeClr val="accent3"/>
          </a:effectRef>
          <a:fontRef idx="minor">
            <a:schemeClr val="dk1"/>
          </a:fontRef>
        </p:style>
        <p:txBody>
          <a:bodyPr wrap="square" lIns="109008" tIns="54504" rIns="109008" bIns="54504">
            <a:spAutoFit/>
          </a:bodyPr>
          <a:lstStyle/>
          <a:p>
            <a:r>
              <a:rPr lang="es-MX" b="1" dirty="0">
                <a:latin typeface="Arial" panose="020B0604020202020204" pitchFamily="34" charset="0"/>
                <a:cs typeface="Arial" panose="020B0604020202020204" pitchFamily="34" charset="0"/>
              </a:rPr>
              <a:t>Se pretenda impugnar las elecciones de regidores por ambos principios.</a:t>
            </a:r>
          </a:p>
        </p:txBody>
      </p:sp>
      <p:sp>
        <p:nvSpPr>
          <p:cNvPr id="4" name="3 Rectángulo"/>
          <p:cNvSpPr/>
          <p:nvPr/>
        </p:nvSpPr>
        <p:spPr>
          <a:xfrm>
            <a:off x="3907774" y="2559088"/>
            <a:ext cx="3503933" cy="940878"/>
          </a:xfrm>
          <a:prstGeom prst="rect">
            <a:avLst/>
          </a:prstGeom>
        </p:spPr>
        <p:style>
          <a:lnRef idx="1">
            <a:schemeClr val="accent3"/>
          </a:lnRef>
          <a:fillRef idx="2">
            <a:schemeClr val="accent3"/>
          </a:fillRef>
          <a:effectRef idx="1">
            <a:schemeClr val="accent3"/>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Si se impugna la votación recibida en casillas especiales</a:t>
            </a:r>
          </a:p>
        </p:txBody>
      </p:sp>
      <p:sp>
        <p:nvSpPr>
          <p:cNvPr id="5" name="4 Rectángulo"/>
          <p:cNvSpPr/>
          <p:nvPr/>
        </p:nvSpPr>
        <p:spPr>
          <a:xfrm>
            <a:off x="8685863" y="1139952"/>
            <a:ext cx="2209001" cy="2048617"/>
          </a:xfrm>
          <a:prstGeom prst="rect">
            <a:avLst/>
          </a:prstGeom>
        </p:spPr>
        <p:style>
          <a:lnRef idx="1">
            <a:schemeClr val="accent6"/>
          </a:lnRef>
          <a:fillRef idx="2">
            <a:schemeClr val="accent6"/>
          </a:fillRef>
          <a:effectRef idx="1">
            <a:schemeClr val="accent6"/>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Su anulación afectará las elecciones de mayoría relativa y de representación proporcional que correspondan. </a:t>
            </a:r>
          </a:p>
        </p:txBody>
      </p:sp>
      <p:sp>
        <p:nvSpPr>
          <p:cNvPr id="6" name="5 Rectángulo"/>
          <p:cNvSpPr/>
          <p:nvPr/>
        </p:nvSpPr>
        <p:spPr>
          <a:xfrm>
            <a:off x="2135035" y="4953001"/>
            <a:ext cx="8378969" cy="940878"/>
          </a:xfrm>
          <a:prstGeom prst="rect">
            <a:avLst/>
          </a:prstGeom>
        </p:spPr>
        <p:style>
          <a:lnRef idx="1">
            <a:schemeClr val="accent2"/>
          </a:lnRef>
          <a:fillRef idx="2">
            <a:schemeClr val="accent2"/>
          </a:fillRef>
          <a:effectRef idx="1">
            <a:schemeClr val="accent2"/>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Cuando se impugne por nulidad toda la elección de Gobernador del Estado, el respectivo juicio de inconformidad deberá presentarse ante el Consejo Estatal, acompañado de las pruebas correspondientes.</a:t>
            </a:r>
          </a:p>
        </p:txBody>
      </p:sp>
      <p:sp>
        <p:nvSpPr>
          <p:cNvPr id="7" name="6 Abrir llave"/>
          <p:cNvSpPr/>
          <p:nvPr/>
        </p:nvSpPr>
        <p:spPr>
          <a:xfrm>
            <a:off x="3409191" y="838201"/>
            <a:ext cx="609379" cy="2634826"/>
          </a:xfrm>
          <a:prstGeom prst="leftBrace">
            <a:avLst/>
          </a:prstGeom>
        </p:spPr>
        <p:style>
          <a:lnRef idx="3">
            <a:schemeClr val="accent2"/>
          </a:lnRef>
          <a:fillRef idx="0">
            <a:schemeClr val="accent2"/>
          </a:fillRef>
          <a:effectRef idx="2">
            <a:schemeClr val="accent2"/>
          </a:effectRef>
          <a:fontRef idx="minor">
            <a:schemeClr val="tx1"/>
          </a:fontRef>
        </p:style>
        <p:txBody>
          <a:bodyPr lIns="109008" tIns="54504" rIns="109008" bIns="54504" spcCol="0" rtlCol="0" anchor="ctr"/>
          <a:lstStyle/>
          <a:p>
            <a:pPr algn="ctr"/>
            <a:endParaRPr lang="es-MX"/>
          </a:p>
        </p:txBody>
      </p:sp>
      <p:sp>
        <p:nvSpPr>
          <p:cNvPr id="8" name="7 Abrir llave"/>
          <p:cNvSpPr/>
          <p:nvPr/>
        </p:nvSpPr>
        <p:spPr>
          <a:xfrm>
            <a:off x="7771795" y="609602"/>
            <a:ext cx="761725" cy="2700175"/>
          </a:xfrm>
          <a:prstGeom prst="leftBrace">
            <a:avLst/>
          </a:prstGeom>
        </p:spPr>
        <p:style>
          <a:lnRef idx="3">
            <a:schemeClr val="accent2"/>
          </a:lnRef>
          <a:fillRef idx="0">
            <a:schemeClr val="accent2"/>
          </a:fillRef>
          <a:effectRef idx="2">
            <a:schemeClr val="accent2"/>
          </a:effectRef>
          <a:fontRef idx="minor">
            <a:schemeClr val="tx1"/>
          </a:fontRef>
        </p:style>
        <p:txBody>
          <a:bodyPr lIns="109008" tIns="54504" rIns="109008" bIns="54504" spcCol="0" rtlCol="0" anchor="ctr"/>
          <a:lstStyle/>
          <a:p>
            <a:pPr algn="ctr"/>
            <a:endParaRPr lang="es-MX"/>
          </a:p>
        </p:txBody>
      </p:sp>
    </p:spTree>
    <p:extLst>
      <p:ext uri="{BB962C8B-B14F-4D97-AF65-F5344CB8AC3E}">
        <p14:creationId xmlns:p14="http://schemas.microsoft.com/office/powerpoint/2010/main" val="22832214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0722" y="228602"/>
            <a:ext cx="11578213" cy="602515"/>
          </a:xfrm>
          <a:prstGeom prst="rect">
            <a:avLst/>
          </a:prstGeom>
          <a:noFill/>
        </p:spPr>
        <p:txBody>
          <a:bodyPr wrap="square" lIns="109008" tIns="54504" rIns="109008" bIns="54504" rtlCol="0">
            <a:spAutoFit/>
          </a:bodyPr>
          <a:lstStyle/>
          <a:p>
            <a:pPr algn="ctr"/>
            <a:r>
              <a:rPr lang="es-MX" sz="3200" b="1" dirty="0">
                <a:solidFill>
                  <a:srgbClr val="C00000"/>
                </a:solidFill>
                <a:latin typeface="Arial Rounded MT Bold" panose="020F0704030504030204" pitchFamily="34" charset="0"/>
              </a:rPr>
              <a:t>Legitimación y personería:</a:t>
            </a:r>
          </a:p>
        </p:txBody>
      </p:sp>
      <p:sp>
        <p:nvSpPr>
          <p:cNvPr id="3" name="2 CuadroTexto"/>
          <p:cNvSpPr txBox="1"/>
          <p:nvPr/>
        </p:nvSpPr>
        <p:spPr>
          <a:xfrm>
            <a:off x="2744413" y="1066801"/>
            <a:ext cx="7236382" cy="663943"/>
          </a:xfrm>
          <a:prstGeom prst="rect">
            <a:avLst/>
          </a:prstGeom>
          <a:noFill/>
        </p:spPr>
        <p:txBody>
          <a:bodyPr wrap="square" lIns="109008" tIns="54504" rIns="109008" bIns="54504" rtlCol="0">
            <a:spAutoFit/>
          </a:bodyPr>
          <a:lstStyle/>
          <a:p>
            <a:r>
              <a:rPr lang="es-MX" b="1" dirty="0">
                <a:latin typeface="Arial" panose="020B0604020202020204" pitchFamily="34" charset="0"/>
                <a:cs typeface="Arial" panose="020B0604020202020204" pitchFamily="34" charset="0"/>
              </a:rPr>
              <a:t>El Juicio de Inconformidad sólo podrá ser promovido por:</a:t>
            </a:r>
          </a:p>
          <a:p>
            <a:endParaRPr lang="es-MX" b="1" dirty="0">
              <a:latin typeface="Arial" panose="020B0604020202020204" pitchFamily="34" charset="0"/>
              <a:cs typeface="Arial" panose="020B0604020202020204" pitchFamily="34" charset="0"/>
            </a:endParaRPr>
          </a:p>
        </p:txBody>
      </p:sp>
      <p:sp>
        <p:nvSpPr>
          <p:cNvPr id="4" name="3 Rectángulo redondeado"/>
          <p:cNvSpPr/>
          <p:nvPr/>
        </p:nvSpPr>
        <p:spPr>
          <a:xfrm>
            <a:off x="725842" y="2024452"/>
            <a:ext cx="3199243" cy="838200"/>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109008" tIns="54504" rIns="109008" bIns="54504" rtlCol="0" anchor="ctr"/>
          <a:lstStyle/>
          <a:p>
            <a:pPr algn="ctr"/>
            <a:r>
              <a:rPr lang="es-MX" dirty="0">
                <a:latin typeface="Arial Rounded MT Bold" panose="020F0704030504030204" pitchFamily="34" charset="0"/>
              </a:rPr>
              <a:t>       Los partidos políticos.</a:t>
            </a:r>
          </a:p>
        </p:txBody>
      </p:sp>
      <p:sp>
        <p:nvSpPr>
          <p:cNvPr id="5" name="4 Rectángulo redondeado"/>
          <p:cNvSpPr/>
          <p:nvPr/>
        </p:nvSpPr>
        <p:spPr>
          <a:xfrm>
            <a:off x="8255740" y="1954373"/>
            <a:ext cx="3199243" cy="838200"/>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109008" tIns="54504" rIns="109008" bIns="54504" rtlCol="0" anchor="ctr"/>
          <a:lstStyle/>
          <a:p>
            <a:pPr algn="ctr"/>
            <a:r>
              <a:rPr lang="es-MX" dirty="0">
                <a:latin typeface="Arial Rounded MT Bold" panose="020F0704030504030204" pitchFamily="34" charset="0"/>
              </a:rPr>
              <a:t> Candidatos independientes</a:t>
            </a:r>
          </a:p>
        </p:txBody>
      </p:sp>
      <p:sp>
        <p:nvSpPr>
          <p:cNvPr id="6" name="5 Rectángulo redondeado"/>
          <p:cNvSpPr/>
          <p:nvPr/>
        </p:nvSpPr>
        <p:spPr>
          <a:xfrm>
            <a:off x="4420206" y="1981663"/>
            <a:ext cx="3199243" cy="838200"/>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109008" tIns="54504" rIns="109008" bIns="54504" rtlCol="0" anchor="ctr"/>
          <a:lstStyle/>
          <a:p>
            <a:pPr algn="ctr"/>
            <a:r>
              <a:rPr lang="es-MX" dirty="0">
                <a:latin typeface="Arial Rounded MT Bold" panose="020F0704030504030204" pitchFamily="34" charset="0"/>
              </a:rPr>
              <a:t>     Coaliciones</a:t>
            </a:r>
          </a:p>
        </p:txBody>
      </p:sp>
      <p:sp>
        <p:nvSpPr>
          <p:cNvPr id="8" name="7 Rectángulo redondeado"/>
          <p:cNvSpPr/>
          <p:nvPr/>
        </p:nvSpPr>
        <p:spPr>
          <a:xfrm>
            <a:off x="1579623" y="3208004"/>
            <a:ext cx="3199243" cy="838200"/>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109008" tIns="54504" rIns="109008" bIns="54504" rtlCol="0" anchor="ctr"/>
          <a:lstStyle/>
          <a:p>
            <a:pPr algn="ctr"/>
            <a:r>
              <a:rPr lang="es-MX" dirty="0">
                <a:latin typeface="Arial Rounded MT Bold" panose="020F0704030504030204" pitchFamily="34" charset="0"/>
              </a:rPr>
              <a:t>       Los candidatos</a:t>
            </a:r>
          </a:p>
        </p:txBody>
      </p:sp>
      <p:sp>
        <p:nvSpPr>
          <p:cNvPr id="12" name="11 CuadroTexto"/>
          <p:cNvSpPr txBox="1"/>
          <p:nvPr/>
        </p:nvSpPr>
        <p:spPr>
          <a:xfrm>
            <a:off x="1492904" y="4652853"/>
            <a:ext cx="3372681" cy="2048617"/>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lIns="109008" tIns="54504" rIns="109008" bIns="54504" rtlCol="0">
            <a:spAutoFit/>
          </a:bodyPr>
          <a:lstStyle/>
          <a:p>
            <a:pPr algn="just"/>
            <a:r>
              <a:rPr lang="es-MX" b="1" dirty="0">
                <a:latin typeface="Arial" panose="020B0604020202020204" pitchFamily="34" charset="0"/>
                <a:cs typeface="Arial" panose="020B0604020202020204" pitchFamily="34" charset="0"/>
              </a:rPr>
              <a:t>Exclusivamente cuando por motivos de inelegibilidad la autoridad electoral correspondiente decida no otorgarles la constancia de mayoría o de  asignación de 1ra o 2da minoría </a:t>
            </a:r>
          </a:p>
        </p:txBody>
      </p:sp>
      <p:sp>
        <p:nvSpPr>
          <p:cNvPr id="13" name="12 Rectángulo redondeado"/>
          <p:cNvSpPr/>
          <p:nvPr/>
        </p:nvSpPr>
        <p:spPr>
          <a:xfrm>
            <a:off x="6933898" y="3160915"/>
            <a:ext cx="3351588" cy="1602752"/>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109008" tIns="54504" rIns="109008" bIns="54504" rtlCol="0" anchor="ctr"/>
          <a:lstStyle/>
          <a:p>
            <a:pPr algn="ctr"/>
            <a:r>
              <a:rPr lang="es-MX" dirty="0">
                <a:latin typeface="Arial Rounded MT Bold" panose="020F0704030504030204" pitchFamily="34" charset="0"/>
              </a:rPr>
              <a:t>     Representantes de PP, coalición o Candidato Independiente.</a:t>
            </a:r>
          </a:p>
        </p:txBody>
      </p:sp>
      <p:cxnSp>
        <p:nvCxnSpPr>
          <p:cNvPr id="15" name="14 Conector recto de flecha"/>
          <p:cNvCxnSpPr/>
          <p:nvPr/>
        </p:nvCxnSpPr>
        <p:spPr>
          <a:xfrm>
            <a:off x="3304573" y="4046204"/>
            <a:ext cx="0" cy="4161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16 Conector recto de flecha"/>
          <p:cNvCxnSpPr/>
          <p:nvPr/>
        </p:nvCxnSpPr>
        <p:spPr>
          <a:xfrm>
            <a:off x="8609692" y="4787614"/>
            <a:ext cx="0" cy="4161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17 CuadroTexto"/>
          <p:cNvSpPr txBox="1"/>
          <p:nvPr/>
        </p:nvSpPr>
        <p:spPr>
          <a:xfrm>
            <a:off x="6743922" y="5404210"/>
            <a:ext cx="3960967" cy="94087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lIns="109008" tIns="54504" rIns="109008" bIns="54504" rtlCol="0">
            <a:spAutoFit/>
          </a:bodyPr>
          <a:lstStyle/>
          <a:p>
            <a:pPr algn="just"/>
            <a:r>
              <a:rPr lang="es-MX" b="1" dirty="0">
                <a:latin typeface="Arial" panose="020B0604020202020204" pitchFamily="34" charset="0"/>
                <a:cs typeface="Arial" panose="020B0604020202020204" pitchFamily="34" charset="0"/>
              </a:rPr>
              <a:t>Cuando se impugne elección de Gobernador del Estado, por nulidad de toda la elección. </a:t>
            </a: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5176" y="76200"/>
            <a:ext cx="832184"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8148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48724" y="88614"/>
            <a:ext cx="5800509" cy="694713"/>
          </a:xfrm>
          <a:prstGeom prst="rect">
            <a:avLst/>
          </a:prstGeom>
        </p:spPr>
        <p:txBody>
          <a:bodyPr wrap="none" lIns="109008" tIns="54504" rIns="109008" bIns="54504">
            <a:spAutoFit/>
          </a:bodyPr>
          <a:lstStyle/>
          <a:p>
            <a:r>
              <a:rPr lang="es-MX" sz="3799" dirty="0">
                <a:solidFill>
                  <a:schemeClr val="tx2">
                    <a:lumMod val="75000"/>
                  </a:schemeClr>
                </a:solidFill>
                <a:latin typeface="Arial Rounded MT Bold" panose="020F0704030504030204" pitchFamily="34" charset="0"/>
              </a:rPr>
              <a:t>Computo de los plazos  </a:t>
            </a:r>
          </a:p>
        </p:txBody>
      </p:sp>
      <p:sp>
        <p:nvSpPr>
          <p:cNvPr id="3" name="2 CuadroTexto"/>
          <p:cNvSpPr txBox="1"/>
          <p:nvPr/>
        </p:nvSpPr>
        <p:spPr>
          <a:xfrm>
            <a:off x="452315" y="4700155"/>
            <a:ext cx="1107963" cy="387008"/>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lIns="109008" tIns="54504" rIns="109008" bIns="54504" rtlCol="0">
            <a:spAutoFit/>
          </a:bodyPr>
          <a:lstStyle/>
          <a:p>
            <a:pPr algn="ctr"/>
            <a:r>
              <a:rPr lang="es-MX" b="1" dirty="0"/>
              <a:t>EJEMPLO</a:t>
            </a:r>
          </a:p>
        </p:txBody>
      </p:sp>
      <p:sp>
        <p:nvSpPr>
          <p:cNvPr id="4" name="3 Elipse"/>
          <p:cNvSpPr/>
          <p:nvPr/>
        </p:nvSpPr>
        <p:spPr>
          <a:xfrm>
            <a:off x="2882908" y="3605782"/>
            <a:ext cx="2299022" cy="990600"/>
          </a:xfrm>
          <a:prstGeom prst="ellipse">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lIns="109008" tIns="54504" rIns="109008" bIns="54504" rtlCol="0" anchor="ctr"/>
          <a:lstStyle/>
          <a:p>
            <a:pPr algn="ctr"/>
            <a:r>
              <a:rPr lang="es-MX" dirty="0">
                <a:solidFill>
                  <a:schemeClr val="tx1"/>
                </a:solidFill>
                <a:latin typeface="Arial" panose="020B0604020202020204" pitchFamily="34" charset="0"/>
                <a:cs typeface="Arial" panose="020B0604020202020204" pitchFamily="34" charset="0"/>
              </a:rPr>
              <a:t>Conclusión de los cómputos </a:t>
            </a:r>
          </a:p>
        </p:txBody>
      </p:sp>
      <p:cxnSp>
        <p:nvCxnSpPr>
          <p:cNvPr id="5" name="4 Conector recto"/>
          <p:cNvCxnSpPr/>
          <p:nvPr/>
        </p:nvCxnSpPr>
        <p:spPr>
          <a:xfrm>
            <a:off x="4039345" y="5029201"/>
            <a:ext cx="6055710" cy="0"/>
          </a:xfrm>
          <a:prstGeom prst="line">
            <a:avLst/>
          </a:prstGeom>
        </p:spPr>
        <p:style>
          <a:lnRef idx="3">
            <a:schemeClr val="dk1"/>
          </a:lnRef>
          <a:fillRef idx="0">
            <a:schemeClr val="dk1"/>
          </a:fillRef>
          <a:effectRef idx="2">
            <a:schemeClr val="dk1"/>
          </a:effectRef>
          <a:fontRef idx="minor">
            <a:schemeClr val="tx1"/>
          </a:fontRef>
        </p:style>
      </p:cxnSp>
      <p:cxnSp>
        <p:nvCxnSpPr>
          <p:cNvPr id="6" name="5 Conector recto"/>
          <p:cNvCxnSpPr/>
          <p:nvPr/>
        </p:nvCxnSpPr>
        <p:spPr>
          <a:xfrm>
            <a:off x="5105759" y="4533901"/>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7" name="6 Conector recto"/>
          <p:cNvCxnSpPr/>
          <p:nvPr/>
        </p:nvCxnSpPr>
        <p:spPr>
          <a:xfrm>
            <a:off x="6324518" y="4533901"/>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8" name="7 Conector recto"/>
          <p:cNvCxnSpPr/>
          <p:nvPr/>
        </p:nvCxnSpPr>
        <p:spPr>
          <a:xfrm>
            <a:off x="7581363" y="4533901"/>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9" name="8 Conector recto"/>
          <p:cNvCxnSpPr/>
          <p:nvPr/>
        </p:nvCxnSpPr>
        <p:spPr>
          <a:xfrm>
            <a:off x="8824359" y="4537845"/>
            <a:ext cx="0" cy="990600"/>
          </a:xfrm>
          <a:prstGeom prst="line">
            <a:avLst/>
          </a:prstGeom>
        </p:spPr>
        <p:style>
          <a:lnRef idx="3">
            <a:schemeClr val="dk1"/>
          </a:lnRef>
          <a:fillRef idx="0">
            <a:schemeClr val="dk1"/>
          </a:fillRef>
          <a:effectRef idx="2">
            <a:schemeClr val="dk1"/>
          </a:effectRef>
          <a:fontRef idx="minor">
            <a:schemeClr val="tx1"/>
          </a:fontRef>
        </p:style>
      </p:cxnSp>
      <p:sp>
        <p:nvSpPr>
          <p:cNvPr id="15" name="14 Elipse"/>
          <p:cNvSpPr/>
          <p:nvPr/>
        </p:nvSpPr>
        <p:spPr>
          <a:xfrm>
            <a:off x="3660215" y="4863587"/>
            <a:ext cx="418948" cy="339116"/>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109008" tIns="54504" rIns="109008" bIns="54504" rtlCol="0" anchor="ctr"/>
          <a:lstStyle/>
          <a:p>
            <a:pPr algn="ctr"/>
            <a:endParaRPr lang="es-MX"/>
          </a:p>
        </p:txBody>
      </p:sp>
      <p:cxnSp>
        <p:nvCxnSpPr>
          <p:cNvPr id="16" name="15 Conector recto de flecha"/>
          <p:cNvCxnSpPr/>
          <p:nvPr/>
        </p:nvCxnSpPr>
        <p:spPr>
          <a:xfrm flipV="1">
            <a:off x="3862763" y="4596382"/>
            <a:ext cx="0" cy="3085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16 CuadroTexto"/>
          <p:cNvSpPr txBox="1"/>
          <p:nvPr/>
        </p:nvSpPr>
        <p:spPr>
          <a:xfrm>
            <a:off x="5410450" y="5334000"/>
            <a:ext cx="686345" cy="387008"/>
          </a:xfrm>
          <a:prstGeom prst="rect">
            <a:avLst/>
          </a:prstGeom>
          <a:noFill/>
        </p:spPr>
        <p:txBody>
          <a:bodyPr wrap="square" lIns="109008" tIns="54504" rIns="109008" bIns="54504" rtlCol="0">
            <a:spAutoFit/>
          </a:bodyPr>
          <a:lstStyle/>
          <a:p>
            <a:pPr algn="ctr"/>
            <a:r>
              <a:rPr lang="es-MX" dirty="0">
                <a:latin typeface="Arial" panose="020B0604020202020204" pitchFamily="34" charset="0"/>
                <a:cs typeface="Arial" panose="020B0604020202020204" pitchFamily="34" charset="0"/>
              </a:rPr>
              <a:t>1</a:t>
            </a:r>
          </a:p>
        </p:txBody>
      </p:sp>
      <p:sp>
        <p:nvSpPr>
          <p:cNvPr id="18" name="17 CuadroTexto"/>
          <p:cNvSpPr txBox="1"/>
          <p:nvPr/>
        </p:nvSpPr>
        <p:spPr>
          <a:xfrm>
            <a:off x="6609769" y="5334000"/>
            <a:ext cx="686345" cy="387008"/>
          </a:xfrm>
          <a:prstGeom prst="rect">
            <a:avLst/>
          </a:prstGeom>
          <a:noFill/>
        </p:spPr>
        <p:txBody>
          <a:bodyPr wrap="square" lIns="109008" tIns="54504" rIns="109008" bIns="54504" rtlCol="0">
            <a:spAutoFit/>
          </a:bodyPr>
          <a:lstStyle/>
          <a:p>
            <a:pPr algn="ctr"/>
            <a:r>
              <a:rPr lang="es-MX" dirty="0">
                <a:latin typeface="Arial" panose="020B0604020202020204" pitchFamily="34" charset="0"/>
                <a:cs typeface="Arial" panose="020B0604020202020204" pitchFamily="34" charset="0"/>
              </a:rPr>
              <a:t>2</a:t>
            </a:r>
          </a:p>
        </p:txBody>
      </p:sp>
      <p:sp>
        <p:nvSpPr>
          <p:cNvPr id="19" name="18 CuadroTexto"/>
          <p:cNvSpPr txBox="1"/>
          <p:nvPr/>
        </p:nvSpPr>
        <p:spPr>
          <a:xfrm>
            <a:off x="7885659" y="5334000"/>
            <a:ext cx="686345" cy="387008"/>
          </a:xfrm>
          <a:prstGeom prst="rect">
            <a:avLst/>
          </a:prstGeom>
          <a:noFill/>
        </p:spPr>
        <p:txBody>
          <a:bodyPr wrap="square" lIns="109008" tIns="54504" rIns="109008" bIns="54504" rtlCol="0">
            <a:spAutoFit/>
          </a:bodyPr>
          <a:lstStyle/>
          <a:p>
            <a:pPr algn="ctr"/>
            <a:r>
              <a:rPr lang="es-MX" dirty="0">
                <a:latin typeface="Arial" panose="020B0604020202020204" pitchFamily="34" charset="0"/>
                <a:cs typeface="Arial" panose="020B0604020202020204" pitchFamily="34" charset="0"/>
              </a:rPr>
              <a:t>3</a:t>
            </a:r>
          </a:p>
        </p:txBody>
      </p:sp>
      <p:sp>
        <p:nvSpPr>
          <p:cNvPr id="20" name="19 CuadroTexto"/>
          <p:cNvSpPr txBox="1"/>
          <p:nvPr/>
        </p:nvSpPr>
        <p:spPr>
          <a:xfrm>
            <a:off x="8979094" y="2983652"/>
            <a:ext cx="1999131" cy="387008"/>
          </a:xfrm>
          <a:prstGeom prst="rect">
            <a:avLst/>
          </a:prstGeom>
          <a:noFill/>
        </p:spPr>
        <p:txBody>
          <a:bodyPr wrap="square" lIns="109008" tIns="54504" rIns="109008" bIns="54504" rtlCol="0">
            <a:spAutoFit/>
          </a:bodyPr>
          <a:lstStyle/>
          <a:p>
            <a:r>
              <a:rPr lang="es-MX" b="1" dirty="0">
                <a:solidFill>
                  <a:srgbClr val="FF0000"/>
                </a:solidFill>
                <a:latin typeface="Arial" panose="020B0604020202020204" pitchFamily="34" charset="0"/>
                <a:cs typeface="Arial" panose="020B0604020202020204" pitchFamily="34" charset="0"/>
              </a:rPr>
              <a:t>Límite:</a:t>
            </a:r>
          </a:p>
        </p:txBody>
      </p:sp>
      <p:sp>
        <p:nvSpPr>
          <p:cNvPr id="21" name="20 CuadroTexto"/>
          <p:cNvSpPr txBox="1"/>
          <p:nvPr/>
        </p:nvSpPr>
        <p:spPr>
          <a:xfrm>
            <a:off x="8965244" y="3908057"/>
            <a:ext cx="2818072" cy="940878"/>
          </a:xfrm>
          <a:prstGeom prst="rect">
            <a:avLst/>
          </a:prstGeom>
        </p:spPr>
        <p:style>
          <a:lnRef idx="3">
            <a:schemeClr val="lt1"/>
          </a:lnRef>
          <a:fillRef idx="1">
            <a:schemeClr val="dk1"/>
          </a:fillRef>
          <a:effectRef idx="1">
            <a:schemeClr val="dk1"/>
          </a:effectRef>
          <a:fontRef idx="minor">
            <a:schemeClr val="lt1"/>
          </a:fontRef>
        </p:style>
        <p:txBody>
          <a:bodyPr wrap="square" lIns="109008" tIns="54504" rIns="109008" bIns="54504" rtlCol="0">
            <a:spAutoFit/>
          </a:bodyPr>
          <a:lstStyle/>
          <a:p>
            <a:pPr algn="ctr"/>
            <a:r>
              <a:rPr lang="es-MX" dirty="0">
                <a:latin typeface="Arial" panose="020B0604020202020204" pitchFamily="34" charset="0"/>
                <a:cs typeface="Arial" panose="020B0604020202020204" pitchFamily="34" charset="0"/>
              </a:rPr>
              <a:t>Término: cuarto día,</a:t>
            </a:r>
          </a:p>
          <a:p>
            <a:pPr algn="ctr"/>
            <a:r>
              <a:rPr lang="es-MX" dirty="0">
                <a:latin typeface="Arial" panose="020B0604020202020204" pitchFamily="34" charset="0"/>
                <a:cs typeface="Arial" panose="020B0604020202020204" pitchFamily="34" charset="0"/>
              </a:rPr>
              <a:t>vencimiento del plazo</a:t>
            </a:r>
          </a:p>
          <a:p>
            <a:pPr algn="ctr"/>
            <a:r>
              <a:rPr lang="es-MX" dirty="0">
                <a:latin typeface="Arial" panose="020B0604020202020204" pitchFamily="34" charset="0"/>
                <a:cs typeface="Arial" panose="020B0604020202020204" pitchFamily="34" charset="0"/>
              </a:rPr>
              <a:t>a las 24:00 horas.</a:t>
            </a:r>
          </a:p>
        </p:txBody>
      </p:sp>
      <p:sp>
        <p:nvSpPr>
          <p:cNvPr id="24" name="23 Abrir llave"/>
          <p:cNvSpPr/>
          <p:nvPr/>
        </p:nvSpPr>
        <p:spPr>
          <a:xfrm>
            <a:off x="1677999" y="3456709"/>
            <a:ext cx="990242" cy="2867892"/>
          </a:xfrm>
          <a:prstGeom prst="leftBrace">
            <a:avLst/>
          </a:prstGeom>
        </p:spPr>
        <p:style>
          <a:lnRef idx="3">
            <a:schemeClr val="dk1"/>
          </a:lnRef>
          <a:fillRef idx="0">
            <a:schemeClr val="dk1"/>
          </a:fillRef>
          <a:effectRef idx="2">
            <a:schemeClr val="dk1"/>
          </a:effectRef>
          <a:fontRef idx="minor">
            <a:schemeClr val="tx1"/>
          </a:fontRef>
        </p:style>
        <p:txBody>
          <a:bodyPr lIns="109008" tIns="54504" rIns="109008" bIns="54504" rtlCol="0" anchor="ctr"/>
          <a:lstStyle/>
          <a:p>
            <a:pPr algn="ctr"/>
            <a:endParaRPr lang="es-MX"/>
          </a:p>
        </p:txBody>
      </p:sp>
      <p:sp>
        <p:nvSpPr>
          <p:cNvPr id="25" name="24 Flecha curvada hacia arriba"/>
          <p:cNvSpPr/>
          <p:nvPr/>
        </p:nvSpPr>
        <p:spPr>
          <a:xfrm>
            <a:off x="5822474" y="5888182"/>
            <a:ext cx="1066414" cy="588818"/>
          </a:xfrm>
          <a:prstGeom prst="curvedUpArrow">
            <a:avLst/>
          </a:prstGeom>
        </p:spPr>
        <p:style>
          <a:lnRef idx="3">
            <a:schemeClr val="lt1"/>
          </a:lnRef>
          <a:fillRef idx="1">
            <a:schemeClr val="accent2"/>
          </a:fillRef>
          <a:effectRef idx="1">
            <a:schemeClr val="accent2"/>
          </a:effectRef>
          <a:fontRef idx="minor">
            <a:schemeClr val="lt1"/>
          </a:fontRef>
        </p:style>
        <p:txBody>
          <a:bodyPr lIns="109008" tIns="54504" rIns="109008" bIns="54504" rtlCol="0" anchor="ctr"/>
          <a:lstStyle/>
          <a:p>
            <a:pPr algn="ctr"/>
            <a:endParaRPr lang="es-MX">
              <a:solidFill>
                <a:schemeClr val="tx1"/>
              </a:solidFill>
            </a:endParaRPr>
          </a:p>
        </p:txBody>
      </p:sp>
      <p:sp>
        <p:nvSpPr>
          <p:cNvPr id="26" name="25 Flecha curvada hacia arriba"/>
          <p:cNvSpPr/>
          <p:nvPr/>
        </p:nvSpPr>
        <p:spPr>
          <a:xfrm>
            <a:off x="8554296" y="5888182"/>
            <a:ext cx="1066414" cy="588818"/>
          </a:xfrm>
          <a:prstGeom prst="curvedUpArrow">
            <a:avLst/>
          </a:prstGeom>
        </p:spPr>
        <p:style>
          <a:lnRef idx="3">
            <a:schemeClr val="lt1"/>
          </a:lnRef>
          <a:fillRef idx="1">
            <a:schemeClr val="accent2"/>
          </a:fillRef>
          <a:effectRef idx="1">
            <a:schemeClr val="accent2"/>
          </a:effectRef>
          <a:fontRef idx="minor">
            <a:schemeClr val="lt1"/>
          </a:fontRef>
        </p:style>
        <p:txBody>
          <a:bodyPr lIns="109008" tIns="54504" rIns="109008" bIns="54504" rtlCol="0" anchor="ctr"/>
          <a:lstStyle/>
          <a:p>
            <a:pPr algn="ctr"/>
            <a:endParaRPr lang="es-MX">
              <a:solidFill>
                <a:schemeClr val="tx1"/>
              </a:solidFill>
            </a:endParaRPr>
          </a:p>
        </p:txBody>
      </p:sp>
      <p:sp>
        <p:nvSpPr>
          <p:cNvPr id="28" name="27 Rectángulo"/>
          <p:cNvSpPr/>
          <p:nvPr/>
        </p:nvSpPr>
        <p:spPr>
          <a:xfrm>
            <a:off x="306894" y="1219202"/>
            <a:ext cx="1599622" cy="1494747"/>
          </a:xfrm>
          <a:prstGeom prst="rect">
            <a:avLst/>
          </a:prstGeom>
        </p:spPr>
        <p:txBody>
          <a:bodyPr wrap="square" lIns="109008" tIns="54504" rIns="109008" bIns="54504">
            <a:spAutoFit/>
          </a:bodyPr>
          <a:lstStyle/>
          <a:p>
            <a:pPr algn="ctr"/>
            <a:r>
              <a:rPr lang="es-MX" b="1" dirty="0">
                <a:latin typeface="Arial" panose="020B0604020202020204" pitchFamily="34" charset="0"/>
                <a:cs typeface="Arial" panose="020B0604020202020204" pitchFamily="34" charset="0"/>
              </a:rPr>
              <a:t>La demanda debe ser presentada dentro de los: </a:t>
            </a:r>
          </a:p>
        </p:txBody>
      </p:sp>
      <p:cxnSp>
        <p:nvCxnSpPr>
          <p:cNvPr id="30" name="29 Conector recto de flecha"/>
          <p:cNvCxnSpPr/>
          <p:nvPr/>
        </p:nvCxnSpPr>
        <p:spPr>
          <a:xfrm>
            <a:off x="2173121" y="1819364"/>
            <a:ext cx="875982"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2" name="31 Elipse"/>
          <p:cNvSpPr/>
          <p:nvPr/>
        </p:nvSpPr>
        <p:spPr>
          <a:xfrm>
            <a:off x="3272427" y="1409701"/>
            <a:ext cx="2209001" cy="819328"/>
          </a:xfrm>
          <a:prstGeom prst="ellipse">
            <a:avLst/>
          </a:prstGeom>
        </p:spPr>
        <p:style>
          <a:lnRef idx="1">
            <a:schemeClr val="accent5"/>
          </a:lnRef>
          <a:fillRef idx="2">
            <a:schemeClr val="accent5"/>
          </a:fillRef>
          <a:effectRef idx="1">
            <a:schemeClr val="accent5"/>
          </a:effectRef>
          <a:fontRef idx="minor">
            <a:schemeClr val="dk1"/>
          </a:fontRef>
        </p:style>
        <p:txBody>
          <a:bodyPr lIns="109008" tIns="54504" rIns="109008" bIns="54504" spcCol="0" rtlCol="0" anchor="ctr"/>
          <a:lstStyle/>
          <a:p>
            <a:pPr algn="ctr"/>
            <a:endParaRPr lang="es-MX"/>
          </a:p>
        </p:txBody>
      </p:sp>
      <p:sp>
        <p:nvSpPr>
          <p:cNvPr id="33" name="32 CuadroTexto"/>
          <p:cNvSpPr txBox="1"/>
          <p:nvPr/>
        </p:nvSpPr>
        <p:spPr>
          <a:xfrm>
            <a:off x="3653289" y="1652971"/>
            <a:ext cx="1447277" cy="387008"/>
          </a:xfrm>
          <a:prstGeom prst="rect">
            <a:avLst/>
          </a:prstGeom>
          <a:noFill/>
        </p:spPr>
        <p:txBody>
          <a:bodyPr wrap="square" lIns="109008" tIns="54504" rIns="109008" bIns="54504" rtlCol="0">
            <a:spAutoFit/>
          </a:bodyPr>
          <a:lstStyle/>
          <a:p>
            <a:pPr algn="ctr"/>
            <a:r>
              <a:rPr lang="es-MX" b="1" dirty="0">
                <a:solidFill>
                  <a:srgbClr val="7030A0"/>
                </a:solidFill>
                <a:latin typeface="Arial" panose="020B0604020202020204" pitchFamily="34" charset="0"/>
                <a:cs typeface="Arial" panose="020B0604020202020204" pitchFamily="34" charset="0"/>
              </a:rPr>
              <a:t>4 días</a:t>
            </a:r>
          </a:p>
        </p:txBody>
      </p:sp>
      <p:cxnSp>
        <p:nvCxnSpPr>
          <p:cNvPr id="34" name="33 Conector recto de flecha"/>
          <p:cNvCxnSpPr/>
          <p:nvPr/>
        </p:nvCxnSpPr>
        <p:spPr>
          <a:xfrm>
            <a:off x="5753623" y="1837636"/>
            <a:ext cx="875982"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5" name="34 Rectángulo"/>
          <p:cNvSpPr/>
          <p:nvPr/>
        </p:nvSpPr>
        <p:spPr>
          <a:xfrm>
            <a:off x="6981578" y="1145140"/>
            <a:ext cx="4625745" cy="1771682"/>
          </a:xfrm>
          <a:prstGeom prst="rect">
            <a:avLst/>
          </a:prstGeom>
        </p:spPr>
        <p:style>
          <a:lnRef idx="1">
            <a:schemeClr val="accent4"/>
          </a:lnRef>
          <a:fillRef idx="2">
            <a:schemeClr val="accent4"/>
          </a:fillRef>
          <a:effectRef idx="1">
            <a:schemeClr val="accent4"/>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Contados a partir del día siguiente de que concluya la práctica de los cómputos: Estatal de la Elección de Gobernador, Distritales de la Elección de Diputados por Ambos Principios y, de la Elección de Ayuntamientos. </a:t>
            </a:r>
          </a:p>
        </p:txBody>
      </p:sp>
      <p:sp>
        <p:nvSpPr>
          <p:cNvPr id="36" name="35 CuadroTexto"/>
          <p:cNvSpPr txBox="1"/>
          <p:nvPr/>
        </p:nvSpPr>
        <p:spPr>
          <a:xfrm>
            <a:off x="9167135" y="5339835"/>
            <a:ext cx="686345" cy="387008"/>
          </a:xfrm>
          <a:prstGeom prst="rect">
            <a:avLst/>
          </a:prstGeom>
          <a:noFill/>
        </p:spPr>
        <p:txBody>
          <a:bodyPr wrap="square" lIns="109008" tIns="54504" rIns="109008" bIns="54504" rtlCol="0">
            <a:spAutoFit/>
          </a:bodyPr>
          <a:lstStyle/>
          <a:p>
            <a:pPr algn="ctr"/>
            <a:r>
              <a:rPr lang="es-MX" dirty="0">
                <a:latin typeface="Arial" panose="020B0604020202020204" pitchFamily="34" charset="0"/>
                <a:cs typeface="Arial" panose="020B0604020202020204" pitchFamily="34" charset="0"/>
              </a:rPr>
              <a:t>4</a:t>
            </a:r>
          </a:p>
        </p:txBody>
      </p:sp>
      <p:sp>
        <p:nvSpPr>
          <p:cNvPr id="37" name="36 Flecha curvada hacia arriba"/>
          <p:cNvSpPr/>
          <p:nvPr/>
        </p:nvSpPr>
        <p:spPr>
          <a:xfrm>
            <a:off x="7108002" y="5888182"/>
            <a:ext cx="1066414" cy="588818"/>
          </a:xfrm>
          <a:prstGeom prst="curvedUpArrow">
            <a:avLst/>
          </a:prstGeom>
        </p:spPr>
        <p:style>
          <a:lnRef idx="3">
            <a:schemeClr val="lt1"/>
          </a:lnRef>
          <a:fillRef idx="1">
            <a:schemeClr val="accent2"/>
          </a:fillRef>
          <a:effectRef idx="1">
            <a:schemeClr val="accent2"/>
          </a:effectRef>
          <a:fontRef idx="minor">
            <a:schemeClr val="lt1"/>
          </a:fontRef>
        </p:style>
        <p:txBody>
          <a:bodyPr lIns="109008" tIns="54504" rIns="109008" bIns="54504" rtlCol="0" anchor="ctr"/>
          <a:lstStyle/>
          <a:p>
            <a:pPr algn="ctr"/>
            <a:endParaRPr lang="es-MX">
              <a:solidFill>
                <a:schemeClr val="tx1"/>
              </a:solidFill>
            </a:endParaRPr>
          </a:p>
        </p:txBody>
      </p:sp>
    </p:spTree>
    <p:extLst>
      <p:ext uri="{BB962C8B-B14F-4D97-AF65-F5344CB8AC3E}">
        <p14:creationId xmlns:p14="http://schemas.microsoft.com/office/powerpoint/2010/main" val="4430399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305800" y="228600"/>
            <a:ext cx="3256233" cy="725626"/>
          </a:xfrm>
          <a:prstGeom prst="rect">
            <a:avLst/>
          </a:prstGeom>
        </p:spPr>
        <p:txBody>
          <a:bodyPr wrap="none" lIns="109008" tIns="54504" rIns="109008" bIns="54504">
            <a:spAutoFit/>
          </a:bodyPr>
          <a:lstStyle/>
          <a:p>
            <a:r>
              <a:rPr lang="es-MX" sz="4000" b="1" dirty="0">
                <a:solidFill>
                  <a:schemeClr val="tx2">
                    <a:lumMod val="75000"/>
                  </a:schemeClr>
                </a:solidFill>
                <a:latin typeface="Arial Rounded MT Bold" panose="020F0704030504030204" pitchFamily="34" charset="0"/>
              </a:rPr>
              <a:t>Sentencias  </a:t>
            </a:r>
          </a:p>
        </p:txBody>
      </p:sp>
      <p:sp>
        <p:nvSpPr>
          <p:cNvPr id="3" name="2 Rectángulo"/>
          <p:cNvSpPr/>
          <p:nvPr/>
        </p:nvSpPr>
        <p:spPr>
          <a:xfrm>
            <a:off x="431860" y="1111029"/>
            <a:ext cx="3476693" cy="387008"/>
          </a:xfrm>
          <a:prstGeom prst="rect">
            <a:avLst/>
          </a:prstGeom>
        </p:spPr>
        <p:style>
          <a:lnRef idx="1">
            <a:schemeClr val="accent4"/>
          </a:lnRef>
          <a:fillRef idx="2">
            <a:schemeClr val="accent4"/>
          </a:fillRef>
          <a:effectRef idx="1">
            <a:schemeClr val="accent4"/>
          </a:effectRef>
          <a:fontRef idx="minor">
            <a:schemeClr val="dk1"/>
          </a:fontRef>
        </p:style>
        <p:txBody>
          <a:bodyPr wrap="none" lIns="109008" tIns="54504" rIns="109008" bIns="54504">
            <a:spAutoFit/>
          </a:bodyPr>
          <a:lstStyle/>
          <a:p>
            <a:pPr algn="just"/>
            <a:r>
              <a:rPr lang="es-MX" b="1" dirty="0">
                <a:latin typeface="Arial" panose="020B0604020202020204" pitchFamily="34" charset="0"/>
                <a:cs typeface="Arial" panose="020B0604020202020204" pitchFamily="34" charset="0"/>
              </a:rPr>
              <a:t>Confirman el acto impugnado</a:t>
            </a:r>
          </a:p>
        </p:txBody>
      </p:sp>
      <p:sp>
        <p:nvSpPr>
          <p:cNvPr id="4" name="3 Rectángulo"/>
          <p:cNvSpPr/>
          <p:nvPr/>
        </p:nvSpPr>
        <p:spPr>
          <a:xfrm>
            <a:off x="424615" y="1600202"/>
            <a:ext cx="11612836" cy="1494747"/>
          </a:xfrm>
          <a:prstGeom prst="rect">
            <a:avLst/>
          </a:prstGeom>
        </p:spPr>
        <p:style>
          <a:lnRef idx="1">
            <a:schemeClr val="accent3"/>
          </a:lnRef>
          <a:fillRef idx="2">
            <a:schemeClr val="accent3"/>
          </a:fillRef>
          <a:effectRef idx="1">
            <a:schemeClr val="accent3"/>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Declaran la nulidad de la votación emitida en una o varias casillas, de uno o varios distritos para la elección de Gobernador, diputados de representación proporcional y de diputados de representación proporcional.</a:t>
            </a:r>
          </a:p>
          <a:p>
            <a:pPr algn="just"/>
            <a:endParaRPr lang="es-MX" dirty="0">
              <a:latin typeface="Arial" panose="020B0604020202020204" pitchFamily="34" charset="0"/>
              <a:cs typeface="Arial" panose="020B0604020202020204" pitchFamily="34" charset="0"/>
            </a:endParaRPr>
          </a:p>
          <a:p>
            <a:pPr algn="just"/>
            <a:endParaRPr lang="es-MX" dirty="0">
              <a:latin typeface="Arial" panose="020B0604020202020204" pitchFamily="34" charset="0"/>
              <a:cs typeface="Arial" panose="020B0604020202020204" pitchFamily="34" charset="0"/>
            </a:endParaRPr>
          </a:p>
        </p:txBody>
      </p:sp>
      <p:sp>
        <p:nvSpPr>
          <p:cNvPr id="7" name="6 Rectángulo"/>
          <p:cNvSpPr/>
          <p:nvPr/>
        </p:nvSpPr>
        <p:spPr>
          <a:xfrm>
            <a:off x="424615" y="2905863"/>
            <a:ext cx="11612836" cy="663943"/>
          </a:xfrm>
          <a:prstGeom prst="rect">
            <a:avLst/>
          </a:prstGeom>
        </p:spPr>
        <p:style>
          <a:lnRef idx="1">
            <a:schemeClr val="accent2"/>
          </a:lnRef>
          <a:fillRef idx="2">
            <a:schemeClr val="accent2"/>
          </a:fillRef>
          <a:effectRef idx="1">
            <a:schemeClr val="accent2"/>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Modificar, en consecuencia, las actas de cómputo de la elección de ayuntamientos, así como la asignación de regidores que proceda;</a:t>
            </a:r>
          </a:p>
        </p:txBody>
      </p:sp>
      <p:sp>
        <p:nvSpPr>
          <p:cNvPr id="8" name="7 Rectángulo"/>
          <p:cNvSpPr/>
          <p:nvPr/>
        </p:nvSpPr>
        <p:spPr>
          <a:xfrm>
            <a:off x="424615" y="3705129"/>
            <a:ext cx="6669135" cy="387008"/>
          </a:xfrm>
          <a:prstGeom prst="rect">
            <a:avLst/>
          </a:prstGeom>
        </p:spPr>
        <p:style>
          <a:lnRef idx="1">
            <a:schemeClr val="accent1"/>
          </a:lnRef>
          <a:fillRef idx="2">
            <a:schemeClr val="accent1"/>
          </a:fillRef>
          <a:effectRef idx="1">
            <a:schemeClr val="accent1"/>
          </a:effectRef>
          <a:fontRef idx="minor">
            <a:schemeClr val="dk1"/>
          </a:fontRef>
        </p:style>
        <p:txBody>
          <a:bodyPr wrap="none" lIns="109008" tIns="54504" rIns="109008" bIns="54504">
            <a:spAutoFit/>
          </a:bodyPr>
          <a:lstStyle/>
          <a:p>
            <a:pPr algn="just"/>
            <a:r>
              <a:rPr lang="es-MX" b="1" dirty="0">
                <a:latin typeface="Arial" panose="020B0604020202020204" pitchFamily="34" charset="0"/>
                <a:cs typeface="Arial" panose="020B0604020202020204" pitchFamily="34" charset="0"/>
              </a:rPr>
              <a:t>Revocar la constancia expedida al candidato a gobernador</a:t>
            </a:r>
          </a:p>
        </p:txBody>
      </p:sp>
      <p:sp>
        <p:nvSpPr>
          <p:cNvPr id="10" name="9 Rectángulo"/>
          <p:cNvSpPr/>
          <p:nvPr/>
        </p:nvSpPr>
        <p:spPr>
          <a:xfrm>
            <a:off x="424615" y="5791200"/>
            <a:ext cx="11612837" cy="940878"/>
          </a:xfrm>
          <a:prstGeom prst="rect">
            <a:avLst/>
          </a:prstGeom>
        </p:spPr>
        <p:style>
          <a:lnRef idx="1">
            <a:schemeClr val="accent6"/>
          </a:lnRef>
          <a:fillRef idx="2">
            <a:schemeClr val="accent6"/>
          </a:fillRef>
          <a:effectRef idx="1">
            <a:schemeClr val="accent6"/>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Revocar la constancia de asignación de Diputados de representación proporcional, la constancia expedida en favor de la planilla de la elección de ayuntamiento, la constancia de asignación de regidores por la inadecuada aplicación de la fórmula establecida por la Ley Electoral.</a:t>
            </a:r>
          </a:p>
        </p:txBody>
      </p:sp>
      <p:sp>
        <p:nvSpPr>
          <p:cNvPr id="14" name="13 Rectángulo"/>
          <p:cNvSpPr/>
          <p:nvPr/>
        </p:nvSpPr>
        <p:spPr>
          <a:xfrm>
            <a:off x="429452" y="4267202"/>
            <a:ext cx="11608000" cy="663943"/>
          </a:xfrm>
          <a:prstGeom prst="rect">
            <a:avLst/>
          </a:prstGeom>
        </p:spPr>
        <p:style>
          <a:lnRef idx="1">
            <a:schemeClr val="accent3"/>
          </a:lnRef>
          <a:fillRef idx="2">
            <a:schemeClr val="accent3"/>
          </a:fillRef>
          <a:effectRef idx="1">
            <a:schemeClr val="accent3"/>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Declarar la nulidad de una elección de diputado de mayoría relativa en un distrito electoral, y en</a:t>
            </a:r>
          </a:p>
          <a:p>
            <a:pPr algn="just"/>
            <a:r>
              <a:rPr lang="es-MX" b="1" dirty="0">
                <a:latin typeface="Arial" panose="020B0604020202020204" pitchFamily="34" charset="0"/>
                <a:cs typeface="Arial" panose="020B0604020202020204" pitchFamily="34" charset="0"/>
              </a:rPr>
              <a:t>consecuencia, revocar la constancia expedida</a:t>
            </a:r>
          </a:p>
        </p:txBody>
      </p:sp>
      <p:sp>
        <p:nvSpPr>
          <p:cNvPr id="15" name="14 Rectángulo"/>
          <p:cNvSpPr/>
          <p:nvPr/>
        </p:nvSpPr>
        <p:spPr>
          <a:xfrm>
            <a:off x="424615" y="5066254"/>
            <a:ext cx="11612836" cy="663943"/>
          </a:xfrm>
          <a:prstGeom prst="rect">
            <a:avLst/>
          </a:prstGeom>
        </p:spPr>
        <p:style>
          <a:lnRef idx="1">
            <a:schemeClr val="accent5"/>
          </a:lnRef>
          <a:fillRef idx="2">
            <a:schemeClr val="accent5"/>
          </a:fillRef>
          <a:effectRef idx="1">
            <a:schemeClr val="accent5"/>
          </a:effectRef>
          <a:fontRef idx="minor">
            <a:schemeClr val="dk1"/>
          </a:fontRef>
        </p:style>
        <p:txBody>
          <a:bodyPr wrap="square" lIns="109008" tIns="54504" rIns="109008" bIns="54504">
            <a:spAutoFit/>
          </a:bodyPr>
          <a:lstStyle/>
          <a:p>
            <a:pPr algn="just"/>
            <a:r>
              <a:rPr lang="es-MX" b="1" dirty="0">
                <a:latin typeface="Arial" panose="020B0604020202020204" pitchFamily="34" charset="0"/>
                <a:cs typeface="Arial" panose="020B0604020202020204" pitchFamily="34" charset="0"/>
              </a:rPr>
              <a:t>Hacer la corrección de los cómputos estatal, distritales o municipales cuando sean impugnados por error aritmético.</a:t>
            </a:r>
          </a:p>
        </p:txBody>
      </p:sp>
    </p:spTree>
    <p:extLst>
      <p:ext uri="{BB962C8B-B14F-4D97-AF65-F5344CB8AC3E}">
        <p14:creationId xmlns:p14="http://schemas.microsoft.com/office/powerpoint/2010/main" val="27424954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09600" y="297140"/>
            <a:ext cx="11582400" cy="584775"/>
          </a:xfrm>
          <a:prstGeom prst="rect">
            <a:avLst/>
          </a:prstGeom>
          <a:noFill/>
        </p:spPr>
        <p:txBody>
          <a:bodyPr wrap="square" rtlCol="0">
            <a:spAutoFit/>
          </a:bodyPr>
          <a:lstStyle/>
          <a:p>
            <a:pPr algn="ctr"/>
            <a:r>
              <a:rPr lang="es-MX" sz="3200" dirty="0">
                <a:solidFill>
                  <a:srgbClr val="C00000"/>
                </a:solidFill>
                <a:latin typeface="Arial Rounded MT Bold" panose="020F0704030504030204" pitchFamily="34" charset="0"/>
              </a:rPr>
              <a:t> Las </a:t>
            </a:r>
            <a:r>
              <a:rPr lang="es-MX" sz="3200" dirty="0" smtClean="0">
                <a:solidFill>
                  <a:srgbClr val="C00000"/>
                </a:solidFill>
                <a:latin typeface="Arial Rounded MT Bold" panose="020F0704030504030204" pitchFamily="34" charset="0"/>
              </a:rPr>
              <a:t>nulidades</a:t>
            </a:r>
            <a:endParaRPr lang="es-MX" sz="3200" dirty="0">
              <a:solidFill>
                <a:srgbClr val="C00000"/>
              </a:solidFill>
              <a:latin typeface="Arial Rounded MT Bold" panose="020F070403050403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43996" flipH="1">
            <a:off x="250371" y="4191000"/>
            <a:ext cx="2509178" cy="14526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595744" y="2133600"/>
            <a:ext cx="2223655"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sz="2400" b="1" dirty="0">
                <a:latin typeface="Arial" panose="020B0604020202020204" pitchFamily="34" charset="0"/>
                <a:cs typeface="Arial" panose="020B0604020202020204" pitchFamily="34" charset="0"/>
              </a:rPr>
              <a:t>Las nulidades afectan: </a:t>
            </a:r>
          </a:p>
        </p:txBody>
      </p:sp>
      <p:sp>
        <p:nvSpPr>
          <p:cNvPr id="6" name="5 Abrir llave"/>
          <p:cNvSpPr/>
          <p:nvPr/>
        </p:nvSpPr>
        <p:spPr>
          <a:xfrm>
            <a:off x="2935438" y="1384875"/>
            <a:ext cx="417362" cy="2463224"/>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MX"/>
          </a:p>
        </p:txBody>
      </p:sp>
      <p:sp>
        <p:nvSpPr>
          <p:cNvPr id="8" name="7 Rectángulo"/>
          <p:cNvSpPr/>
          <p:nvPr/>
        </p:nvSpPr>
        <p:spPr>
          <a:xfrm>
            <a:off x="3352801" y="1180184"/>
            <a:ext cx="8229599" cy="3416320"/>
          </a:xfrm>
          <a:prstGeom prst="rect">
            <a:avLst/>
          </a:prstGeom>
        </p:spPr>
        <p:txBody>
          <a:bodyPr wrap="square">
            <a:spAutoFit/>
          </a:bodyPr>
          <a:lstStyle/>
          <a:p>
            <a:pPr marL="285750" indent="-285750">
              <a:buFont typeface="Arial" panose="020B0604020202020204" pitchFamily="34" charset="0"/>
              <a:buChar char="•"/>
            </a:pPr>
            <a:r>
              <a:rPr lang="es-MX" sz="2000" b="1" dirty="0">
                <a:latin typeface="Arial" panose="020B0604020202020204" pitchFamily="34" charset="0"/>
                <a:cs typeface="Arial" panose="020B0604020202020204" pitchFamily="34" charset="0"/>
              </a:rPr>
              <a:t>L</a:t>
            </a:r>
            <a:r>
              <a:rPr lang="es-MX" sz="2000" b="1" dirty="0" smtClean="0">
                <a:latin typeface="Arial" panose="020B0604020202020204" pitchFamily="34" charset="0"/>
                <a:cs typeface="Arial" panose="020B0604020202020204" pitchFamily="34" charset="0"/>
              </a:rPr>
              <a:t>a </a:t>
            </a:r>
            <a:r>
              <a:rPr lang="es-MX" sz="2000" b="1" dirty="0">
                <a:latin typeface="Arial" panose="020B0604020202020204" pitchFamily="34" charset="0"/>
                <a:cs typeface="Arial" panose="020B0604020202020204" pitchFamily="34" charset="0"/>
              </a:rPr>
              <a:t>votación emitida en una o varias casillas</a:t>
            </a:r>
          </a:p>
          <a:p>
            <a:pPr marL="285750" indent="-285750">
              <a:buFont typeface="Arial" panose="020B0604020202020204" pitchFamily="34" charset="0"/>
              <a:buChar char="•"/>
            </a:pPr>
            <a:r>
              <a:rPr lang="es-MX" sz="2000" b="1" dirty="0">
                <a:latin typeface="Arial" panose="020B0604020202020204" pitchFamily="34" charset="0"/>
                <a:cs typeface="Arial" panose="020B0604020202020204" pitchFamily="34" charset="0"/>
              </a:rPr>
              <a:t>L</a:t>
            </a:r>
            <a:r>
              <a:rPr lang="es-MX" sz="2000" b="1" dirty="0" smtClean="0">
                <a:latin typeface="Arial" panose="020B0604020202020204" pitchFamily="34" charset="0"/>
                <a:cs typeface="Arial" panose="020B0604020202020204" pitchFamily="34" charset="0"/>
              </a:rPr>
              <a:t>os </a:t>
            </a:r>
            <a:r>
              <a:rPr lang="es-MX" sz="2000" b="1" dirty="0">
                <a:latin typeface="Arial" panose="020B0604020202020204" pitchFamily="34" charset="0"/>
                <a:cs typeface="Arial" panose="020B0604020202020204" pitchFamily="34" charset="0"/>
              </a:rPr>
              <a:t>resultados del computo impugnado de la elección de Gobernador</a:t>
            </a:r>
          </a:p>
          <a:p>
            <a:pPr marL="285750" indent="-285750">
              <a:buFont typeface="Arial" panose="020B0604020202020204" pitchFamily="34" charset="0"/>
              <a:buChar char="•"/>
            </a:pPr>
            <a:r>
              <a:rPr lang="es-MX" sz="2000" b="1" dirty="0">
                <a:latin typeface="Arial" panose="020B0604020202020204" pitchFamily="34" charset="0"/>
                <a:cs typeface="Arial" panose="020B0604020202020204" pitchFamily="34" charset="0"/>
              </a:rPr>
              <a:t>L</a:t>
            </a:r>
            <a:r>
              <a:rPr lang="es-MX" sz="2000" b="1" dirty="0" smtClean="0">
                <a:latin typeface="Arial" panose="020B0604020202020204" pitchFamily="34" charset="0"/>
                <a:cs typeface="Arial" panose="020B0604020202020204" pitchFamily="34" charset="0"/>
              </a:rPr>
              <a:t>a </a:t>
            </a:r>
            <a:r>
              <a:rPr lang="es-MX" sz="2000" b="1" dirty="0">
                <a:latin typeface="Arial" panose="020B0604020202020204" pitchFamily="34" charset="0"/>
                <a:cs typeface="Arial" panose="020B0604020202020204" pitchFamily="34" charset="0"/>
              </a:rPr>
              <a:t>formula de diputados de mayoría relativa en un distrito electoral y planillas de ayuntamientos</a:t>
            </a:r>
          </a:p>
          <a:p>
            <a:pPr marL="285750" indent="-285750">
              <a:buFont typeface="Arial" panose="020B0604020202020204" pitchFamily="34" charset="0"/>
              <a:buChar char="•"/>
            </a:pPr>
            <a:r>
              <a:rPr lang="es-MX" sz="2000" b="1" dirty="0">
                <a:latin typeface="Arial" panose="020B0604020202020204" pitchFamily="34" charset="0"/>
                <a:cs typeface="Arial" panose="020B0604020202020204" pitchFamily="34" charset="0"/>
              </a:rPr>
              <a:t>E</a:t>
            </a:r>
            <a:r>
              <a:rPr lang="es-MX" sz="2000" b="1" dirty="0" smtClean="0">
                <a:latin typeface="Arial" panose="020B0604020202020204" pitchFamily="34" charset="0"/>
                <a:cs typeface="Arial" panose="020B0604020202020204" pitchFamily="34" charset="0"/>
              </a:rPr>
              <a:t>l </a:t>
            </a:r>
            <a:r>
              <a:rPr lang="es-MX" sz="2000" b="1" dirty="0">
                <a:latin typeface="Arial" panose="020B0604020202020204" pitchFamily="34" charset="0"/>
                <a:cs typeface="Arial" panose="020B0604020202020204" pitchFamily="34" charset="0"/>
              </a:rPr>
              <a:t>computo estatal de la elección de Gobernador y Diputados por </a:t>
            </a:r>
            <a:r>
              <a:rPr lang="es-MX" sz="2000" b="1" dirty="0" smtClean="0">
                <a:latin typeface="Arial" panose="020B0604020202020204" pitchFamily="34" charset="0"/>
                <a:cs typeface="Arial" panose="020B0604020202020204" pitchFamily="34" charset="0"/>
              </a:rPr>
              <a:t>El </a:t>
            </a:r>
            <a:r>
              <a:rPr lang="es-MX" sz="2000" b="1" dirty="0">
                <a:latin typeface="Arial" panose="020B0604020202020204" pitchFamily="34" charset="0"/>
                <a:cs typeface="Arial" panose="020B0604020202020204" pitchFamily="34" charset="0"/>
              </a:rPr>
              <a:t>principio de representación proporcional</a:t>
            </a:r>
          </a:p>
          <a:p>
            <a:pPr marL="285750" indent="-285750">
              <a:buFont typeface="Arial" panose="020B0604020202020204" pitchFamily="34" charset="0"/>
              <a:buChar char="•"/>
            </a:pPr>
            <a:r>
              <a:rPr lang="es-MX" sz="2000" b="1" dirty="0">
                <a:latin typeface="Arial" panose="020B0604020202020204" pitchFamily="34" charset="0"/>
                <a:cs typeface="Arial" panose="020B0604020202020204" pitchFamily="34" charset="0"/>
              </a:rPr>
              <a:t>L</a:t>
            </a:r>
            <a:r>
              <a:rPr lang="es-MX" sz="2000" b="1" dirty="0" smtClean="0">
                <a:latin typeface="Arial" panose="020B0604020202020204" pitchFamily="34" charset="0"/>
                <a:cs typeface="Arial" panose="020B0604020202020204" pitchFamily="34" charset="0"/>
              </a:rPr>
              <a:t>a </a:t>
            </a:r>
            <a:r>
              <a:rPr lang="es-MX" sz="2000" b="1" dirty="0">
                <a:latin typeface="Arial" panose="020B0604020202020204" pitchFamily="34" charset="0"/>
                <a:cs typeface="Arial" panose="020B0604020202020204" pitchFamily="34" charset="0"/>
              </a:rPr>
              <a:t>asignación de regidores por el principio de representación proporcional.</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MX" dirty="0"/>
          </a:p>
        </p:txBody>
      </p:sp>
      <p:sp>
        <p:nvSpPr>
          <p:cNvPr id="10" name="9 Rectángulo"/>
          <p:cNvSpPr/>
          <p:nvPr/>
        </p:nvSpPr>
        <p:spPr>
          <a:xfrm>
            <a:off x="5037992" y="4419600"/>
            <a:ext cx="20574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sz="2000" b="1" dirty="0"/>
              <a:t>Efectos de las nulidades</a:t>
            </a:r>
          </a:p>
        </p:txBody>
      </p:sp>
      <p:cxnSp>
        <p:nvCxnSpPr>
          <p:cNvPr id="11" name="10 Conector recto de flecha"/>
          <p:cNvCxnSpPr/>
          <p:nvPr/>
        </p:nvCxnSpPr>
        <p:spPr>
          <a:xfrm>
            <a:off x="7315200" y="4691122"/>
            <a:ext cx="9144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12 CuadroTexto"/>
          <p:cNvSpPr txBox="1"/>
          <p:nvPr/>
        </p:nvSpPr>
        <p:spPr>
          <a:xfrm>
            <a:off x="7322456" y="4329047"/>
            <a:ext cx="1059543" cy="400110"/>
          </a:xfrm>
          <a:prstGeom prst="rect">
            <a:avLst/>
          </a:prstGeom>
          <a:noFill/>
        </p:spPr>
        <p:txBody>
          <a:bodyPr wrap="square" rtlCol="0">
            <a:spAutoFit/>
          </a:bodyPr>
          <a:lstStyle/>
          <a:p>
            <a:r>
              <a:rPr lang="es-MX" sz="2000" b="1" dirty="0"/>
              <a:t>son</a:t>
            </a:r>
          </a:p>
        </p:txBody>
      </p:sp>
      <p:sp>
        <p:nvSpPr>
          <p:cNvPr id="15" name="14 CuadroTexto"/>
          <p:cNvSpPr txBox="1"/>
          <p:nvPr/>
        </p:nvSpPr>
        <p:spPr>
          <a:xfrm>
            <a:off x="8382000" y="4419600"/>
            <a:ext cx="27432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sz="2000" b="1" dirty="0">
                <a:latin typeface="Arial" panose="020B0604020202020204" pitchFamily="34" charset="0"/>
                <a:cs typeface="Arial" panose="020B0604020202020204" pitchFamily="34" charset="0"/>
              </a:rPr>
              <a:t>Decretados por el Tribunal Electoral.</a:t>
            </a:r>
          </a:p>
        </p:txBody>
      </p:sp>
      <p:cxnSp>
        <p:nvCxnSpPr>
          <p:cNvPr id="17" name="16 Conector recto de flecha"/>
          <p:cNvCxnSpPr/>
          <p:nvPr/>
        </p:nvCxnSpPr>
        <p:spPr>
          <a:xfrm>
            <a:off x="6066692" y="5181600"/>
            <a:ext cx="0" cy="53066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8" name="17 CuadroTexto"/>
          <p:cNvSpPr txBox="1"/>
          <p:nvPr/>
        </p:nvSpPr>
        <p:spPr>
          <a:xfrm>
            <a:off x="2819399" y="5788980"/>
            <a:ext cx="885912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sz="2400" b="1" dirty="0">
                <a:latin typeface="Arial" panose="020B0604020202020204" pitchFamily="34" charset="0"/>
                <a:cs typeface="Arial" panose="020B0604020202020204" pitchFamily="34" charset="0"/>
              </a:rPr>
              <a:t>Se contraen exclusivamente a la votación o elección para la que se hizo valer el </a:t>
            </a:r>
            <a:r>
              <a:rPr lang="es-MX" sz="2400" b="1" dirty="0" smtClean="0">
                <a:latin typeface="Arial" panose="020B0604020202020204" pitchFamily="34" charset="0"/>
                <a:cs typeface="Arial" panose="020B0604020202020204" pitchFamily="34" charset="0"/>
              </a:rPr>
              <a:t>Juicio </a:t>
            </a:r>
            <a:r>
              <a:rPr lang="es-MX" sz="2400" b="1" dirty="0">
                <a:latin typeface="Arial" panose="020B0604020202020204" pitchFamily="34" charset="0"/>
                <a:cs typeface="Arial" panose="020B0604020202020204" pitchFamily="34" charset="0"/>
              </a:rPr>
              <a:t>de </a:t>
            </a:r>
            <a:r>
              <a:rPr lang="es-MX" sz="2400" b="1" dirty="0" smtClean="0">
                <a:latin typeface="Arial" panose="020B0604020202020204" pitchFamily="34" charset="0"/>
                <a:cs typeface="Arial" panose="020B0604020202020204" pitchFamily="34" charset="0"/>
              </a:rPr>
              <a:t>Inconformidad</a:t>
            </a:r>
            <a:r>
              <a:rPr lang="es-MX" sz="2400" b="1" dirty="0">
                <a:latin typeface="Arial" panose="020B0604020202020204" pitchFamily="34" charset="0"/>
                <a:cs typeface="Arial" panose="020B0604020202020204" pitchFamily="34" charset="0"/>
              </a:rPr>
              <a:t>.</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205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10058400" cy="5308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762000" y="4546898"/>
            <a:ext cx="10058400" cy="2133600"/>
          </a:xfrm>
          <a:prstGeom prst="ellipse">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4000" b="1" dirty="0">
                <a:solidFill>
                  <a:schemeClr val="tx1"/>
                </a:solidFill>
                <a:latin typeface="Arial" panose="020B0604020202020204" pitchFamily="34" charset="0"/>
                <a:cs typeface="Arial" panose="020B0604020202020204" pitchFamily="34" charset="0"/>
              </a:rPr>
              <a:t>SISTEMAS DE MEDIOS DE IMPUGNACIÓN EN MATERIA ELECTORAL</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9573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Rectángulo">
            <a:extLst>
              <a:ext uri="{FF2B5EF4-FFF2-40B4-BE49-F238E27FC236}">
                <a16:creationId xmlns="" xmlns:a16="http://schemas.microsoft.com/office/drawing/2014/main" id="{F7F756C9-6093-4949-ACDF-19B6664B8225}"/>
              </a:ext>
            </a:extLst>
          </p:cNvPr>
          <p:cNvSpPr/>
          <p:nvPr/>
        </p:nvSpPr>
        <p:spPr>
          <a:xfrm>
            <a:off x="10910809" y="2057400"/>
            <a:ext cx="1038665" cy="723901"/>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200" dirty="0">
                <a:latin typeface="Arial" panose="020B0604020202020204" pitchFamily="34" charset="0"/>
                <a:cs typeface="Arial" panose="020B0604020202020204" pitchFamily="34" charset="0"/>
              </a:rPr>
              <a:t>ART. 67 LMIMEET</a:t>
            </a:r>
          </a:p>
        </p:txBody>
      </p:sp>
      <p:sp>
        <p:nvSpPr>
          <p:cNvPr id="2" name="1 CuadroTexto"/>
          <p:cNvSpPr txBox="1"/>
          <p:nvPr/>
        </p:nvSpPr>
        <p:spPr>
          <a:xfrm>
            <a:off x="218049" y="73855"/>
            <a:ext cx="11582400" cy="523220"/>
          </a:xfrm>
          <a:prstGeom prst="rect">
            <a:avLst/>
          </a:prstGeom>
          <a:noFill/>
        </p:spPr>
        <p:txBody>
          <a:bodyPr wrap="square" rtlCol="0">
            <a:spAutoFit/>
          </a:bodyPr>
          <a:lstStyle/>
          <a:p>
            <a:pPr algn="ctr"/>
            <a:r>
              <a:rPr lang="es-MX" sz="2800" dirty="0">
                <a:solidFill>
                  <a:srgbClr val="C00000"/>
                </a:solidFill>
                <a:latin typeface="Arial Rounded MT Bold" panose="020F0704030504030204" pitchFamily="34" charset="0"/>
              </a:rPr>
              <a:t>De la nulidad de la votación recibida en casilla:</a:t>
            </a:r>
          </a:p>
        </p:txBody>
      </p:sp>
      <p:sp>
        <p:nvSpPr>
          <p:cNvPr id="3" name="2 CuadroTexto"/>
          <p:cNvSpPr txBox="1"/>
          <p:nvPr/>
        </p:nvSpPr>
        <p:spPr>
          <a:xfrm>
            <a:off x="533400" y="597075"/>
            <a:ext cx="10972800" cy="5909310"/>
          </a:xfrm>
          <a:prstGeom prst="rect">
            <a:avLst/>
          </a:prstGeom>
          <a:noFill/>
        </p:spPr>
        <p:txBody>
          <a:bodyPr wrap="square" rtlCol="0">
            <a:spAutoFit/>
          </a:bodyPr>
          <a:lstStyle/>
          <a:p>
            <a:pPr marL="342900" indent="-342900" algn="just">
              <a:buAutoNum type="alphaLcParenR"/>
            </a:pPr>
            <a:r>
              <a:rPr lang="es-MX" b="1" dirty="0">
                <a:solidFill>
                  <a:schemeClr val="accent3">
                    <a:lumMod val="50000"/>
                  </a:schemeClr>
                </a:solidFill>
                <a:latin typeface="Arial" panose="020B0604020202020204" pitchFamily="34" charset="0"/>
                <a:cs typeface="Arial" panose="020B0604020202020204" pitchFamily="34" charset="0"/>
              </a:rPr>
              <a:t>Instalar la casilla, sin causa justificada, en lugar distinto al aprobado por el Consejo correspondiente</a:t>
            </a:r>
            <a:r>
              <a:rPr lang="es-MX" b="1" dirty="0" smtClean="0">
                <a:solidFill>
                  <a:schemeClr val="accent3">
                    <a:lumMod val="50000"/>
                  </a:schemeClr>
                </a:solidFill>
                <a:latin typeface="Arial" panose="020B0604020202020204" pitchFamily="34" charset="0"/>
                <a:cs typeface="Arial" panose="020B0604020202020204" pitchFamily="34" charset="0"/>
              </a:rPr>
              <a:t>;</a:t>
            </a:r>
            <a:endParaRPr lang="es-MX" b="1" dirty="0">
              <a:solidFill>
                <a:schemeClr val="tx2">
                  <a:lumMod val="50000"/>
                </a:schemeClr>
              </a:solidFill>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tx2">
                    <a:lumMod val="50000"/>
                  </a:schemeClr>
                </a:solidFill>
                <a:latin typeface="Arial" panose="020B0604020202020204" pitchFamily="34" charset="0"/>
                <a:cs typeface="Arial" panose="020B0604020202020204" pitchFamily="34" charset="0"/>
              </a:rPr>
              <a:t>Entregar, sin causa justificada el paquete que contenga los expedientes electorales al Consejo Distrital o Municipal correspondiente, fuera de los plazos que la Ley Electoral señale</a:t>
            </a:r>
            <a:r>
              <a:rPr lang="es-MX" b="1" dirty="0" smtClean="0">
                <a:solidFill>
                  <a:schemeClr val="tx2">
                    <a:lumMod val="50000"/>
                  </a:schemeClr>
                </a:solidFill>
                <a:latin typeface="Arial" panose="020B0604020202020204" pitchFamily="34" charset="0"/>
                <a:cs typeface="Arial" panose="020B0604020202020204" pitchFamily="34" charset="0"/>
              </a:rPr>
              <a:t>;</a:t>
            </a:r>
            <a:endParaRPr lang="es-MX" b="1" dirty="0">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accent3">
                    <a:lumMod val="50000"/>
                  </a:schemeClr>
                </a:solidFill>
                <a:latin typeface="Arial" panose="020B0604020202020204" pitchFamily="34" charset="0"/>
                <a:cs typeface="Arial" panose="020B0604020202020204" pitchFamily="34" charset="0"/>
              </a:rPr>
              <a:t>Realizar, sin causa justificada, el escrutinio y cómputo en local diferente al determinado por el Consejo respectivo</a:t>
            </a:r>
            <a:r>
              <a:rPr lang="es-MX" b="1" dirty="0" smtClean="0">
                <a:solidFill>
                  <a:schemeClr val="accent3">
                    <a:lumMod val="50000"/>
                  </a:schemeClr>
                </a:solidFill>
                <a:latin typeface="Arial" panose="020B0604020202020204" pitchFamily="34" charset="0"/>
                <a:cs typeface="Arial" panose="020B0604020202020204" pitchFamily="34" charset="0"/>
              </a:rPr>
              <a:t>;</a:t>
            </a:r>
            <a:endParaRPr lang="es-MX" b="1" dirty="0">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tx2">
                    <a:lumMod val="50000"/>
                  </a:schemeClr>
                </a:solidFill>
                <a:latin typeface="Arial" panose="020B0604020202020204" pitchFamily="34" charset="0"/>
                <a:cs typeface="Arial" panose="020B0604020202020204" pitchFamily="34" charset="0"/>
              </a:rPr>
              <a:t>Recibir la votación en fecha distinta a la señalada para la celebración de la elección</a:t>
            </a:r>
            <a:r>
              <a:rPr lang="es-MX" b="1" dirty="0" smtClean="0">
                <a:solidFill>
                  <a:schemeClr val="tx2">
                    <a:lumMod val="50000"/>
                  </a:schemeClr>
                </a:solidFill>
                <a:latin typeface="Arial" panose="020B0604020202020204" pitchFamily="34" charset="0"/>
                <a:cs typeface="Arial" panose="020B0604020202020204" pitchFamily="34" charset="0"/>
              </a:rPr>
              <a:t>;</a:t>
            </a:r>
            <a:endParaRPr lang="es-MX" b="1" dirty="0">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accent3">
                    <a:lumMod val="50000"/>
                  </a:schemeClr>
                </a:solidFill>
                <a:latin typeface="Arial" panose="020B0604020202020204" pitchFamily="34" charset="0"/>
                <a:cs typeface="Arial" panose="020B0604020202020204" pitchFamily="34" charset="0"/>
              </a:rPr>
              <a:t>Recibir la votación por persona u órgano distinto a los facultados por la Ley Electoral</a:t>
            </a:r>
            <a:r>
              <a:rPr lang="es-MX" b="1" dirty="0" smtClean="0">
                <a:solidFill>
                  <a:schemeClr val="accent3">
                    <a:lumMod val="50000"/>
                  </a:schemeClr>
                </a:solidFill>
                <a:latin typeface="Arial" panose="020B0604020202020204" pitchFamily="34" charset="0"/>
                <a:cs typeface="Arial" panose="020B0604020202020204" pitchFamily="34" charset="0"/>
              </a:rPr>
              <a:t>;</a:t>
            </a:r>
            <a:endParaRPr lang="es-MX" b="1" dirty="0">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tx2">
                    <a:lumMod val="50000"/>
                  </a:schemeClr>
                </a:solidFill>
                <a:latin typeface="Arial" panose="020B0604020202020204" pitchFamily="34" charset="0"/>
                <a:cs typeface="Arial" panose="020B0604020202020204" pitchFamily="34" charset="0"/>
              </a:rPr>
              <a:t>Haber mediado dolo o error en la computación de los votos y siempre que ello sea determinante para el resultado de la votación</a:t>
            </a:r>
            <a:r>
              <a:rPr lang="es-MX" b="1" dirty="0" smtClean="0">
                <a:solidFill>
                  <a:schemeClr val="tx2">
                    <a:lumMod val="50000"/>
                  </a:schemeClr>
                </a:solidFill>
                <a:latin typeface="Arial" panose="020B0604020202020204" pitchFamily="34" charset="0"/>
                <a:cs typeface="Arial" panose="020B0604020202020204" pitchFamily="34" charset="0"/>
              </a:rPr>
              <a:t>;</a:t>
            </a:r>
            <a:endParaRPr lang="es-MX" b="1" dirty="0">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accent3">
                    <a:lumMod val="50000"/>
                  </a:schemeClr>
                </a:solidFill>
                <a:latin typeface="Arial" panose="020B0604020202020204" pitchFamily="34" charset="0"/>
                <a:cs typeface="Arial" panose="020B0604020202020204" pitchFamily="34" charset="0"/>
              </a:rPr>
              <a:t>Permitir a ciudadanos sufragar sin Credencial para Votar o cuyo nombre no aparezca en la lista nominal de electora y siempre que ellos sea determinante para el resultado de la votación</a:t>
            </a:r>
            <a:r>
              <a:rPr lang="es-MX" b="1" dirty="0" smtClean="0">
                <a:solidFill>
                  <a:schemeClr val="accent3">
                    <a:lumMod val="50000"/>
                  </a:schemeClr>
                </a:solidFill>
                <a:latin typeface="Arial" panose="020B0604020202020204" pitchFamily="34" charset="0"/>
                <a:cs typeface="Arial" panose="020B0604020202020204" pitchFamily="34" charset="0"/>
              </a:rPr>
              <a:t>;</a:t>
            </a:r>
            <a:endParaRPr lang="es-MX" b="1" dirty="0">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tx2">
                    <a:lumMod val="50000"/>
                  </a:schemeClr>
                </a:solidFill>
                <a:latin typeface="Arial" panose="020B0604020202020204" pitchFamily="34" charset="0"/>
                <a:cs typeface="Arial" panose="020B0604020202020204" pitchFamily="34" charset="0"/>
              </a:rPr>
              <a:t>Haber impedido el acceso de los representantes de los partidos políticos o candidatos independientes o haberlos expulsado, sin causa justificada</a:t>
            </a:r>
            <a:r>
              <a:rPr lang="es-MX" b="1" dirty="0" smtClean="0">
                <a:solidFill>
                  <a:schemeClr val="tx2">
                    <a:lumMod val="50000"/>
                  </a:schemeClr>
                </a:solidFill>
                <a:latin typeface="Arial" panose="020B0604020202020204" pitchFamily="34" charset="0"/>
                <a:cs typeface="Arial" panose="020B0604020202020204" pitchFamily="34" charset="0"/>
              </a:rPr>
              <a:t>;</a:t>
            </a:r>
            <a:endParaRPr lang="es-MX" b="1" dirty="0">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accent3">
                    <a:lumMod val="50000"/>
                  </a:schemeClr>
                </a:solidFill>
                <a:latin typeface="Arial" panose="020B0604020202020204" pitchFamily="34" charset="0"/>
                <a:cs typeface="Arial" panose="020B0604020202020204" pitchFamily="34" charset="0"/>
              </a:rPr>
              <a:t>Ejercer violencia física o presión sobre los miembros de la mesa directiva de casilla o sobre los electores y siempre que esos hechos sean determinantes para el resultado de la votación</a:t>
            </a:r>
            <a:r>
              <a:rPr lang="es-MX" b="1" dirty="0" smtClean="0">
                <a:solidFill>
                  <a:schemeClr val="accent3">
                    <a:lumMod val="50000"/>
                  </a:schemeClr>
                </a:solidFill>
                <a:latin typeface="Arial" panose="020B0604020202020204" pitchFamily="34" charset="0"/>
                <a:cs typeface="Arial" panose="020B0604020202020204" pitchFamily="34" charset="0"/>
              </a:rPr>
              <a:t>;</a:t>
            </a:r>
            <a:endParaRPr lang="es-MX" b="1" dirty="0">
              <a:solidFill>
                <a:schemeClr val="tx2">
                  <a:lumMod val="50000"/>
                </a:schemeClr>
              </a:solidFill>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tx2">
                    <a:lumMod val="50000"/>
                  </a:schemeClr>
                </a:solidFill>
                <a:latin typeface="Arial" panose="020B0604020202020204" pitchFamily="34" charset="0"/>
                <a:cs typeface="Arial" panose="020B0604020202020204" pitchFamily="34" charset="0"/>
              </a:rPr>
              <a:t>Impedir, sin causa justificada, el ejercicio del derecho de voto a los ciudadanos y estos sean determinantes para el resultado de la votación; </a:t>
            </a:r>
            <a:r>
              <a:rPr lang="es-MX" b="1" dirty="0" smtClean="0">
                <a:solidFill>
                  <a:schemeClr val="tx2">
                    <a:lumMod val="50000"/>
                  </a:schemeClr>
                </a:solidFill>
                <a:latin typeface="Arial" panose="020B0604020202020204" pitchFamily="34" charset="0"/>
                <a:cs typeface="Arial" panose="020B0604020202020204" pitchFamily="34" charset="0"/>
              </a:rPr>
              <a:t>y</a:t>
            </a:r>
            <a:endParaRPr lang="es-MX" b="1" dirty="0">
              <a:latin typeface="Arial" panose="020B0604020202020204" pitchFamily="34" charset="0"/>
              <a:cs typeface="Arial" panose="020B0604020202020204" pitchFamily="34" charset="0"/>
            </a:endParaRPr>
          </a:p>
          <a:p>
            <a:pPr marL="342900" indent="-342900" algn="just">
              <a:buAutoNum type="alphaLcParenR"/>
            </a:pPr>
            <a:r>
              <a:rPr lang="es-MX" b="1" dirty="0">
                <a:solidFill>
                  <a:schemeClr val="accent3">
                    <a:lumMod val="50000"/>
                  </a:schemeClr>
                </a:solidFill>
                <a:latin typeface="Arial" panose="020B0604020202020204" pitchFamily="34" charset="0"/>
                <a:cs typeface="Arial" panose="020B0604020202020204" pitchFamily="34" charset="0"/>
              </a:rPr>
              <a:t>Existir irregularidades graves, plenamente acreditadas y no reparables durante la jornada electoral o en las actas de escrutinio y computo que, en forma evidente, pongan en duda la certeza de la votación y sean determinantes para el resultado de las mismas.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141" y="73855"/>
            <a:ext cx="625602" cy="54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9747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5556" y="49800"/>
            <a:ext cx="610883" cy="531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25334" y="53792"/>
            <a:ext cx="11582400" cy="523220"/>
          </a:xfrm>
          <a:prstGeom prst="rect">
            <a:avLst/>
          </a:prstGeom>
          <a:noFill/>
        </p:spPr>
        <p:txBody>
          <a:bodyPr wrap="square" rtlCol="0">
            <a:spAutoFit/>
          </a:bodyPr>
          <a:lstStyle/>
          <a:p>
            <a:pPr algn="ctr"/>
            <a:r>
              <a:rPr lang="es-MX" sz="2800" dirty="0">
                <a:solidFill>
                  <a:srgbClr val="C00000"/>
                </a:solidFill>
                <a:latin typeface="Arial Rounded MT Bold" panose="020F0704030504030204" pitchFamily="34" charset="0"/>
              </a:rPr>
              <a:t>De la nulidad de las elecciones:</a:t>
            </a:r>
          </a:p>
        </p:txBody>
      </p:sp>
      <p:sp>
        <p:nvSpPr>
          <p:cNvPr id="3" name="2 Rectángulo"/>
          <p:cNvSpPr/>
          <p:nvPr/>
        </p:nvSpPr>
        <p:spPr>
          <a:xfrm>
            <a:off x="175951" y="593795"/>
            <a:ext cx="6172200" cy="3832535"/>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just"/>
            <a:r>
              <a:rPr lang="es-MX" sz="1600" b="1" dirty="0">
                <a:solidFill>
                  <a:schemeClr val="accent3">
                    <a:lumMod val="50000"/>
                  </a:schemeClr>
                </a:solidFill>
                <a:latin typeface="Arial" panose="020B0604020202020204" pitchFamily="34" charset="0"/>
                <a:cs typeface="Arial" panose="020B0604020202020204" pitchFamily="34" charset="0"/>
              </a:rPr>
              <a:t>Son causales de nulidad de una elección de diputados de mayoría relativa en un distrito electoral, cualquiera de las siguientes:</a:t>
            </a:r>
          </a:p>
          <a:p>
            <a:pPr algn="just"/>
            <a:endParaRPr lang="es-MX" sz="1600" b="1" dirty="0">
              <a:solidFill>
                <a:schemeClr val="accent3">
                  <a:lumMod val="50000"/>
                </a:schemeClr>
              </a:solidFill>
              <a:latin typeface="Arial" panose="020B0604020202020204" pitchFamily="34" charset="0"/>
              <a:cs typeface="Arial" panose="020B0604020202020204" pitchFamily="34" charset="0"/>
            </a:endParaRPr>
          </a:p>
          <a:p>
            <a:pPr marL="342900" indent="-342900" algn="just">
              <a:buAutoNum type="alphaLcParenR"/>
            </a:pPr>
            <a:r>
              <a:rPr lang="es-MX" sz="1600" dirty="0">
                <a:latin typeface="Arial" panose="020B0604020202020204" pitchFamily="34" charset="0"/>
                <a:cs typeface="Arial" panose="020B0604020202020204" pitchFamily="34" charset="0"/>
              </a:rPr>
              <a:t>Cuando alguna o algunas de las causales señaladas en el artículo anterior se acrediten en por lo menos el veinte por ciento de las casillas en el distrito de que se trate y, en su caso, no se hayan corregido durante el recuento de votos;</a:t>
            </a:r>
          </a:p>
          <a:p>
            <a:pPr marL="342900" indent="-342900" algn="just">
              <a:buAutoNum type="alphaLcParenR"/>
            </a:pPr>
            <a:endParaRPr lang="es-MX" sz="1600" dirty="0">
              <a:latin typeface="Arial" panose="020B0604020202020204" pitchFamily="34" charset="0"/>
              <a:cs typeface="Arial" panose="020B0604020202020204" pitchFamily="34" charset="0"/>
            </a:endParaRPr>
          </a:p>
          <a:p>
            <a:pPr marL="342900" indent="-342900" algn="just">
              <a:buAutoNum type="alphaLcParenR"/>
            </a:pPr>
            <a:r>
              <a:rPr lang="es-MX" sz="1600" dirty="0">
                <a:latin typeface="Arial" panose="020B0604020202020204" pitchFamily="34" charset="0"/>
                <a:cs typeface="Arial" panose="020B0604020202020204" pitchFamily="34" charset="0"/>
              </a:rPr>
              <a:t>Cuando no se instale el veinte por ciento o más de las casillas en el distrito de que se trate y consecuentemente la votación no hubiere sido recibida; o</a:t>
            </a:r>
          </a:p>
          <a:p>
            <a:pPr marL="342900" indent="-342900" algn="just">
              <a:buAutoNum type="alphaLcParenR"/>
            </a:pPr>
            <a:endParaRPr lang="es-MX" sz="1600" dirty="0">
              <a:latin typeface="Arial" panose="020B0604020202020204" pitchFamily="34" charset="0"/>
              <a:cs typeface="Arial" panose="020B0604020202020204" pitchFamily="34" charset="0"/>
            </a:endParaRPr>
          </a:p>
          <a:p>
            <a:pPr marL="342900" indent="-342900" algn="just">
              <a:buAutoNum type="alphaLcParenR"/>
            </a:pPr>
            <a:r>
              <a:rPr lang="es-MX" sz="1600" dirty="0">
                <a:latin typeface="Arial" panose="020B0604020202020204" pitchFamily="34" charset="0"/>
                <a:cs typeface="Arial" panose="020B0604020202020204" pitchFamily="34" charset="0"/>
              </a:rPr>
              <a:t>Cuando los dos integrantes de la fórmula de candidatos que hubieren obtenido constancia de mayoría sean inelegibles.</a:t>
            </a:r>
          </a:p>
          <a:p>
            <a:pPr algn="just"/>
            <a:endParaRPr lang="es-MX" sz="1600" dirty="0">
              <a:latin typeface="Arial" panose="020B0604020202020204" pitchFamily="34" charset="0"/>
              <a:cs typeface="Arial" panose="020B0604020202020204" pitchFamily="34" charset="0"/>
            </a:endParaRPr>
          </a:p>
        </p:txBody>
      </p:sp>
      <p:sp>
        <p:nvSpPr>
          <p:cNvPr id="4" name="3 CuadroTexto"/>
          <p:cNvSpPr txBox="1"/>
          <p:nvPr/>
        </p:nvSpPr>
        <p:spPr>
          <a:xfrm>
            <a:off x="6432451" y="636314"/>
            <a:ext cx="5552049" cy="3785652"/>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600" b="1" dirty="0">
                <a:solidFill>
                  <a:schemeClr val="tx2">
                    <a:lumMod val="50000"/>
                  </a:schemeClr>
                </a:solidFill>
                <a:latin typeface="Arial" panose="020B0604020202020204" pitchFamily="34" charset="0"/>
                <a:cs typeface="Arial" panose="020B0604020202020204" pitchFamily="34" charset="0"/>
              </a:rPr>
              <a:t>Son causales de nulidad de una elección de regidores en un municipio, cualquiera de las siguientes: </a:t>
            </a:r>
          </a:p>
          <a:p>
            <a:pPr marL="342900" indent="-342900" algn="just">
              <a:buAutoNum type="alphaLcParenR"/>
            </a:pPr>
            <a:r>
              <a:rPr lang="es-MX" sz="1600" dirty="0">
                <a:latin typeface="Arial" panose="020B0604020202020204" pitchFamily="34" charset="0"/>
                <a:cs typeface="Arial" panose="020B0604020202020204" pitchFamily="34" charset="0"/>
              </a:rPr>
              <a:t>Cuando alguna o algunas de las causales de nulidad previstas en el párrafo 1 del artículo 67 de esta ley, se acrediten en por lo menos el veinte por ciento de las casillas en el municipio de que se trate y, en su caso, no se hayan corregido durante el recuento de votos; </a:t>
            </a:r>
          </a:p>
          <a:p>
            <a:pPr marL="342900" indent="-342900" algn="just">
              <a:buAutoNum type="alphaLcParenR"/>
            </a:pPr>
            <a:endParaRPr lang="es-MX" sz="1600" dirty="0">
              <a:latin typeface="Arial" panose="020B0604020202020204" pitchFamily="34" charset="0"/>
              <a:cs typeface="Arial" panose="020B0604020202020204" pitchFamily="34" charset="0"/>
            </a:endParaRPr>
          </a:p>
          <a:p>
            <a:pPr marL="342900" indent="-342900" algn="just">
              <a:buAutoNum type="alphaLcParenR"/>
            </a:pPr>
            <a:r>
              <a:rPr lang="es-MX" sz="1600" dirty="0">
                <a:latin typeface="Arial" panose="020B0604020202020204" pitchFamily="34" charset="0"/>
                <a:cs typeface="Arial" panose="020B0604020202020204" pitchFamily="34" charset="0"/>
              </a:rPr>
              <a:t>Cuando no se instale el veinte por ciento o más de las casillas en el municipio de que se trate y consecuentemente la votación no hubiere sido recibida; o</a:t>
            </a:r>
          </a:p>
          <a:p>
            <a:pPr marL="342900" indent="-342900" algn="just">
              <a:buAutoNum type="alphaLcParenR"/>
            </a:pPr>
            <a:endParaRPr lang="es-MX" sz="1600" dirty="0">
              <a:latin typeface="Arial" panose="020B0604020202020204" pitchFamily="34" charset="0"/>
              <a:cs typeface="Arial" panose="020B0604020202020204" pitchFamily="34" charset="0"/>
            </a:endParaRPr>
          </a:p>
          <a:p>
            <a:pPr marL="342900" indent="-342900" algn="just">
              <a:buAutoNum type="alphaLcParenR"/>
            </a:pPr>
            <a:r>
              <a:rPr lang="es-MX" sz="1600" dirty="0">
                <a:latin typeface="Arial" panose="020B0604020202020204" pitchFamily="34" charset="0"/>
                <a:cs typeface="Arial" panose="020B0604020202020204" pitchFamily="34" charset="0"/>
              </a:rPr>
              <a:t> Cuando resulten inelegibles los candidatos propietario y suplente para presidente municipal. </a:t>
            </a:r>
          </a:p>
        </p:txBody>
      </p:sp>
      <p:sp>
        <p:nvSpPr>
          <p:cNvPr id="5" name="4 CuadroTexto"/>
          <p:cNvSpPr txBox="1"/>
          <p:nvPr/>
        </p:nvSpPr>
        <p:spPr>
          <a:xfrm>
            <a:off x="46892" y="4488176"/>
            <a:ext cx="12039600" cy="2308324"/>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1600" dirty="0">
                <a:latin typeface="Arial" panose="020B0604020202020204" pitchFamily="34" charset="0"/>
                <a:cs typeface="Arial" panose="020B0604020202020204" pitchFamily="34" charset="0"/>
              </a:rPr>
              <a:t> </a:t>
            </a:r>
            <a:r>
              <a:rPr lang="es-MX" sz="1600" b="1" dirty="0">
                <a:solidFill>
                  <a:srgbClr val="FF0000"/>
                </a:solidFill>
                <a:latin typeface="Arial" panose="020B0604020202020204" pitchFamily="34" charset="0"/>
                <a:cs typeface="Arial" panose="020B0604020202020204" pitchFamily="34" charset="0"/>
              </a:rPr>
              <a:t>Son causales de nulidad de la elección de Gobernador cualquiera de las siguientes:</a:t>
            </a:r>
          </a:p>
          <a:p>
            <a:pPr marL="342900" indent="-342900" algn="just">
              <a:buAutoNum type="alphaLcParenR"/>
            </a:pPr>
            <a:r>
              <a:rPr lang="es-MX" sz="1600" dirty="0">
                <a:latin typeface="Arial" panose="020B0604020202020204" pitchFamily="34" charset="0"/>
                <a:cs typeface="Arial" panose="020B0604020202020204" pitchFamily="34" charset="0"/>
              </a:rPr>
              <a:t>Cuando alguna o algunas de las causales de nulidad previstas en el párrafo 1 del artículo 67 de esta ley, se acrediten en por lo menos el veinte por ciento de las casillas instaladas en el territorio estatal y, en su caso, no se hayan corregido durante el recuento de votos;</a:t>
            </a:r>
          </a:p>
          <a:p>
            <a:pPr marL="342900" indent="-342900" algn="just">
              <a:buAutoNum type="alphaLcParenR"/>
            </a:pPr>
            <a:endParaRPr lang="es-MX" sz="1600" dirty="0">
              <a:latin typeface="Arial" panose="020B0604020202020204" pitchFamily="34" charset="0"/>
              <a:cs typeface="Arial" panose="020B0604020202020204" pitchFamily="34" charset="0"/>
            </a:endParaRPr>
          </a:p>
          <a:p>
            <a:pPr algn="just"/>
            <a:r>
              <a:rPr lang="es-MX" sz="1600" dirty="0">
                <a:latin typeface="Arial" panose="020B0604020202020204" pitchFamily="34" charset="0"/>
                <a:cs typeface="Arial" panose="020B0604020202020204" pitchFamily="34" charset="0"/>
              </a:rPr>
              <a:t>b) Cuando en el territorio estatal no se instale el veinte por ciento o más de las casillas y consecuentemente la votación no hubiere sido recibida; o</a:t>
            </a:r>
          </a:p>
          <a:p>
            <a:pPr algn="just"/>
            <a:endParaRPr lang="es-MX" sz="1600" dirty="0">
              <a:latin typeface="Arial" panose="020B0604020202020204" pitchFamily="34" charset="0"/>
              <a:cs typeface="Arial" panose="020B0604020202020204" pitchFamily="34" charset="0"/>
            </a:endParaRPr>
          </a:p>
          <a:p>
            <a:pPr algn="just"/>
            <a:r>
              <a:rPr lang="es-MX" sz="1600" dirty="0">
                <a:latin typeface="Arial" panose="020B0604020202020204" pitchFamily="34" charset="0"/>
                <a:cs typeface="Arial" panose="020B0604020202020204" pitchFamily="34" charset="0"/>
              </a:rPr>
              <a:t>c) Cuando el candidato ganador de la elección resulte inelegible.</a:t>
            </a:r>
          </a:p>
        </p:txBody>
      </p:sp>
      <p:sp>
        <p:nvSpPr>
          <p:cNvPr id="7" name="6 Rectángulo">
            <a:extLst>
              <a:ext uri="{FF2B5EF4-FFF2-40B4-BE49-F238E27FC236}">
                <a16:creationId xmlns="" xmlns:a16="http://schemas.microsoft.com/office/drawing/2014/main" id="{2E393C57-8AF3-43AB-A036-EBF014102A2B}"/>
              </a:ext>
            </a:extLst>
          </p:cNvPr>
          <p:cNvSpPr/>
          <p:nvPr/>
        </p:nvSpPr>
        <p:spPr>
          <a:xfrm>
            <a:off x="9208476" y="49800"/>
            <a:ext cx="1600200" cy="47342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200" dirty="0">
                <a:latin typeface="Arial" panose="020B0604020202020204" pitchFamily="34" charset="0"/>
                <a:cs typeface="Arial" panose="020B0604020202020204" pitchFamily="34" charset="0"/>
              </a:rPr>
              <a:t>ART. 68,69 y 70 LMIMEET</a:t>
            </a:r>
          </a:p>
        </p:txBody>
      </p:sp>
    </p:spTree>
    <p:extLst>
      <p:ext uri="{BB962C8B-B14F-4D97-AF65-F5344CB8AC3E}">
        <p14:creationId xmlns:p14="http://schemas.microsoft.com/office/powerpoint/2010/main" val="16139952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24200" y="609600"/>
            <a:ext cx="6096000" cy="1077218"/>
          </a:xfrm>
          <a:prstGeom prst="rect">
            <a:avLst/>
          </a:prstGeom>
        </p:spPr>
        <p:txBody>
          <a:bodyPr>
            <a:spAutoFit/>
          </a:bodyPr>
          <a:lstStyle/>
          <a:p>
            <a:pPr algn="ctr"/>
            <a:r>
              <a:rPr lang="es-MX" sz="3200" dirty="0">
                <a:solidFill>
                  <a:srgbClr val="0070C0"/>
                </a:solidFill>
                <a:latin typeface="Arial Rounded MT Bold" panose="020F0704030504030204" pitchFamily="34" charset="0"/>
              </a:rPr>
              <a:t>Incidente de un nuevo</a:t>
            </a:r>
          </a:p>
          <a:p>
            <a:pPr algn="ctr"/>
            <a:r>
              <a:rPr lang="es-MX" sz="3200" dirty="0">
                <a:solidFill>
                  <a:srgbClr val="0070C0"/>
                </a:solidFill>
                <a:latin typeface="Arial Rounded MT Bold" panose="020F0704030504030204" pitchFamily="34" charset="0"/>
              </a:rPr>
              <a:t>escrutinio y cómputo</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11" y="1828800"/>
            <a:ext cx="8724978"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9896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62277" y="56998"/>
            <a:ext cx="8953501" cy="830997"/>
          </a:xfrm>
          <a:prstGeom prst="rect">
            <a:avLst/>
          </a:prstGeom>
        </p:spPr>
        <p:txBody>
          <a:bodyPr wrap="square">
            <a:spAutoFit/>
          </a:bodyPr>
          <a:lstStyle/>
          <a:p>
            <a:pPr algn="ctr"/>
            <a:r>
              <a:rPr lang="es-MX" sz="2400" b="1" dirty="0">
                <a:solidFill>
                  <a:srgbClr val="C00000"/>
                </a:solidFill>
                <a:latin typeface="Arial" panose="020B0604020202020204" pitchFamily="34" charset="0"/>
                <a:cs typeface="Arial" panose="020B0604020202020204" pitchFamily="34" charset="0"/>
              </a:rPr>
              <a:t>La Ley de Medios de Impugnación en Materia Electoral del Estado de Tabasco:</a:t>
            </a:r>
          </a:p>
        </p:txBody>
      </p:sp>
      <p:sp>
        <p:nvSpPr>
          <p:cNvPr id="4" name="3 Rectángulo"/>
          <p:cNvSpPr/>
          <p:nvPr/>
        </p:nvSpPr>
        <p:spPr>
          <a:xfrm>
            <a:off x="2509878" y="5290488"/>
            <a:ext cx="2300694"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MX" dirty="0">
                <a:latin typeface="Arial" panose="020B0604020202020204" pitchFamily="34" charset="0"/>
                <a:cs typeface="Arial" panose="020B0604020202020204" pitchFamily="34" charset="0"/>
              </a:rPr>
              <a:t>El Tribunal Electoral </a:t>
            </a:r>
            <a:endParaRPr lang="es-MX" dirty="0"/>
          </a:p>
        </p:txBody>
      </p:sp>
      <p:sp>
        <p:nvSpPr>
          <p:cNvPr id="5" name="4 Rectángulo"/>
          <p:cNvSpPr/>
          <p:nvPr/>
        </p:nvSpPr>
        <p:spPr>
          <a:xfrm>
            <a:off x="6277867" y="4505658"/>
            <a:ext cx="5167173" cy="1938992"/>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2000" b="1" dirty="0">
                <a:latin typeface="Arial" panose="020B0604020202020204" pitchFamily="34" charset="0"/>
                <a:cs typeface="Arial" panose="020B0604020202020204" pitchFamily="34" charset="0"/>
              </a:rPr>
              <a:t>Si las inconsistencias pueden ser corregidas o subsanadas con algunos otros datos o elementos que obren en el expediente o puedan ser requeridos por el mismo, sin necesidad de recontar los votos</a:t>
            </a:r>
            <a:endParaRPr lang="es-MX" sz="2000" b="1" dirty="0"/>
          </a:p>
        </p:txBody>
      </p:sp>
      <p:cxnSp>
        <p:nvCxnSpPr>
          <p:cNvPr id="7" name="6 Conector recto de flecha"/>
          <p:cNvCxnSpPr/>
          <p:nvPr/>
        </p:nvCxnSpPr>
        <p:spPr>
          <a:xfrm>
            <a:off x="4910727" y="5475154"/>
            <a:ext cx="1029389"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7 CuadroTexto"/>
          <p:cNvSpPr txBox="1"/>
          <p:nvPr/>
        </p:nvSpPr>
        <p:spPr>
          <a:xfrm>
            <a:off x="4910727" y="4992747"/>
            <a:ext cx="1066800"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establece</a:t>
            </a:r>
          </a:p>
        </p:txBody>
      </p:sp>
      <p:sp>
        <p:nvSpPr>
          <p:cNvPr id="25" name="24 Rectángulo"/>
          <p:cNvSpPr/>
          <p:nvPr/>
        </p:nvSpPr>
        <p:spPr>
          <a:xfrm>
            <a:off x="4399772" y="887995"/>
            <a:ext cx="3571538" cy="646331"/>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MX" dirty="0">
                <a:latin typeface="Arial" panose="020B0604020202020204" pitchFamily="34" charset="0"/>
                <a:cs typeface="Arial" panose="020B0604020202020204" pitchFamily="34" charset="0"/>
              </a:rPr>
              <a:t>El incidente de previo y especial pronunciamiento </a:t>
            </a:r>
            <a:endParaRPr lang="es-MX" dirty="0"/>
          </a:p>
        </p:txBody>
      </p:sp>
      <p:cxnSp>
        <p:nvCxnSpPr>
          <p:cNvPr id="26" name="25 Conector recto"/>
          <p:cNvCxnSpPr>
            <a:stCxn id="25" idx="2"/>
          </p:cNvCxnSpPr>
          <p:nvPr/>
        </p:nvCxnSpPr>
        <p:spPr>
          <a:xfrm>
            <a:off x="6185541" y="1534326"/>
            <a:ext cx="0" cy="358078"/>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26 Conector recto"/>
          <p:cNvCxnSpPr/>
          <p:nvPr/>
        </p:nvCxnSpPr>
        <p:spPr>
          <a:xfrm>
            <a:off x="3460040" y="1892404"/>
            <a:ext cx="5451002" cy="0"/>
          </a:xfrm>
          <a:prstGeom prst="line">
            <a:avLst/>
          </a:prstGeom>
        </p:spPr>
        <p:style>
          <a:lnRef idx="3">
            <a:schemeClr val="accent2"/>
          </a:lnRef>
          <a:fillRef idx="0">
            <a:schemeClr val="accent2"/>
          </a:fillRef>
          <a:effectRef idx="2">
            <a:schemeClr val="accent2"/>
          </a:effectRef>
          <a:fontRef idx="minor">
            <a:schemeClr val="tx1"/>
          </a:fontRef>
        </p:style>
      </p:cxnSp>
      <p:sp>
        <p:nvSpPr>
          <p:cNvPr id="28" name="27 Rectángulo"/>
          <p:cNvSpPr/>
          <p:nvPr/>
        </p:nvSpPr>
        <p:spPr>
          <a:xfrm>
            <a:off x="8229600" y="2207335"/>
            <a:ext cx="1646605"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MX" dirty="0">
                <a:latin typeface="Arial" panose="020B0604020202020204" pitchFamily="34" charset="0"/>
                <a:cs typeface="Arial" panose="020B0604020202020204" pitchFamily="34" charset="0"/>
              </a:rPr>
              <a:t>No procederá </a:t>
            </a:r>
            <a:endParaRPr lang="es-MX" dirty="0"/>
          </a:p>
        </p:txBody>
      </p:sp>
      <p:sp>
        <p:nvSpPr>
          <p:cNvPr id="29" name="28 Rectángulo"/>
          <p:cNvSpPr/>
          <p:nvPr/>
        </p:nvSpPr>
        <p:spPr>
          <a:xfrm>
            <a:off x="2742511" y="2207335"/>
            <a:ext cx="1287532"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MX" dirty="0">
                <a:latin typeface="Arial" panose="020B0604020202020204" pitchFamily="34" charset="0"/>
                <a:cs typeface="Arial" panose="020B0604020202020204" pitchFamily="34" charset="0"/>
              </a:rPr>
              <a:t>procederá </a:t>
            </a:r>
            <a:endParaRPr lang="es-MX" dirty="0"/>
          </a:p>
        </p:txBody>
      </p:sp>
      <p:cxnSp>
        <p:nvCxnSpPr>
          <p:cNvPr id="30" name="29 Conector recto"/>
          <p:cNvCxnSpPr/>
          <p:nvPr/>
        </p:nvCxnSpPr>
        <p:spPr>
          <a:xfrm>
            <a:off x="8911042" y="2576667"/>
            <a:ext cx="0" cy="358078"/>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30 Conector recto"/>
          <p:cNvCxnSpPr/>
          <p:nvPr/>
        </p:nvCxnSpPr>
        <p:spPr>
          <a:xfrm>
            <a:off x="3460040" y="2576667"/>
            <a:ext cx="0" cy="358078"/>
          </a:xfrm>
          <a:prstGeom prst="line">
            <a:avLst/>
          </a:prstGeom>
        </p:spPr>
        <p:style>
          <a:lnRef idx="3">
            <a:schemeClr val="accent2"/>
          </a:lnRef>
          <a:fillRef idx="0">
            <a:schemeClr val="accent2"/>
          </a:fillRef>
          <a:effectRef idx="2">
            <a:schemeClr val="accent2"/>
          </a:effectRef>
          <a:fontRef idx="minor">
            <a:schemeClr val="tx1"/>
          </a:fontRef>
        </p:style>
      </p:cxnSp>
      <p:sp>
        <p:nvSpPr>
          <p:cNvPr id="32" name="31 Rectángulo"/>
          <p:cNvSpPr/>
          <p:nvPr/>
        </p:nvSpPr>
        <p:spPr>
          <a:xfrm>
            <a:off x="6553200" y="2891597"/>
            <a:ext cx="4891839" cy="1366587"/>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MX" sz="2000" b="1" dirty="0">
                <a:latin typeface="Arial" panose="020B0604020202020204" pitchFamily="34" charset="0"/>
                <a:cs typeface="Arial" panose="020B0604020202020204" pitchFamily="34" charset="0"/>
              </a:rPr>
              <a:t>En el caso de casillas en las que se hubiere realizado nuevo escrutinio y cómputo en la sesión de cómputo respectiva.</a:t>
            </a:r>
          </a:p>
        </p:txBody>
      </p:sp>
      <p:sp>
        <p:nvSpPr>
          <p:cNvPr id="33" name="32 Rectángulo"/>
          <p:cNvSpPr/>
          <p:nvPr/>
        </p:nvSpPr>
        <p:spPr>
          <a:xfrm>
            <a:off x="762000" y="2934745"/>
            <a:ext cx="5577025" cy="1323439"/>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MX" sz="2000" b="1" dirty="0">
                <a:latin typeface="Arial" panose="020B0604020202020204" pitchFamily="34" charset="0"/>
                <a:cs typeface="Arial" panose="020B0604020202020204" pitchFamily="34" charset="0"/>
              </a:rPr>
              <a:t>Cuando el nuevo escrutinio y cómputo solicitado no haya sido desahogado, sin causa justificada, en la sesión de cómputo correspondiente.</a:t>
            </a:r>
            <a:endParaRPr lang="es-MX" sz="2000" b="1" dirty="0"/>
          </a:p>
        </p:txBody>
      </p:sp>
      <p:cxnSp>
        <p:nvCxnSpPr>
          <p:cNvPr id="35" name="34 Conector recto"/>
          <p:cNvCxnSpPr/>
          <p:nvPr/>
        </p:nvCxnSpPr>
        <p:spPr>
          <a:xfrm>
            <a:off x="3460040" y="1892404"/>
            <a:ext cx="0" cy="295273"/>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36 Conector recto"/>
          <p:cNvCxnSpPr/>
          <p:nvPr/>
        </p:nvCxnSpPr>
        <p:spPr>
          <a:xfrm>
            <a:off x="8911042" y="1898162"/>
            <a:ext cx="0" cy="295273"/>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15" y="538436"/>
            <a:ext cx="2253710" cy="1664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1740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71600" y="152400"/>
            <a:ext cx="9753600" cy="954107"/>
          </a:xfrm>
          <a:prstGeom prst="rect">
            <a:avLst/>
          </a:prstGeom>
        </p:spPr>
        <p:txBody>
          <a:bodyPr wrap="square">
            <a:spAutoFit/>
          </a:bodyPr>
          <a:lstStyle/>
          <a:p>
            <a:pPr algn="ctr"/>
            <a:r>
              <a:rPr lang="es-MX" sz="2800" b="1" dirty="0">
                <a:solidFill>
                  <a:srgbClr val="C00000"/>
                </a:solidFill>
                <a:latin typeface="Arial Rounded MT Bold" panose="020F0704030504030204" pitchFamily="34" charset="0"/>
              </a:rPr>
              <a:t>P</a:t>
            </a:r>
            <a:r>
              <a:rPr lang="es-MX" sz="2800" b="1" dirty="0" smtClean="0">
                <a:solidFill>
                  <a:srgbClr val="C00000"/>
                </a:solidFill>
                <a:latin typeface="Arial Rounded MT Bold" panose="020F0704030504030204" pitchFamily="34" charset="0"/>
              </a:rPr>
              <a:t>rocedencia </a:t>
            </a:r>
            <a:r>
              <a:rPr lang="es-MX" sz="2800" b="1" dirty="0">
                <a:solidFill>
                  <a:srgbClr val="C00000"/>
                </a:solidFill>
                <a:latin typeface="Arial Rounded MT Bold" panose="020F0704030504030204" pitchFamily="34" charset="0"/>
              </a:rPr>
              <a:t>del incidente de un nuevo escrutinio y cómputo en sede judicial</a:t>
            </a:r>
            <a:endParaRPr lang="es-MX" sz="2800" dirty="0">
              <a:solidFill>
                <a:srgbClr val="C00000"/>
              </a:solidFill>
            </a:endParaRPr>
          </a:p>
        </p:txBody>
      </p:sp>
      <p:sp>
        <p:nvSpPr>
          <p:cNvPr id="4" name="3 Rectángulo"/>
          <p:cNvSpPr/>
          <p:nvPr/>
        </p:nvSpPr>
        <p:spPr>
          <a:xfrm>
            <a:off x="228600" y="1106507"/>
            <a:ext cx="11582400"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MX" sz="2000" b="1" dirty="0" smtClean="0">
                <a:latin typeface="Arial" panose="020B0604020202020204" pitchFamily="34" charset="0"/>
                <a:cs typeface="Arial" panose="020B0604020202020204" pitchFamily="34" charset="0"/>
              </a:rPr>
              <a:t>1</a:t>
            </a:r>
            <a:r>
              <a:rPr lang="es-MX" sz="2000" b="1" dirty="0">
                <a:latin typeface="Arial" panose="020B0604020202020204" pitchFamily="34" charset="0"/>
                <a:cs typeface="Arial" panose="020B0604020202020204" pitchFamily="34" charset="0"/>
              </a:rPr>
              <a:t>. </a:t>
            </a:r>
            <a:r>
              <a:rPr lang="es-MX" sz="2000" b="1" dirty="0">
                <a:solidFill>
                  <a:schemeClr val="tx1"/>
                </a:solidFill>
                <a:latin typeface="Arial" panose="020B0604020202020204" pitchFamily="34" charset="0"/>
                <a:cs typeface="Arial" panose="020B0604020202020204" pitchFamily="34" charset="0"/>
              </a:rPr>
              <a:t>Se demuestre que se detectaron alteraciones evidentes en el acta que obraba en poder del Presidente del Consejo Distrital o en la que obraba en el expediente de casilla que generan duda fundada sobre el resultado de la elección en la casilla y el Consejo Distrital se negó a realizar el nuevo escrutinio y cómputo. </a:t>
            </a:r>
          </a:p>
          <a:p>
            <a:pPr algn="just"/>
            <a:r>
              <a:rPr lang="es-MX" sz="2000" b="1" dirty="0" smtClean="0">
                <a:latin typeface="Arial" panose="020B0604020202020204" pitchFamily="34" charset="0"/>
                <a:cs typeface="Arial" panose="020B0604020202020204" pitchFamily="34" charset="0"/>
              </a:rPr>
              <a:t>2</a:t>
            </a:r>
            <a:r>
              <a:rPr lang="es-MX" sz="2000" b="1" dirty="0">
                <a:latin typeface="Arial" panose="020B0604020202020204" pitchFamily="34" charset="0"/>
                <a:cs typeface="Arial" panose="020B0604020202020204" pitchFamily="34" charset="0"/>
              </a:rPr>
              <a:t>. </a:t>
            </a:r>
            <a:r>
              <a:rPr lang="es-MX" sz="2000" b="1" dirty="0">
                <a:solidFill>
                  <a:schemeClr val="tx2"/>
                </a:solidFill>
                <a:latin typeface="Arial" panose="020B0604020202020204" pitchFamily="34" charset="0"/>
                <a:cs typeface="Arial" panose="020B0604020202020204" pitchFamily="34" charset="0"/>
              </a:rPr>
              <a:t>Se demuestre en juicio que no existía el acta de escrutinio y cómputo en el expediente de la casilla, ni obraba en poder del Presidente del Consejo Distrital.</a:t>
            </a:r>
          </a:p>
          <a:p>
            <a:pPr algn="just"/>
            <a:r>
              <a:rPr lang="es-MX" sz="2000" b="1" dirty="0" smtClean="0">
                <a:latin typeface="Arial" panose="020B0604020202020204" pitchFamily="34" charset="0"/>
                <a:cs typeface="Arial" panose="020B0604020202020204" pitchFamily="34" charset="0"/>
              </a:rPr>
              <a:t>3</a:t>
            </a:r>
            <a:r>
              <a:rPr lang="es-MX" sz="2000" b="1" dirty="0">
                <a:latin typeface="Arial" panose="020B0604020202020204" pitchFamily="34" charset="0"/>
                <a:cs typeface="Arial" panose="020B0604020202020204" pitchFamily="34" charset="0"/>
              </a:rPr>
              <a:t>. </a:t>
            </a:r>
            <a:r>
              <a:rPr lang="es-MX" sz="2000" b="1" dirty="0">
                <a:solidFill>
                  <a:schemeClr val="tx1"/>
                </a:solidFill>
                <a:latin typeface="Arial" panose="020B0604020202020204" pitchFamily="34" charset="0"/>
                <a:cs typeface="Arial" panose="020B0604020202020204" pitchFamily="34" charset="0"/>
              </a:rPr>
              <a:t>En el juicio de inconformidad se demuestre que, a pesar de existir errores o inconsistencias entre rubros fundamentales de las actas de escrutinio y cómputo de cada casilla, el Consejo Distrital no realizó de oficio el nuevo escrutinio y cómputo. </a:t>
            </a:r>
          </a:p>
          <a:p>
            <a:pPr algn="just"/>
            <a:r>
              <a:rPr lang="es-MX" sz="2000" b="1" dirty="0">
                <a:solidFill>
                  <a:schemeClr val="tx1"/>
                </a:solidFill>
                <a:latin typeface="Arial" panose="020B0604020202020204" pitchFamily="34" charset="0"/>
                <a:cs typeface="Arial" panose="020B0604020202020204" pitchFamily="34" charset="0"/>
              </a:rPr>
              <a:t>En este caso es necesario que el Tribunal constate que existen diferencias insuperables en rubros fundamentales o datos en blanco, sin posibilidad de aclararlos o corregirlos con otros elementos de las actas. </a:t>
            </a:r>
          </a:p>
          <a:p>
            <a:pPr algn="just"/>
            <a:r>
              <a:rPr lang="es-MX" sz="2000" b="1" dirty="0" smtClean="0">
                <a:latin typeface="Arial" panose="020B0604020202020204" pitchFamily="34" charset="0"/>
                <a:cs typeface="Arial" panose="020B0604020202020204" pitchFamily="34" charset="0"/>
              </a:rPr>
              <a:t>4</a:t>
            </a:r>
            <a:r>
              <a:rPr lang="es-MX" sz="2000" b="1" dirty="0">
                <a:latin typeface="Arial" panose="020B0604020202020204" pitchFamily="34" charset="0"/>
                <a:cs typeface="Arial" panose="020B0604020202020204" pitchFamily="34" charset="0"/>
              </a:rPr>
              <a:t>. </a:t>
            </a:r>
            <a:r>
              <a:rPr lang="es-MX" sz="2000" b="1" dirty="0">
                <a:solidFill>
                  <a:schemeClr val="tx2"/>
                </a:solidFill>
                <a:latin typeface="Arial" panose="020B0604020202020204" pitchFamily="34" charset="0"/>
                <a:cs typeface="Arial" panose="020B0604020202020204" pitchFamily="34" charset="0"/>
              </a:rPr>
              <a:t>Se demuestre que el número de votos nulos es mayor a la diferencia entre el primer y segundo lugar, y a pesar de ello el Consejo Distrital no realizó la diligencia de nuevo escrutinio y cómputo. </a:t>
            </a:r>
          </a:p>
          <a:p>
            <a:pPr algn="just"/>
            <a:r>
              <a:rPr lang="es-MX" sz="2000" b="1" dirty="0" smtClean="0">
                <a:latin typeface="Arial" panose="020B0604020202020204" pitchFamily="34" charset="0"/>
                <a:cs typeface="Arial" panose="020B0604020202020204" pitchFamily="34" charset="0"/>
              </a:rPr>
              <a:t>5</a:t>
            </a:r>
            <a:r>
              <a:rPr lang="es-MX" sz="2000" b="1" dirty="0">
                <a:latin typeface="Arial" panose="020B0604020202020204" pitchFamily="34" charset="0"/>
                <a:cs typeface="Arial" panose="020B0604020202020204" pitchFamily="34" charset="0"/>
              </a:rPr>
              <a:t>. Cuando se demuestre en juicio que todos los votos en una casilla se emitieron a favor de un mismo partido y a pesar de ello no se realizó el nuevo escrutinio y cómputo en sede administrativa.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604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4800" y="384601"/>
            <a:ext cx="11116989" cy="830997"/>
          </a:xfrm>
          <a:prstGeom prst="rect">
            <a:avLst/>
          </a:prstGeom>
        </p:spPr>
        <p:txBody>
          <a:bodyPr wrap="square">
            <a:spAutoFit/>
          </a:bodyPr>
          <a:lstStyle/>
          <a:p>
            <a:pPr algn="ctr"/>
            <a:r>
              <a:rPr lang="es-MX" sz="2400" b="1" dirty="0">
                <a:solidFill>
                  <a:srgbClr val="C00000"/>
                </a:solidFill>
                <a:latin typeface="Arial Rounded MT Bold" panose="020F0704030504030204" pitchFamily="34" charset="0"/>
              </a:rPr>
              <a:t>Por el contrario, no procederá la pretensión incidental de nuevo escrutinio y cómputo de las casillas, en los siguientes supuestos: </a:t>
            </a:r>
            <a:endParaRPr lang="es-MX" sz="2400" dirty="0">
              <a:solidFill>
                <a:srgbClr val="C00000"/>
              </a:solidFill>
              <a:latin typeface="Arial Rounded MT Bold" panose="020F0704030504030204" pitchFamily="34" charset="0"/>
            </a:endParaRPr>
          </a:p>
        </p:txBody>
      </p:sp>
      <p:sp>
        <p:nvSpPr>
          <p:cNvPr id="3" name="2 Rectángulo"/>
          <p:cNvSpPr/>
          <p:nvPr/>
        </p:nvSpPr>
        <p:spPr>
          <a:xfrm>
            <a:off x="636631" y="1248580"/>
            <a:ext cx="10896600" cy="47089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Arial" panose="020B0604020202020204" pitchFamily="34" charset="0"/>
              <a:buChar char="•"/>
            </a:pPr>
            <a:r>
              <a:rPr lang="es-MX" sz="2000" b="1" dirty="0">
                <a:latin typeface="Arial" panose="020B0604020202020204" pitchFamily="34" charset="0"/>
                <a:cs typeface="Arial" panose="020B0604020202020204" pitchFamily="34" charset="0"/>
              </a:rPr>
              <a:t>Cuando el Consejo Distrital ya hubiere realizado el nuevo escrutinio cómputo, observando las formalidades de ley. </a:t>
            </a:r>
          </a:p>
          <a:p>
            <a:pPr marL="285750" indent="-285750" algn="just">
              <a:lnSpc>
                <a:spcPct val="150000"/>
              </a:lnSpc>
              <a:buFont typeface="Arial" panose="020B0604020202020204" pitchFamily="34" charset="0"/>
              <a:buChar char="•"/>
            </a:pPr>
            <a:r>
              <a:rPr lang="es-MX" sz="2000" b="1" dirty="0">
                <a:solidFill>
                  <a:schemeClr val="tx2"/>
                </a:solidFill>
                <a:latin typeface="Arial" panose="020B0604020202020204" pitchFamily="34" charset="0"/>
                <a:cs typeface="Arial" panose="020B0604020202020204" pitchFamily="34" charset="0"/>
              </a:rPr>
              <a:t>Cuando el error o inconsistencia que se hace valer en el incidente se refiera a datos auxiliares comparados entre sí, o la comparación de rubros auxiliares relativos a boletas frente a uno de los rubros fundamentales referidos a votos. </a:t>
            </a:r>
          </a:p>
          <a:p>
            <a:pPr marL="285750" indent="-285750" algn="just">
              <a:lnSpc>
                <a:spcPct val="150000"/>
              </a:lnSpc>
              <a:buFont typeface="Arial" panose="020B0604020202020204" pitchFamily="34" charset="0"/>
              <a:buChar char="•"/>
            </a:pPr>
            <a:r>
              <a:rPr lang="es-MX" sz="2000" b="1" dirty="0">
                <a:latin typeface="Arial" panose="020B0604020202020204" pitchFamily="34" charset="0"/>
                <a:cs typeface="Arial" panose="020B0604020202020204" pitchFamily="34" charset="0"/>
              </a:rPr>
              <a:t>Cuando se solicite el nuevo escrutinio y cómputo de casillas en cuyas actas coinciden plenamente los rubros fundamentales referidos a votos. </a:t>
            </a:r>
          </a:p>
          <a:p>
            <a:pPr marL="285750" indent="-285750" algn="just">
              <a:lnSpc>
                <a:spcPct val="150000"/>
              </a:lnSpc>
              <a:buFont typeface="Arial" panose="020B0604020202020204" pitchFamily="34" charset="0"/>
              <a:buChar char="•"/>
            </a:pPr>
            <a:r>
              <a:rPr lang="es-MX" sz="2000" b="1" dirty="0">
                <a:solidFill>
                  <a:schemeClr val="tx2"/>
                </a:solidFill>
                <a:latin typeface="Arial" panose="020B0604020202020204" pitchFamily="34" charset="0"/>
                <a:cs typeface="Arial" panose="020B0604020202020204" pitchFamily="34" charset="0"/>
              </a:rPr>
              <a:t>Cuando existan errores, inconsistencias o datos en blanco en rubros fundamentales referidos a votos, pero se pueden corregir o aclarar a partir de los demás elementos de las actas.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4204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90601" y="4724400"/>
            <a:ext cx="10126388" cy="646331"/>
          </a:xfrm>
          <a:prstGeom prst="rect">
            <a:avLst/>
          </a:prstGeom>
        </p:spPr>
        <p:txBody>
          <a:bodyPr wrap="square">
            <a:spAutoFit/>
          </a:bodyPr>
          <a:lstStyle/>
          <a:p>
            <a:pPr algn="ctr"/>
            <a:r>
              <a:rPr lang="es-MX" sz="3600" dirty="0">
                <a:solidFill>
                  <a:schemeClr val="tx2">
                    <a:lumMod val="50000"/>
                  </a:schemeClr>
                </a:solidFill>
                <a:latin typeface="Arial Rounded MT Bold" panose="020F0704030504030204" pitchFamily="34" charset="0"/>
              </a:rPr>
              <a:t>Casos </a:t>
            </a:r>
            <a:r>
              <a:rPr lang="es-MX" sz="3600" dirty="0" smtClean="0">
                <a:solidFill>
                  <a:schemeClr val="tx2">
                    <a:lumMod val="50000"/>
                  </a:schemeClr>
                </a:solidFill>
                <a:latin typeface="Arial Rounded MT Bold" panose="020F0704030504030204" pitchFamily="34" charset="0"/>
              </a:rPr>
              <a:t>prácticos de calificación de votos</a:t>
            </a:r>
            <a:endParaRPr lang="es-MX" sz="3600" dirty="0">
              <a:solidFill>
                <a:schemeClr val="tx2">
                  <a:lumMod val="50000"/>
                </a:schemeClr>
              </a:solidFill>
              <a:latin typeface="Arial Rounded MT Bold" panose="020F0704030504030204"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41882"/>
            <a:ext cx="3810000" cy="3333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6446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419600" y="304800"/>
            <a:ext cx="3817455" cy="584775"/>
          </a:xfrm>
          <a:prstGeom prst="rect">
            <a:avLst/>
          </a:prstGeom>
        </p:spPr>
        <p:txBody>
          <a:bodyPr wrap="none">
            <a:spAutoFit/>
          </a:bodyPr>
          <a:lstStyle/>
          <a:p>
            <a:r>
              <a:rPr lang="es-MX" sz="3200" dirty="0">
                <a:solidFill>
                  <a:schemeClr val="tx2"/>
                </a:solidFill>
                <a:latin typeface="Arial Rounded MT Bold" panose="020F0704030504030204" pitchFamily="34" charset="0"/>
              </a:rPr>
              <a:t>Voto Válido o Nulo</a:t>
            </a:r>
          </a:p>
        </p:txBody>
      </p:sp>
      <p:sp>
        <p:nvSpPr>
          <p:cNvPr id="3" name="2 Rectángulo"/>
          <p:cNvSpPr/>
          <p:nvPr/>
        </p:nvSpPr>
        <p:spPr>
          <a:xfrm>
            <a:off x="2061210" y="917138"/>
            <a:ext cx="9601200" cy="830997"/>
          </a:xfrm>
          <a:prstGeom prst="rect">
            <a:avLst/>
          </a:prstGeom>
        </p:spPr>
        <p:txBody>
          <a:bodyPr wrap="square">
            <a:spAutoFit/>
          </a:bodyPr>
          <a:lstStyle/>
          <a:p>
            <a:pPr algn="just"/>
            <a:r>
              <a:rPr lang="es-MX" sz="2400" b="1" dirty="0" smtClean="0">
                <a:latin typeface="Arial" panose="020B0604020202020204" pitchFamily="34" charset="0"/>
                <a:cs typeface="Arial" panose="020B0604020202020204" pitchFamily="34" charset="0"/>
              </a:rPr>
              <a:t>Para </a:t>
            </a:r>
            <a:r>
              <a:rPr lang="es-MX" sz="2400" b="1" dirty="0">
                <a:latin typeface="Arial" panose="020B0604020202020204" pitchFamily="34" charset="0"/>
                <a:cs typeface="Arial" panose="020B0604020202020204" pitchFamily="34" charset="0"/>
              </a:rPr>
              <a:t>determinar la validez o nulidad de los votos </a:t>
            </a:r>
            <a:r>
              <a:rPr lang="es-MX" sz="2400" b="1" dirty="0" smtClean="0">
                <a:latin typeface="Arial" panose="020B0604020202020204" pitchFamily="34" charset="0"/>
                <a:cs typeface="Arial" panose="020B0604020202020204" pitchFamily="34" charset="0"/>
              </a:rPr>
              <a:t>se observarán </a:t>
            </a:r>
            <a:r>
              <a:rPr lang="es-MX" sz="2400" b="1" dirty="0">
                <a:latin typeface="Arial" panose="020B0604020202020204" pitchFamily="34" charset="0"/>
                <a:cs typeface="Arial" panose="020B0604020202020204" pitchFamily="34" charset="0"/>
              </a:rPr>
              <a:t>las reglas siguientes:</a:t>
            </a:r>
          </a:p>
        </p:txBody>
      </p:sp>
      <p:sp>
        <p:nvSpPr>
          <p:cNvPr id="4" name="3 Rectángulo"/>
          <p:cNvSpPr/>
          <p:nvPr/>
        </p:nvSpPr>
        <p:spPr>
          <a:xfrm>
            <a:off x="990600" y="1951911"/>
            <a:ext cx="10363200"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MX" b="1" dirty="0" smtClean="0">
                <a:latin typeface="Arial" panose="020B0604020202020204" pitchFamily="34" charset="0"/>
                <a:cs typeface="Arial" panose="020B0604020202020204" pitchFamily="34" charset="0"/>
              </a:rPr>
              <a:t>1. Se </a:t>
            </a:r>
            <a:r>
              <a:rPr lang="es-MX" b="1" dirty="0">
                <a:latin typeface="Arial" panose="020B0604020202020204" pitchFamily="34" charset="0"/>
                <a:cs typeface="Arial" panose="020B0604020202020204" pitchFamily="34" charset="0"/>
              </a:rPr>
              <a:t>contará </a:t>
            </a:r>
            <a:r>
              <a:rPr lang="es-MX" b="1" dirty="0" smtClean="0">
                <a:latin typeface="Arial" panose="020B0604020202020204" pitchFamily="34" charset="0"/>
                <a:cs typeface="Arial" panose="020B0604020202020204" pitchFamily="34" charset="0"/>
              </a:rPr>
              <a:t>como </a:t>
            </a:r>
            <a:r>
              <a:rPr lang="es-MX" b="1" dirty="0">
                <a:latin typeface="Arial" panose="020B0604020202020204" pitchFamily="34" charset="0"/>
                <a:cs typeface="Arial" panose="020B0604020202020204" pitchFamily="34" charset="0"/>
              </a:rPr>
              <a:t>voto </a:t>
            </a:r>
            <a:r>
              <a:rPr lang="es-MX" b="1" dirty="0" smtClean="0">
                <a:latin typeface="Arial" panose="020B0604020202020204" pitchFamily="34" charset="0"/>
                <a:cs typeface="Arial" panose="020B0604020202020204" pitchFamily="34" charset="0"/>
              </a:rPr>
              <a:t>válido, </a:t>
            </a:r>
            <a:r>
              <a:rPr lang="es-MX" b="1" dirty="0">
                <a:latin typeface="Arial" panose="020B0604020202020204" pitchFamily="34" charset="0"/>
                <a:cs typeface="Arial" panose="020B0604020202020204" pitchFamily="34" charset="0"/>
              </a:rPr>
              <a:t>la </a:t>
            </a:r>
            <a:r>
              <a:rPr lang="es-MX" b="1" dirty="0">
                <a:solidFill>
                  <a:srgbClr val="FF0000"/>
                </a:solidFill>
                <a:latin typeface="Arial" panose="020B0604020202020204" pitchFamily="34" charset="0"/>
                <a:cs typeface="Arial" panose="020B0604020202020204" pitchFamily="34" charset="0"/>
              </a:rPr>
              <a:t>marca</a:t>
            </a:r>
            <a:r>
              <a:rPr lang="es-MX" b="1" dirty="0">
                <a:latin typeface="Arial" panose="020B0604020202020204" pitchFamily="34" charset="0"/>
                <a:cs typeface="Arial" panose="020B0604020202020204" pitchFamily="34" charset="0"/>
              </a:rPr>
              <a:t> que haga el elector </a:t>
            </a:r>
            <a:r>
              <a:rPr lang="es-MX" b="1" dirty="0" smtClean="0">
                <a:latin typeface="Arial" panose="020B0604020202020204" pitchFamily="34" charset="0"/>
                <a:cs typeface="Arial" panose="020B0604020202020204" pitchFamily="34" charset="0"/>
              </a:rPr>
              <a:t>el recuadro </a:t>
            </a:r>
            <a:r>
              <a:rPr lang="es-MX" b="1" dirty="0">
                <a:latin typeface="Arial" panose="020B0604020202020204" pitchFamily="34" charset="0"/>
                <a:cs typeface="Arial" panose="020B0604020202020204" pitchFamily="34" charset="0"/>
              </a:rPr>
              <a:t>que </a:t>
            </a:r>
            <a:r>
              <a:rPr lang="es-MX" b="1" dirty="0" smtClean="0">
                <a:latin typeface="Arial" panose="020B0604020202020204" pitchFamily="34" charset="0"/>
                <a:cs typeface="Arial" panose="020B0604020202020204" pitchFamily="34" charset="0"/>
              </a:rPr>
              <a:t>contenga </a:t>
            </a:r>
            <a:r>
              <a:rPr lang="es-MX" b="1" dirty="0">
                <a:latin typeface="Arial" panose="020B0604020202020204" pitchFamily="34" charset="0"/>
                <a:cs typeface="Arial" panose="020B0604020202020204" pitchFamily="34" charset="0"/>
              </a:rPr>
              <a:t>el emblema de un partido </a:t>
            </a:r>
            <a:r>
              <a:rPr lang="es-MX" b="1" dirty="0" smtClean="0">
                <a:latin typeface="Arial" panose="020B0604020202020204" pitchFamily="34" charset="0"/>
                <a:cs typeface="Arial" panose="020B0604020202020204" pitchFamily="34" charset="0"/>
              </a:rPr>
              <a:t>político o el candidato de su preferencia (candidato independiente).</a:t>
            </a:r>
          </a:p>
          <a:p>
            <a:pPr algn="just"/>
            <a:endParaRPr lang="es-MX" b="1" dirty="0">
              <a:latin typeface="Arial" panose="020B0604020202020204" pitchFamily="34" charset="0"/>
              <a:cs typeface="Arial" panose="020B0604020202020204" pitchFamily="34" charset="0"/>
            </a:endParaRPr>
          </a:p>
          <a:p>
            <a:pPr algn="just"/>
            <a:r>
              <a:rPr lang="es-MX" b="1" dirty="0" smtClean="0">
                <a:latin typeface="Arial" panose="020B0604020202020204" pitchFamily="34" charset="0"/>
                <a:cs typeface="Arial" panose="020B0604020202020204" pitchFamily="34" charset="0"/>
              </a:rPr>
              <a:t>2. Los votos en coaliciones:</a:t>
            </a:r>
          </a:p>
          <a:p>
            <a:pPr algn="just"/>
            <a:r>
              <a:rPr lang="es-MX" b="1" dirty="0" smtClean="0">
                <a:latin typeface="Arial" panose="020B0604020202020204" pitchFamily="34" charset="0"/>
                <a:cs typeface="Arial" panose="020B0604020202020204" pitchFamily="34" charset="0"/>
              </a:rPr>
              <a:t>	</a:t>
            </a:r>
            <a:r>
              <a:rPr lang="es-MX" b="1" dirty="0" smtClean="0">
                <a:solidFill>
                  <a:schemeClr val="tx2"/>
                </a:solidFill>
                <a:latin typeface="Arial" panose="020B0604020202020204" pitchFamily="34" charset="0"/>
                <a:cs typeface="Arial" panose="020B0604020202020204" pitchFamily="34" charset="0"/>
              </a:rPr>
              <a:t>a). Si se marca un solo emblema de un partido político coaligado, contara para el candidato y su partido;</a:t>
            </a:r>
          </a:p>
          <a:p>
            <a:pPr algn="just"/>
            <a:r>
              <a:rPr lang="es-MX" b="1" dirty="0" smtClean="0">
                <a:solidFill>
                  <a:schemeClr val="tx2"/>
                </a:solidFill>
                <a:latin typeface="Arial" panose="020B0604020202020204" pitchFamily="34" charset="0"/>
                <a:cs typeface="Arial" panose="020B0604020202020204" pitchFamily="34" charset="0"/>
              </a:rPr>
              <a:t>	b). Cuando la marca se realice en dos o mas partidos coaligados, este únicamente contara para el candidato y se distribuirán equitativamente entre los que se hubieren marcado.</a:t>
            </a:r>
          </a:p>
          <a:p>
            <a:pPr algn="just"/>
            <a:endParaRPr lang="es-MX" b="1" dirty="0">
              <a:latin typeface="Arial" panose="020B0604020202020204" pitchFamily="34" charset="0"/>
              <a:cs typeface="Arial" panose="020B0604020202020204" pitchFamily="34" charset="0"/>
            </a:endParaRPr>
          </a:p>
          <a:p>
            <a:pPr algn="just"/>
            <a:r>
              <a:rPr lang="es-MX" b="1" dirty="0" smtClean="0">
                <a:latin typeface="Arial" panose="020B0604020202020204" pitchFamily="34" charset="0"/>
                <a:cs typeface="Arial" panose="020B0604020202020204" pitchFamily="34" charset="0"/>
              </a:rPr>
              <a:t>3. Se </a:t>
            </a:r>
            <a:r>
              <a:rPr lang="es-MX" b="1" dirty="0">
                <a:latin typeface="Arial" panose="020B0604020202020204" pitchFamily="34" charset="0"/>
                <a:cs typeface="Arial" panose="020B0604020202020204" pitchFamily="34" charset="0"/>
              </a:rPr>
              <a:t>contará como nulo cualquier voto emitido en forma distinta a la señalada; y </a:t>
            </a:r>
          </a:p>
          <a:p>
            <a:pPr marL="342900" indent="-342900" algn="just">
              <a:buAutoNum type="arabicPeriod"/>
            </a:pPr>
            <a:endParaRPr lang="es-MX" b="1" dirty="0">
              <a:latin typeface="Arial" panose="020B0604020202020204" pitchFamily="34" charset="0"/>
              <a:cs typeface="Arial" panose="020B0604020202020204" pitchFamily="34" charset="0"/>
            </a:endParaRPr>
          </a:p>
          <a:p>
            <a:pPr algn="just"/>
            <a:r>
              <a:rPr lang="es-MX" b="1" dirty="0" smtClean="0">
                <a:latin typeface="Arial" panose="020B0604020202020204" pitchFamily="34" charset="0"/>
                <a:cs typeface="Arial" panose="020B0604020202020204" pitchFamily="34" charset="0"/>
              </a:rPr>
              <a:t>4. Los </a:t>
            </a:r>
            <a:r>
              <a:rPr lang="es-MX" b="1" dirty="0">
                <a:latin typeface="Arial" panose="020B0604020202020204" pitchFamily="34" charset="0"/>
                <a:cs typeface="Arial" panose="020B0604020202020204" pitchFamily="34" charset="0"/>
              </a:rPr>
              <a:t>votos emitidos a favor de candidatos no registrados se asentarán en el acta por separado. </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descr="Fallo de la Suprema Corte: partidos coaligados se dividirÃ¡n sufragi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63463"/>
            <a:ext cx="1756410" cy="1320800"/>
          </a:xfrm>
          <a:prstGeom prst="rect">
            <a:avLst/>
          </a:prstGeom>
          <a:noFill/>
          <a:ln>
            <a:noFill/>
          </a:ln>
        </p:spPr>
      </p:pic>
    </p:spTree>
    <p:extLst>
      <p:ext uri="{BB962C8B-B14F-4D97-AF65-F5344CB8AC3E}">
        <p14:creationId xmlns:p14="http://schemas.microsoft.com/office/powerpoint/2010/main" val="334285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90600" y="1951911"/>
            <a:ext cx="10363200" cy="44319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MX" b="1" dirty="0" smtClean="0">
                <a:latin typeface="Arial" panose="020B0604020202020204" pitchFamily="34" charset="0"/>
                <a:cs typeface="Arial" panose="020B0604020202020204" pitchFamily="34" charset="0"/>
              </a:rPr>
              <a:t>Artículo </a:t>
            </a:r>
            <a:r>
              <a:rPr lang="es-MX" b="1" dirty="0">
                <a:latin typeface="Arial" panose="020B0604020202020204" pitchFamily="34" charset="0"/>
                <a:cs typeface="Arial" panose="020B0604020202020204" pitchFamily="34" charset="0"/>
              </a:rPr>
              <a:t>356. Para determinar la validez o nulidad de los votos se observarán las reglas siguientes</a:t>
            </a:r>
            <a:r>
              <a:rPr lang="es-MX" b="1" dirty="0" smtClean="0">
                <a:latin typeface="Arial" panose="020B0604020202020204" pitchFamily="34" charset="0"/>
                <a:cs typeface="Arial" panose="020B0604020202020204" pitchFamily="34" charset="0"/>
              </a:rPr>
              <a:t>: …</a:t>
            </a:r>
          </a:p>
          <a:p>
            <a:pPr algn="just"/>
            <a:endParaRPr lang="es-MX" b="1" dirty="0">
              <a:latin typeface="Arial" panose="020B0604020202020204" pitchFamily="34" charset="0"/>
              <a:cs typeface="Arial" panose="020B0604020202020204" pitchFamily="34" charset="0"/>
            </a:endParaRPr>
          </a:p>
          <a:p>
            <a:pPr algn="just"/>
            <a:r>
              <a:rPr lang="es-MX" b="1" dirty="0" smtClean="0">
                <a:solidFill>
                  <a:schemeClr val="tx1"/>
                </a:solidFill>
                <a:latin typeface="Arial" panose="020B0604020202020204" pitchFamily="34" charset="0"/>
                <a:cs typeface="Arial" panose="020B0604020202020204" pitchFamily="34" charset="0"/>
              </a:rPr>
              <a:t>III. Se contará como un voto válido para el candidato común, la marca o marcas que haga el elector dentro de uno o varios cuadros o círculos en los que se contenga el nombre o nombres de los candidatos comunes y el emblema de los Partidos Políticos, de tal modo que a simple vista se desprenda, de manera indubitable, que votó en favor de determinado candidato o fórmula postulado en común; </a:t>
            </a:r>
            <a:r>
              <a:rPr lang="es-MX" sz="2000" b="1" dirty="0" smtClean="0">
                <a:solidFill>
                  <a:srgbClr val="FF0000"/>
                </a:solidFill>
                <a:latin typeface="Arial" panose="020B0604020202020204" pitchFamily="34" charset="0"/>
                <a:cs typeface="Arial" panose="020B0604020202020204" pitchFamily="34" charset="0"/>
              </a:rPr>
              <a:t>en el caso de que el elector marque uno o más cuadros o círculos, el voto se asignará al partido postulante.</a:t>
            </a:r>
          </a:p>
          <a:p>
            <a:pPr algn="just"/>
            <a:endParaRPr lang="es-MX" b="1" dirty="0" smtClean="0">
              <a:latin typeface="Arial" panose="020B0604020202020204" pitchFamily="34" charset="0"/>
              <a:cs typeface="Arial" panose="020B0604020202020204" pitchFamily="34" charset="0"/>
            </a:endParaRPr>
          </a:p>
          <a:p>
            <a:pPr algn="just"/>
            <a:r>
              <a:rPr lang="es-MX" b="1" dirty="0" smtClean="0">
                <a:latin typeface="Arial" panose="020B0604020202020204" pitchFamily="34" charset="0"/>
                <a:cs typeface="Arial" panose="020B0604020202020204" pitchFamily="34" charset="0"/>
              </a:rPr>
              <a:t>CONCLUSIÓN</a:t>
            </a:r>
          </a:p>
          <a:p>
            <a:pPr algn="just"/>
            <a:r>
              <a:rPr lang="es-MX" sz="2000" b="1" dirty="0" smtClean="0">
                <a:solidFill>
                  <a:schemeClr val="tx1"/>
                </a:solidFill>
                <a:latin typeface="Arial" panose="020B0604020202020204" pitchFamily="34" charset="0"/>
                <a:cs typeface="Arial" panose="020B0604020202020204" pitchFamily="34" charset="0"/>
              </a:rPr>
              <a:t>La Corte declaró la inconstitucionalidad de la citada porción normativa, porque establecía </a:t>
            </a:r>
            <a:r>
              <a:rPr lang="es-MX" sz="2000" b="1" dirty="0">
                <a:solidFill>
                  <a:schemeClr val="tx1"/>
                </a:solidFill>
                <a:latin typeface="Arial" panose="020B0604020202020204" pitchFamily="34" charset="0"/>
                <a:cs typeface="Arial" panose="020B0604020202020204" pitchFamily="34" charset="0"/>
              </a:rPr>
              <a:t>una </a:t>
            </a:r>
            <a:r>
              <a:rPr lang="es-MX" sz="2000" b="1" dirty="0">
                <a:solidFill>
                  <a:srgbClr val="FF0000"/>
                </a:solidFill>
                <a:latin typeface="Arial" panose="020B0604020202020204" pitchFamily="34" charset="0"/>
                <a:cs typeface="Arial" panose="020B0604020202020204" pitchFamily="34" charset="0"/>
              </a:rPr>
              <a:t>distribución inequitativa de los votos </a:t>
            </a:r>
            <a:r>
              <a:rPr lang="es-MX" sz="2000" b="1" dirty="0">
                <a:solidFill>
                  <a:schemeClr val="tx1"/>
                </a:solidFill>
                <a:latin typeface="Arial" panose="020B0604020202020204" pitchFamily="34" charset="0"/>
                <a:cs typeface="Arial" panose="020B0604020202020204" pitchFamily="34" charset="0"/>
              </a:rPr>
              <a:t>en el supuesto de que los ciudadanos voten por más de una opción de los partidos coaligados y de las candidaturas comunes. </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2 Rectángulo"/>
          <p:cNvSpPr/>
          <p:nvPr/>
        </p:nvSpPr>
        <p:spPr>
          <a:xfrm>
            <a:off x="4953000" y="207317"/>
            <a:ext cx="5943600" cy="461665"/>
          </a:xfrm>
          <a:prstGeom prst="rect">
            <a:avLst/>
          </a:prstGeom>
        </p:spPr>
        <p:txBody>
          <a:bodyPr wrap="square">
            <a:spAutoFit/>
          </a:bodyPr>
          <a:lstStyle/>
          <a:p>
            <a:pPr algn="just"/>
            <a:r>
              <a:rPr lang="es-MX" sz="2400" b="1" dirty="0" smtClean="0">
                <a:latin typeface="Arial" panose="020B0604020202020204" pitchFamily="34" charset="0"/>
                <a:cs typeface="Arial" panose="020B0604020202020204" pitchFamily="34" charset="0"/>
              </a:rPr>
              <a:t>Acción de Inconstitucionalidad 45/2015</a:t>
            </a:r>
            <a:endParaRPr lang="es-MX" sz="2400" b="1" dirty="0">
              <a:latin typeface="Arial" panose="020B0604020202020204" pitchFamily="34" charset="0"/>
              <a:cs typeface="Arial" panose="020B0604020202020204" pitchFamily="34" charset="0"/>
            </a:endParaRPr>
          </a:p>
        </p:txBody>
      </p:sp>
      <p:pic>
        <p:nvPicPr>
          <p:cNvPr id="11" name="Imagen 10" descr="Resultado de imagen para scj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07317"/>
            <a:ext cx="3928281" cy="1621483"/>
          </a:xfrm>
          <a:prstGeom prst="rect">
            <a:avLst/>
          </a:prstGeom>
          <a:noFill/>
          <a:ln>
            <a:noFill/>
          </a:ln>
        </p:spPr>
      </p:pic>
      <p:sp>
        <p:nvSpPr>
          <p:cNvPr id="13" name="Rectángulo 12"/>
          <p:cNvSpPr/>
          <p:nvPr/>
        </p:nvSpPr>
        <p:spPr>
          <a:xfrm>
            <a:off x="5040323" y="695140"/>
            <a:ext cx="6096000" cy="1200329"/>
          </a:xfrm>
          <a:prstGeom prst="rect">
            <a:avLst/>
          </a:prstGeom>
        </p:spPr>
        <p:txBody>
          <a:bodyPr>
            <a:spAutoFit/>
          </a:bodyPr>
          <a:lstStyle/>
          <a:p>
            <a:pPr algn="just"/>
            <a:r>
              <a:rPr lang="es-MX" b="1" dirty="0">
                <a:latin typeface="Arial" panose="020B0604020202020204" pitchFamily="34" charset="0"/>
                <a:cs typeface="Arial" panose="020B0604020202020204" pitchFamily="34" charset="0"/>
              </a:rPr>
              <a:t>Los Partidos </a:t>
            </a:r>
            <a:r>
              <a:rPr lang="es-MX" b="1" dirty="0">
                <a:solidFill>
                  <a:srgbClr val="FF0000"/>
                </a:solidFill>
                <a:latin typeface="Arial" panose="020B0604020202020204" pitchFamily="34" charset="0"/>
                <a:cs typeface="Arial" panose="020B0604020202020204" pitchFamily="34" charset="0"/>
              </a:rPr>
              <a:t>Movimiento Ciudadano</a:t>
            </a:r>
            <a:r>
              <a:rPr lang="es-MX" b="1" dirty="0">
                <a:latin typeface="Arial" panose="020B0604020202020204" pitchFamily="34" charset="0"/>
                <a:cs typeface="Arial" panose="020B0604020202020204" pitchFamily="34" charset="0"/>
              </a:rPr>
              <a:t>, </a:t>
            </a:r>
            <a:r>
              <a:rPr lang="es-MX" b="1" dirty="0">
                <a:solidFill>
                  <a:srgbClr val="FF0000"/>
                </a:solidFill>
                <a:latin typeface="Arial" panose="020B0604020202020204" pitchFamily="34" charset="0"/>
                <a:cs typeface="Arial" panose="020B0604020202020204" pitchFamily="34" charset="0"/>
              </a:rPr>
              <a:t>Verde Ecologista de México </a:t>
            </a:r>
            <a:r>
              <a:rPr lang="es-MX" b="1" dirty="0">
                <a:latin typeface="Arial" panose="020B0604020202020204" pitchFamily="34" charset="0"/>
                <a:cs typeface="Arial" panose="020B0604020202020204" pitchFamily="34" charset="0"/>
              </a:rPr>
              <a:t>y </a:t>
            </a:r>
            <a:r>
              <a:rPr lang="es-MX" b="1" dirty="0">
                <a:solidFill>
                  <a:srgbClr val="FF0000"/>
                </a:solidFill>
                <a:latin typeface="Arial" panose="020B0604020202020204" pitchFamily="34" charset="0"/>
                <a:cs typeface="Arial" panose="020B0604020202020204" pitchFamily="34" charset="0"/>
              </a:rPr>
              <a:t>del Trabajo  </a:t>
            </a:r>
            <a:r>
              <a:rPr lang="es-MX" b="1" dirty="0">
                <a:latin typeface="Arial" panose="020B0604020202020204" pitchFamily="34" charset="0"/>
                <a:cs typeface="Arial" panose="020B0604020202020204" pitchFamily="34" charset="0"/>
              </a:rPr>
              <a:t>impugnaron el artículo 356, fracción III, del Código de Instituciones y Procedimientos Electorales del Distrito Federal. </a:t>
            </a:r>
          </a:p>
        </p:txBody>
      </p:sp>
    </p:spTree>
    <p:extLst>
      <p:ext uri="{BB962C8B-B14F-4D97-AF65-F5344CB8AC3E}">
        <p14:creationId xmlns:p14="http://schemas.microsoft.com/office/powerpoint/2010/main" val="30977719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C9FFECF8-B634-4E15-99CB-AE89469BC0A2}"/>
              </a:ext>
            </a:extLst>
          </p:cNvPr>
          <p:cNvSpPr txBox="1"/>
          <p:nvPr/>
        </p:nvSpPr>
        <p:spPr>
          <a:xfrm>
            <a:off x="715614" y="73596"/>
            <a:ext cx="11009246" cy="461665"/>
          </a:xfrm>
          <a:prstGeom prst="rect">
            <a:avLst/>
          </a:prstGeom>
          <a:noFill/>
        </p:spPr>
        <p:txBody>
          <a:bodyPr wrap="square" rtlCol="0">
            <a:spAutoFit/>
          </a:bodyPr>
          <a:lstStyle/>
          <a:p>
            <a:pPr algn="ctr"/>
            <a:r>
              <a:rPr lang="es-MX" sz="2400" b="1" dirty="0">
                <a:solidFill>
                  <a:schemeClr val="accent1">
                    <a:lumMod val="75000"/>
                  </a:schemeClr>
                </a:solidFill>
                <a:latin typeface="Arial Rounded MT Bold" panose="020F0704030504030204" pitchFamily="34" charset="0"/>
              </a:rPr>
              <a:t>Distribución de votos entre Partidos en </a:t>
            </a:r>
            <a:r>
              <a:rPr lang="es-MX" sz="2400" b="1" dirty="0" smtClean="0">
                <a:solidFill>
                  <a:schemeClr val="accent1">
                    <a:lumMod val="75000"/>
                  </a:schemeClr>
                </a:solidFill>
                <a:latin typeface="Arial Rounded MT Bold" panose="020F0704030504030204" pitchFamily="34" charset="0"/>
              </a:rPr>
              <a:t>Coalición o Candidatura Común. </a:t>
            </a:r>
            <a:endParaRPr lang="es-MX" sz="2400" b="1" dirty="0">
              <a:solidFill>
                <a:schemeClr val="accent1">
                  <a:lumMod val="75000"/>
                </a:schemeClr>
              </a:solidFill>
              <a:latin typeface="Arial Rounded MT Bold" panose="020F0704030504030204" pitchFamily="34" charset="0"/>
            </a:endParaRPr>
          </a:p>
        </p:txBody>
      </p:sp>
      <p:sp>
        <p:nvSpPr>
          <p:cNvPr id="5" name="CuadroTexto 4">
            <a:extLst>
              <a:ext uri="{FF2B5EF4-FFF2-40B4-BE49-F238E27FC236}">
                <a16:creationId xmlns="" xmlns:a16="http://schemas.microsoft.com/office/drawing/2014/main" id="{3B6CB8D5-F731-4CF4-B7E6-C97A7B625975}"/>
              </a:ext>
            </a:extLst>
          </p:cNvPr>
          <p:cNvSpPr txBox="1"/>
          <p:nvPr/>
        </p:nvSpPr>
        <p:spPr>
          <a:xfrm>
            <a:off x="516826" y="509979"/>
            <a:ext cx="2319130" cy="369332"/>
          </a:xfrm>
          <a:prstGeom prst="rect">
            <a:avLst/>
          </a:prstGeom>
          <a:noFill/>
        </p:spPr>
        <p:txBody>
          <a:bodyPr wrap="square" rtlCol="0">
            <a:spAutoFit/>
          </a:bodyPr>
          <a:lstStyle/>
          <a:p>
            <a:r>
              <a:rPr lang="es-MX" b="1" dirty="0">
                <a:solidFill>
                  <a:srgbClr val="FF0000"/>
                </a:solidFill>
                <a:latin typeface="Arial" panose="020B0604020202020204" pitchFamily="34" charset="0"/>
                <a:cs typeface="Arial" panose="020B0604020202020204" pitchFamily="34" charset="0"/>
              </a:rPr>
              <a:t>Ejemplo:</a:t>
            </a:r>
          </a:p>
        </p:txBody>
      </p:sp>
      <p:sp>
        <p:nvSpPr>
          <p:cNvPr id="6" name="CuadroTexto 5">
            <a:extLst>
              <a:ext uri="{FF2B5EF4-FFF2-40B4-BE49-F238E27FC236}">
                <a16:creationId xmlns="" xmlns:a16="http://schemas.microsoft.com/office/drawing/2014/main" id="{5CDB67A9-8769-4316-82D8-BAA7105E4501}"/>
              </a:ext>
            </a:extLst>
          </p:cNvPr>
          <p:cNvSpPr txBox="1"/>
          <p:nvPr/>
        </p:nvSpPr>
        <p:spPr>
          <a:xfrm>
            <a:off x="569825" y="925179"/>
            <a:ext cx="10283688" cy="369332"/>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Se ha conformado una </a:t>
            </a:r>
            <a:r>
              <a:rPr lang="es-MX" b="1" dirty="0">
                <a:latin typeface="Arial" panose="020B0604020202020204" pitchFamily="34" charset="0"/>
                <a:cs typeface="Arial" panose="020B0604020202020204" pitchFamily="34" charset="0"/>
              </a:rPr>
              <a:t>coalición entre partidos </a:t>
            </a:r>
            <a:r>
              <a:rPr lang="es-MX" b="1" dirty="0" smtClean="0">
                <a:latin typeface="Arial" panose="020B0604020202020204" pitchFamily="34" charset="0"/>
                <a:cs typeface="Arial" panose="020B0604020202020204" pitchFamily="34" charset="0"/>
              </a:rPr>
              <a:t>A</a:t>
            </a:r>
            <a:r>
              <a:rPr lang="es-MX" b="1" dirty="0">
                <a:latin typeface="Arial" panose="020B0604020202020204" pitchFamily="34" charset="0"/>
                <a:cs typeface="Arial" panose="020B0604020202020204" pitchFamily="34" charset="0"/>
              </a:rPr>
              <a:t>, </a:t>
            </a:r>
            <a:r>
              <a:rPr lang="es-MX" b="1" dirty="0" smtClean="0">
                <a:latin typeface="Arial" panose="020B0604020202020204" pitchFamily="34" charset="0"/>
                <a:cs typeface="Arial" panose="020B0604020202020204" pitchFamily="34" charset="0"/>
              </a:rPr>
              <a:t>C </a:t>
            </a:r>
            <a:r>
              <a:rPr lang="es-MX" b="1" dirty="0">
                <a:latin typeface="Arial" panose="020B0604020202020204" pitchFamily="34" charset="0"/>
                <a:cs typeface="Arial" panose="020B0604020202020204" pitchFamily="34" charset="0"/>
              </a:rPr>
              <a:t>Y </a:t>
            </a:r>
            <a:r>
              <a:rPr lang="es-MX" b="1" dirty="0" smtClean="0">
                <a:latin typeface="Arial" panose="020B0604020202020204" pitchFamily="34" charset="0"/>
                <a:cs typeface="Arial" panose="020B0604020202020204" pitchFamily="34" charset="0"/>
              </a:rPr>
              <a:t>D </a:t>
            </a:r>
            <a:r>
              <a:rPr lang="es-MX" dirty="0">
                <a:latin typeface="Arial" panose="020B0604020202020204" pitchFamily="34" charset="0"/>
                <a:cs typeface="Arial" panose="020B0604020202020204" pitchFamily="34" charset="0"/>
              </a:rPr>
              <a:t>con los siguientes resultados:</a:t>
            </a:r>
          </a:p>
        </p:txBody>
      </p:sp>
      <p:sp>
        <p:nvSpPr>
          <p:cNvPr id="7" name="Rectángulo: esquinas redondeadas 6">
            <a:extLst>
              <a:ext uri="{FF2B5EF4-FFF2-40B4-BE49-F238E27FC236}">
                <a16:creationId xmlns="" xmlns:a16="http://schemas.microsoft.com/office/drawing/2014/main" id="{91214F85-85CD-43B1-9C0E-72918F92C201}"/>
              </a:ext>
            </a:extLst>
          </p:cNvPr>
          <p:cNvSpPr/>
          <p:nvPr/>
        </p:nvSpPr>
        <p:spPr>
          <a:xfrm flipH="1">
            <a:off x="715614" y="1335926"/>
            <a:ext cx="10522228" cy="16373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MX"/>
          </a:p>
        </p:txBody>
      </p:sp>
      <p:cxnSp>
        <p:nvCxnSpPr>
          <p:cNvPr id="9" name="Conector recto 8">
            <a:extLst>
              <a:ext uri="{FF2B5EF4-FFF2-40B4-BE49-F238E27FC236}">
                <a16:creationId xmlns="" xmlns:a16="http://schemas.microsoft.com/office/drawing/2014/main" id="{9CACA278-E22A-4DBC-AB7C-0F0219056EDF}"/>
              </a:ext>
            </a:extLst>
          </p:cNvPr>
          <p:cNvCxnSpPr/>
          <p:nvPr/>
        </p:nvCxnSpPr>
        <p:spPr>
          <a:xfrm>
            <a:off x="715614" y="2508069"/>
            <a:ext cx="105222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 xmlns:a16="http://schemas.microsoft.com/office/drawing/2014/main" id="{16AE2844-FD42-44A5-94A9-92F1989791D4}"/>
              </a:ext>
            </a:extLst>
          </p:cNvPr>
          <p:cNvCxnSpPr/>
          <p:nvPr/>
        </p:nvCxnSpPr>
        <p:spPr>
          <a:xfrm>
            <a:off x="2226365" y="1335926"/>
            <a:ext cx="0" cy="1637307"/>
          </a:xfrm>
          <a:prstGeom prst="line">
            <a:avLst/>
          </a:prstGeom>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 xmlns:a16="http://schemas.microsoft.com/office/drawing/2014/main" id="{751E9E70-4CD4-4A1D-8771-8A634A4933D1}"/>
              </a:ext>
            </a:extLst>
          </p:cNvPr>
          <p:cNvSpPr txBox="1"/>
          <p:nvPr/>
        </p:nvSpPr>
        <p:spPr>
          <a:xfrm>
            <a:off x="715614" y="2555985"/>
            <a:ext cx="1881802" cy="369332"/>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Total de votos</a:t>
            </a:r>
          </a:p>
        </p:txBody>
      </p:sp>
      <p:cxnSp>
        <p:nvCxnSpPr>
          <p:cNvPr id="14" name="Conector recto 13">
            <a:extLst>
              <a:ext uri="{FF2B5EF4-FFF2-40B4-BE49-F238E27FC236}">
                <a16:creationId xmlns="" xmlns:a16="http://schemas.microsoft.com/office/drawing/2014/main" id="{144FC62D-138E-4791-A4FD-08CDCF11C25C}"/>
              </a:ext>
            </a:extLst>
          </p:cNvPr>
          <p:cNvCxnSpPr/>
          <p:nvPr/>
        </p:nvCxnSpPr>
        <p:spPr>
          <a:xfrm>
            <a:off x="3485320" y="1335925"/>
            <a:ext cx="0" cy="1637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 xmlns:a16="http://schemas.microsoft.com/office/drawing/2014/main" id="{BAD028E0-1079-4DA6-80D6-F1AEF181CE3A}"/>
              </a:ext>
            </a:extLst>
          </p:cNvPr>
          <p:cNvCxnSpPr/>
          <p:nvPr/>
        </p:nvCxnSpPr>
        <p:spPr>
          <a:xfrm>
            <a:off x="4737651" y="1335925"/>
            <a:ext cx="0" cy="1637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 xmlns:a16="http://schemas.microsoft.com/office/drawing/2014/main" id="{ABBA8685-C401-434B-9E93-074BD2853167}"/>
              </a:ext>
            </a:extLst>
          </p:cNvPr>
          <p:cNvCxnSpPr/>
          <p:nvPr/>
        </p:nvCxnSpPr>
        <p:spPr>
          <a:xfrm>
            <a:off x="5996606" y="1340243"/>
            <a:ext cx="0" cy="1637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 xmlns:a16="http://schemas.microsoft.com/office/drawing/2014/main" id="{A56EA111-0F09-48B0-B38D-00185403D357}"/>
              </a:ext>
            </a:extLst>
          </p:cNvPr>
          <p:cNvCxnSpPr/>
          <p:nvPr/>
        </p:nvCxnSpPr>
        <p:spPr>
          <a:xfrm>
            <a:off x="7295320" y="1335925"/>
            <a:ext cx="0" cy="1637307"/>
          </a:xfrm>
          <a:prstGeom prst="line">
            <a:avLst/>
          </a:prstGeom>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 xmlns:a16="http://schemas.microsoft.com/office/drawing/2014/main" id="{68706C97-5BAC-459C-9816-E46B937AE2C5}"/>
              </a:ext>
            </a:extLst>
          </p:cNvPr>
          <p:cNvSpPr txBox="1"/>
          <p:nvPr/>
        </p:nvSpPr>
        <p:spPr>
          <a:xfrm>
            <a:off x="2597416" y="2555985"/>
            <a:ext cx="609595" cy="369328"/>
          </a:xfrm>
          <a:prstGeom prst="rect">
            <a:avLst/>
          </a:prstGeom>
          <a:noFill/>
        </p:spPr>
        <p:txBody>
          <a:bodyPr wrap="square" rtlCol="0">
            <a:spAutoFit/>
          </a:bodyPr>
          <a:lstStyle/>
          <a:p>
            <a:pPr algn="ctr"/>
            <a:r>
              <a:rPr lang="es-MX" b="1" dirty="0">
                <a:solidFill>
                  <a:schemeClr val="tx2"/>
                </a:solidFill>
              </a:rPr>
              <a:t>42</a:t>
            </a:r>
          </a:p>
        </p:txBody>
      </p:sp>
      <p:sp>
        <p:nvSpPr>
          <p:cNvPr id="19" name="CuadroTexto 18">
            <a:extLst>
              <a:ext uri="{FF2B5EF4-FFF2-40B4-BE49-F238E27FC236}">
                <a16:creationId xmlns="" xmlns:a16="http://schemas.microsoft.com/office/drawing/2014/main" id="{FD5F24B9-E5EB-45B0-9A57-FAB31C816180}"/>
              </a:ext>
            </a:extLst>
          </p:cNvPr>
          <p:cNvSpPr txBox="1"/>
          <p:nvPr/>
        </p:nvSpPr>
        <p:spPr>
          <a:xfrm>
            <a:off x="3809987" y="2557514"/>
            <a:ext cx="609595" cy="369328"/>
          </a:xfrm>
          <a:prstGeom prst="rect">
            <a:avLst/>
          </a:prstGeom>
          <a:noFill/>
        </p:spPr>
        <p:txBody>
          <a:bodyPr wrap="square" rtlCol="0">
            <a:spAutoFit/>
          </a:bodyPr>
          <a:lstStyle/>
          <a:p>
            <a:pPr algn="ctr"/>
            <a:r>
              <a:rPr lang="es-MX" dirty="0"/>
              <a:t>30</a:t>
            </a:r>
          </a:p>
        </p:txBody>
      </p:sp>
      <p:sp>
        <p:nvSpPr>
          <p:cNvPr id="20" name="CuadroTexto 19">
            <a:extLst>
              <a:ext uri="{FF2B5EF4-FFF2-40B4-BE49-F238E27FC236}">
                <a16:creationId xmlns="" xmlns:a16="http://schemas.microsoft.com/office/drawing/2014/main" id="{F28BBA13-5C19-4BB2-87A9-F3DCA722DDB5}"/>
              </a:ext>
            </a:extLst>
          </p:cNvPr>
          <p:cNvSpPr txBox="1"/>
          <p:nvPr/>
        </p:nvSpPr>
        <p:spPr>
          <a:xfrm>
            <a:off x="5068945" y="2564054"/>
            <a:ext cx="609595" cy="369328"/>
          </a:xfrm>
          <a:prstGeom prst="rect">
            <a:avLst/>
          </a:prstGeom>
          <a:noFill/>
        </p:spPr>
        <p:txBody>
          <a:bodyPr wrap="square" rtlCol="0">
            <a:spAutoFit/>
          </a:bodyPr>
          <a:lstStyle/>
          <a:p>
            <a:r>
              <a:rPr lang="es-MX" b="1" dirty="0">
                <a:solidFill>
                  <a:schemeClr val="tx2"/>
                </a:solidFill>
              </a:rPr>
              <a:t>47</a:t>
            </a:r>
          </a:p>
        </p:txBody>
      </p:sp>
      <p:sp>
        <p:nvSpPr>
          <p:cNvPr id="21" name="CuadroTexto 20">
            <a:extLst>
              <a:ext uri="{FF2B5EF4-FFF2-40B4-BE49-F238E27FC236}">
                <a16:creationId xmlns="" xmlns:a16="http://schemas.microsoft.com/office/drawing/2014/main" id="{F85E9BB0-FF41-4ABC-B71E-1A24107251A9}"/>
              </a:ext>
            </a:extLst>
          </p:cNvPr>
          <p:cNvSpPr txBox="1"/>
          <p:nvPr/>
        </p:nvSpPr>
        <p:spPr>
          <a:xfrm>
            <a:off x="6367656" y="2519741"/>
            <a:ext cx="609595" cy="369328"/>
          </a:xfrm>
          <a:prstGeom prst="rect">
            <a:avLst/>
          </a:prstGeom>
          <a:noFill/>
        </p:spPr>
        <p:txBody>
          <a:bodyPr wrap="square" rtlCol="0">
            <a:spAutoFit/>
          </a:bodyPr>
          <a:lstStyle/>
          <a:p>
            <a:pPr algn="ctr"/>
            <a:r>
              <a:rPr lang="es-MX" b="1" dirty="0">
                <a:solidFill>
                  <a:schemeClr val="tx2"/>
                </a:solidFill>
              </a:rPr>
              <a:t>50</a:t>
            </a:r>
          </a:p>
        </p:txBody>
      </p:sp>
      <p:sp>
        <p:nvSpPr>
          <p:cNvPr id="22" name="CuadroTexto 21">
            <a:extLst>
              <a:ext uri="{FF2B5EF4-FFF2-40B4-BE49-F238E27FC236}">
                <a16:creationId xmlns="" xmlns:a16="http://schemas.microsoft.com/office/drawing/2014/main" id="{797603D6-D958-4550-B748-65A354635754}"/>
              </a:ext>
            </a:extLst>
          </p:cNvPr>
          <p:cNvSpPr txBox="1"/>
          <p:nvPr/>
        </p:nvSpPr>
        <p:spPr>
          <a:xfrm>
            <a:off x="8839185" y="2564054"/>
            <a:ext cx="609595" cy="369328"/>
          </a:xfrm>
          <a:prstGeom prst="rect">
            <a:avLst/>
          </a:prstGeom>
          <a:noFill/>
        </p:spPr>
        <p:txBody>
          <a:bodyPr wrap="square" rtlCol="0">
            <a:spAutoFit/>
          </a:bodyPr>
          <a:lstStyle/>
          <a:p>
            <a:r>
              <a:rPr lang="es-MX" b="1" dirty="0">
                <a:solidFill>
                  <a:schemeClr val="tx2"/>
                </a:solidFill>
              </a:rPr>
              <a:t>148</a:t>
            </a:r>
          </a:p>
        </p:txBody>
      </p:sp>
      <p:sp>
        <p:nvSpPr>
          <p:cNvPr id="23" name="Rectángulo: esquinas redondeadas 22">
            <a:extLst>
              <a:ext uri="{FF2B5EF4-FFF2-40B4-BE49-F238E27FC236}">
                <a16:creationId xmlns="" xmlns:a16="http://schemas.microsoft.com/office/drawing/2014/main" id="{DDBD3D52-85AD-49A5-8AAD-44ADCD9026FE}"/>
              </a:ext>
            </a:extLst>
          </p:cNvPr>
          <p:cNvSpPr/>
          <p:nvPr/>
        </p:nvSpPr>
        <p:spPr>
          <a:xfrm>
            <a:off x="2604061" y="1932438"/>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PA</a:t>
            </a:r>
          </a:p>
        </p:txBody>
      </p:sp>
      <p:sp>
        <p:nvSpPr>
          <p:cNvPr id="25" name="Rectángulo: esquinas redondeadas 24">
            <a:extLst>
              <a:ext uri="{FF2B5EF4-FFF2-40B4-BE49-F238E27FC236}">
                <a16:creationId xmlns="" xmlns:a16="http://schemas.microsoft.com/office/drawing/2014/main" id="{686F72DB-298A-475D-ADC9-6323BDF57F74}"/>
              </a:ext>
            </a:extLst>
          </p:cNvPr>
          <p:cNvSpPr/>
          <p:nvPr/>
        </p:nvSpPr>
        <p:spPr>
          <a:xfrm>
            <a:off x="3896149" y="1932437"/>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PB</a:t>
            </a:r>
          </a:p>
        </p:txBody>
      </p:sp>
      <p:sp>
        <p:nvSpPr>
          <p:cNvPr id="26" name="Rectángulo: esquinas redondeadas 25">
            <a:extLst>
              <a:ext uri="{FF2B5EF4-FFF2-40B4-BE49-F238E27FC236}">
                <a16:creationId xmlns="" xmlns:a16="http://schemas.microsoft.com/office/drawing/2014/main" id="{EC0783B4-0AA1-4A7B-B1EA-D149AE374FA3}"/>
              </a:ext>
            </a:extLst>
          </p:cNvPr>
          <p:cNvSpPr/>
          <p:nvPr/>
        </p:nvSpPr>
        <p:spPr>
          <a:xfrm>
            <a:off x="6384242" y="1925456"/>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PD</a:t>
            </a:r>
          </a:p>
        </p:txBody>
      </p:sp>
      <p:sp>
        <p:nvSpPr>
          <p:cNvPr id="27" name="Rectángulo: esquinas redondeadas 26">
            <a:extLst>
              <a:ext uri="{FF2B5EF4-FFF2-40B4-BE49-F238E27FC236}">
                <a16:creationId xmlns="" xmlns:a16="http://schemas.microsoft.com/office/drawing/2014/main" id="{EFB84188-F48E-40DA-BB25-8622B1307F82}"/>
              </a:ext>
            </a:extLst>
          </p:cNvPr>
          <p:cNvSpPr/>
          <p:nvPr/>
        </p:nvSpPr>
        <p:spPr>
          <a:xfrm>
            <a:off x="5108712" y="1925457"/>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PC</a:t>
            </a:r>
          </a:p>
        </p:txBody>
      </p:sp>
      <p:sp>
        <p:nvSpPr>
          <p:cNvPr id="28" name="Rectángulo: esquinas redondeadas 27">
            <a:extLst>
              <a:ext uri="{FF2B5EF4-FFF2-40B4-BE49-F238E27FC236}">
                <a16:creationId xmlns="" xmlns:a16="http://schemas.microsoft.com/office/drawing/2014/main" id="{1657A4D9-047C-4A40-96AB-4C9266BD3181}"/>
              </a:ext>
            </a:extLst>
          </p:cNvPr>
          <p:cNvSpPr/>
          <p:nvPr/>
        </p:nvSpPr>
        <p:spPr>
          <a:xfrm>
            <a:off x="8441646" y="1921138"/>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PA</a:t>
            </a:r>
          </a:p>
        </p:txBody>
      </p:sp>
      <p:sp>
        <p:nvSpPr>
          <p:cNvPr id="30" name="Rectángulo: esquinas redondeadas 29">
            <a:extLst>
              <a:ext uri="{FF2B5EF4-FFF2-40B4-BE49-F238E27FC236}">
                <a16:creationId xmlns="" xmlns:a16="http://schemas.microsoft.com/office/drawing/2014/main" id="{1DFD65A8-F091-45F3-BFA0-8967C70B74EB}"/>
              </a:ext>
            </a:extLst>
          </p:cNvPr>
          <p:cNvSpPr/>
          <p:nvPr/>
        </p:nvSpPr>
        <p:spPr>
          <a:xfrm>
            <a:off x="10144564" y="1909412"/>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PD</a:t>
            </a:r>
          </a:p>
        </p:txBody>
      </p:sp>
      <p:sp>
        <p:nvSpPr>
          <p:cNvPr id="31" name="Rectángulo: esquinas redondeadas 30">
            <a:extLst>
              <a:ext uri="{FF2B5EF4-FFF2-40B4-BE49-F238E27FC236}">
                <a16:creationId xmlns="" xmlns:a16="http://schemas.microsoft.com/office/drawing/2014/main" id="{7B41D6AF-66B3-497E-9C7D-EA3C24E5F974}"/>
              </a:ext>
            </a:extLst>
          </p:cNvPr>
          <p:cNvSpPr/>
          <p:nvPr/>
        </p:nvSpPr>
        <p:spPr>
          <a:xfrm>
            <a:off x="9276526" y="1921138"/>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PC</a:t>
            </a:r>
          </a:p>
        </p:txBody>
      </p:sp>
      <p:sp>
        <p:nvSpPr>
          <p:cNvPr id="36" name="Rectángulo 35">
            <a:extLst>
              <a:ext uri="{FF2B5EF4-FFF2-40B4-BE49-F238E27FC236}">
                <a16:creationId xmlns="" xmlns:a16="http://schemas.microsoft.com/office/drawing/2014/main" id="{47D7B3A6-D0DF-407D-BC23-414B2D8EABAB}"/>
              </a:ext>
            </a:extLst>
          </p:cNvPr>
          <p:cNvSpPr/>
          <p:nvPr/>
        </p:nvSpPr>
        <p:spPr>
          <a:xfrm>
            <a:off x="0" y="3074150"/>
            <a:ext cx="12191998" cy="39340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MX" dirty="0">
                <a:latin typeface="Arial" panose="020B0604020202020204" pitchFamily="34" charset="0"/>
                <a:cs typeface="Arial" panose="020B0604020202020204" pitchFamily="34" charset="0"/>
              </a:rPr>
              <a:t>Si el elector vota por los tres partidos de la coalición, se realiza la siguiente operación:</a:t>
            </a:r>
          </a:p>
        </p:txBody>
      </p:sp>
      <p:sp>
        <p:nvSpPr>
          <p:cNvPr id="37" name="Rectángulo: esquinas redondeadas 36">
            <a:extLst>
              <a:ext uri="{FF2B5EF4-FFF2-40B4-BE49-F238E27FC236}">
                <a16:creationId xmlns="" xmlns:a16="http://schemas.microsoft.com/office/drawing/2014/main" id="{D3367A84-7CA7-4A96-8FF6-EA8CF3203619}"/>
              </a:ext>
            </a:extLst>
          </p:cNvPr>
          <p:cNvSpPr/>
          <p:nvPr/>
        </p:nvSpPr>
        <p:spPr>
          <a:xfrm>
            <a:off x="270406" y="3803507"/>
            <a:ext cx="1696278" cy="123245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38" name="CuadroTexto 37">
            <a:extLst>
              <a:ext uri="{FF2B5EF4-FFF2-40B4-BE49-F238E27FC236}">
                <a16:creationId xmlns="" xmlns:a16="http://schemas.microsoft.com/office/drawing/2014/main" id="{807208AB-B682-4903-9E64-1EAA7664DB30}"/>
              </a:ext>
            </a:extLst>
          </p:cNvPr>
          <p:cNvSpPr txBox="1"/>
          <p:nvPr/>
        </p:nvSpPr>
        <p:spPr>
          <a:xfrm>
            <a:off x="8216366" y="3597684"/>
            <a:ext cx="3856382" cy="147732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De acuerdo a la tabla de resultados </a:t>
            </a:r>
            <a:r>
              <a:rPr lang="es-MX" b="1" dirty="0">
                <a:solidFill>
                  <a:srgbClr val="CB3D9C"/>
                </a:solidFill>
                <a:latin typeface="Arial" panose="020B0604020202020204" pitchFamily="34" charset="0"/>
                <a:cs typeface="Arial" panose="020B0604020202020204" pitchFamily="34" charset="0"/>
              </a:rPr>
              <a:t>PA</a:t>
            </a:r>
            <a:r>
              <a:rPr lang="es-MX" dirty="0">
                <a:latin typeface="Arial" panose="020B0604020202020204" pitchFamily="34" charset="0"/>
                <a:cs typeface="Arial" panose="020B0604020202020204" pitchFamily="34" charset="0"/>
              </a:rPr>
              <a:t> recibió </a:t>
            </a:r>
            <a:r>
              <a:rPr lang="es-MX" b="1" dirty="0">
                <a:latin typeface="Arial" panose="020B0604020202020204" pitchFamily="34" charset="0"/>
                <a:cs typeface="Arial" panose="020B0604020202020204" pitchFamily="34" charset="0"/>
              </a:rPr>
              <a:t>42</a:t>
            </a:r>
            <a:r>
              <a:rPr lang="es-MX" dirty="0">
                <a:latin typeface="Arial" panose="020B0604020202020204" pitchFamily="34" charset="0"/>
                <a:cs typeface="Arial" panose="020B0604020202020204" pitchFamily="34" charset="0"/>
              </a:rPr>
              <a:t>, </a:t>
            </a:r>
            <a:r>
              <a:rPr lang="es-MX" b="1" dirty="0">
                <a:solidFill>
                  <a:srgbClr val="CB3D9C"/>
                </a:solidFill>
                <a:latin typeface="Arial" panose="020B0604020202020204" pitchFamily="34" charset="0"/>
                <a:cs typeface="Arial" panose="020B0604020202020204" pitchFamily="34" charset="0"/>
              </a:rPr>
              <a:t>PC</a:t>
            </a:r>
            <a:r>
              <a:rPr lang="es-MX" dirty="0">
                <a:latin typeface="Arial" panose="020B0604020202020204" pitchFamily="34" charset="0"/>
                <a:cs typeface="Arial" panose="020B0604020202020204" pitchFamily="34" charset="0"/>
              </a:rPr>
              <a:t> recibió </a:t>
            </a:r>
            <a:r>
              <a:rPr lang="es-MX" b="1" dirty="0">
                <a:latin typeface="Arial" panose="020B0604020202020204" pitchFamily="34" charset="0"/>
                <a:cs typeface="Arial" panose="020B0604020202020204" pitchFamily="34" charset="0"/>
              </a:rPr>
              <a:t>47</a:t>
            </a:r>
            <a:r>
              <a:rPr lang="es-MX" dirty="0">
                <a:latin typeface="Arial" panose="020B0604020202020204" pitchFamily="34" charset="0"/>
                <a:cs typeface="Arial" panose="020B0604020202020204" pitchFamily="34" charset="0"/>
              </a:rPr>
              <a:t> y </a:t>
            </a:r>
            <a:r>
              <a:rPr lang="es-MX" b="1" dirty="0">
                <a:solidFill>
                  <a:srgbClr val="CB3D9C"/>
                </a:solidFill>
                <a:latin typeface="Arial" panose="020B0604020202020204" pitchFamily="34" charset="0"/>
                <a:cs typeface="Arial" panose="020B0604020202020204" pitchFamily="34" charset="0"/>
              </a:rPr>
              <a:t>PD</a:t>
            </a:r>
            <a:r>
              <a:rPr lang="es-MX" dirty="0">
                <a:latin typeface="Arial" panose="020B0604020202020204" pitchFamily="34" charset="0"/>
                <a:cs typeface="Arial" panose="020B0604020202020204" pitchFamily="34" charset="0"/>
              </a:rPr>
              <a:t> recibió </a:t>
            </a:r>
            <a:r>
              <a:rPr lang="es-MX" b="1" dirty="0">
                <a:latin typeface="Arial" panose="020B0604020202020204" pitchFamily="34" charset="0"/>
                <a:cs typeface="Arial" panose="020B0604020202020204" pitchFamily="34" charset="0"/>
              </a:rPr>
              <a:t>50</a:t>
            </a:r>
            <a:r>
              <a:rPr lang="es-MX" dirty="0">
                <a:latin typeface="Arial" panose="020B0604020202020204" pitchFamily="34" charset="0"/>
                <a:cs typeface="Arial" panose="020B0604020202020204" pitchFamily="34" charset="0"/>
              </a:rPr>
              <a:t>; por lo tanto el resultado final es:</a:t>
            </a:r>
          </a:p>
          <a:p>
            <a:pPr algn="just"/>
            <a:endParaRPr lang="es-MX" dirty="0">
              <a:latin typeface="Arial" panose="020B0604020202020204" pitchFamily="34" charset="0"/>
              <a:cs typeface="Arial" panose="020B0604020202020204" pitchFamily="34" charset="0"/>
            </a:endParaRPr>
          </a:p>
        </p:txBody>
      </p:sp>
      <p:sp>
        <p:nvSpPr>
          <p:cNvPr id="39" name="Rectángulo: esquinas redondeadas 38">
            <a:extLst>
              <a:ext uri="{FF2B5EF4-FFF2-40B4-BE49-F238E27FC236}">
                <a16:creationId xmlns="" xmlns:a16="http://schemas.microsoft.com/office/drawing/2014/main" id="{E981CA2D-6A0B-4768-9C24-6D5C8A84BD13}"/>
              </a:ext>
            </a:extLst>
          </p:cNvPr>
          <p:cNvSpPr/>
          <p:nvPr/>
        </p:nvSpPr>
        <p:spPr>
          <a:xfrm>
            <a:off x="7858286" y="4829846"/>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PA</a:t>
            </a:r>
          </a:p>
        </p:txBody>
      </p:sp>
      <p:sp>
        <p:nvSpPr>
          <p:cNvPr id="40" name="Rectángulo: esquinas redondeadas 39">
            <a:extLst>
              <a:ext uri="{FF2B5EF4-FFF2-40B4-BE49-F238E27FC236}">
                <a16:creationId xmlns="" xmlns:a16="http://schemas.microsoft.com/office/drawing/2014/main" id="{F2EFDAC8-4375-408F-B12A-4EBE26CDD69F}"/>
              </a:ext>
            </a:extLst>
          </p:cNvPr>
          <p:cNvSpPr/>
          <p:nvPr/>
        </p:nvSpPr>
        <p:spPr>
          <a:xfrm>
            <a:off x="7858286" y="5401389"/>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PC</a:t>
            </a:r>
          </a:p>
        </p:txBody>
      </p:sp>
      <p:sp>
        <p:nvSpPr>
          <p:cNvPr id="41" name="Rectángulo: esquinas redondeadas 40">
            <a:extLst>
              <a:ext uri="{FF2B5EF4-FFF2-40B4-BE49-F238E27FC236}">
                <a16:creationId xmlns="" xmlns:a16="http://schemas.microsoft.com/office/drawing/2014/main" id="{3376FD3A-A485-487C-8252-65F9CA27B1EB}"/>
              </a:ext>
            </a:extLst>
          </p:cNvPr>
          <p:cNvSpPr/>
          <p:nvPr/>
        </p:nvSpPr>
        <p:spPr>
          <a:xfrm>
            <a:off x="7858285" y="5967506"/>
            <a:ext cx="556593" cy="4903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PD</a:t>
            </a:r>
          </a:p>
        </p:txBody>
      </p:sp>
      <p:sp>
        <p:nvSpPr>
          <p:cNvPr id="42" name="CuadroTexto 41">
            <a:extLst>
              <a:ext uri="{FF2B5EF4-FFF2-40B4-BE49-F238E27FC236}">
                <a16:creationId xmlns="" xmlns:a16="http://schemas.microsoft.com/office/drawing/2014/main" id="{3688C136-46A0-4D8A-9624-AC0ED7B24DF2}"/>
              </a:ext>
            </a:extLst>
          </p:cNvPr>
          <p:cNvSpPr txBox="1"/>
          <p:nvPr/>
        </p:nvSpPr>
        <p:spPr>
          <a:xfrm>
            <a:off x="8488030" y="4855978"/>
            <a:ext cx="2690178" cy="369332"/>
          </a:xfrm>
          <a:prstGeom prst="rect">
            <a:avLst/>
          </a:prstGeom>
          <a:noFill/>
        </p:spPr>
        <p:txBody>
          <a:bodyPr wrap="square" rtlCol="0">
            <a:spAutoFit/>
          </a:bodyPr>
          <a:lstStyle/>
          <a:p>
            <a:r>
              <a:rPr lang="es-MX" dirty="0"/>
              <a:t>42 + </a:t>
            </a:r>
            <a:r>
              <a:rPr lang="es-MX" dirty="0">
                <a:solidFill>
                  <a:srgbClr val="CB3D9C"/>
                </a:solidFill>
              </a:rPr>
              <a:t>49 = 91 votos</a:t>
            </a:r>
          </a:p>
        </p:txBody>
      </p:sp>
      <p:sp>
        <p:nvSpPr>
          <p:cNvPr id="43" name="CuadroTexto 42">
            <a:extLst>
              <a:ext uri="{FF2B5EF4-FFF2-40B4-BE49-F238E27FC236}">
                <a16:creationId xmlns="" xmlns:a16="http://schemas.microsoft.com/office/drawing/2014/main" id="{99D993BC-11BF-41FE-881D-AE228EE812C4}"/>
              </a:ext>
            </a:extLst>
          </p:cNvPr>
          <p:cNvSpPr txBox="1"/>
          <p:nvPr/>
        </p:nvSpPr>
        <p:spPr>
          <a:xfrm>
            <a:off x="8483696" y="5453820"/>
            <a:ext cx="2690178" cy="369332"/>
          </a:xfrm>
          <a:prstGeom prst="rect">
            <a:avLst/>
          </a:prstGeom>
          <a:noFill/>
        </p:spPr>
        <p:txBody>
          <a:bodyPr wrap="square" rtlCol="0">
            <a:spAutoFit/>
          </a:bodyPr>
          <a:lstStyle/>
          <a:p>
            <a:r>
              <a:rPr lang="es-MX" dirty="0"/>
              <a:t>47 + </a:t>
            </a:r>
            <a:r>
              <a:rPr lang="es-MX" dirty="0">
                <a:solidFill>
                  <a:srgbClr val="CB3D9C"/>
                </a:solidFill>
              </a:rPr>
              <a:t>49 = 96 votos</a:t>
            </a:r>
          </a:p>
        </p:txBody>
      </p:sp>
      <p:sp>
        <p:nvSpPr>
          <p:cNvPr id="44" name="CuadroTexto 43">
            <a:extLst>
              <a:ext uri="{FF2B5EF4-FFF2-40B4-BE49-F238E27FC236}">
                <a16:creationId xmlns="" xmlns:a16="http://schemas.microsoft.com/office/drawing/2014/main" id="{85A61639-2273-40E3-B898-532DE046C6A3}"/>
              </a:ext>
            </a:extLst>
          </p:cNvPr>
          <p:cNvSpPr txBox="1"/>
          <p:nvPr/>
        </p:nvSpPr>
        <p:spPr>
          <a:xfrm>
            <a:off x="8468798" y="6036439"/>
            <a:ext cx="3189801" cy="369332"/>
          </a:xfrm>
          <a:prstGeom prst="rect">
            <a:avLst/>
          </a:prstGeom>
          <a:noFill/>
        </p:spPr>
        <p:txBody>
          <a:bodyPr wrap="square" rtlCol="0">
            <a:spAutoFit/>
          </a:bodyPr>
          <a:lstStyle/>
          <a:p>
            <a:r>
              <a:rPr lang="es-MX" dirty="0" smtClean="0"/>
              <a:t>50 + </a:t>
            </a:r>
            <a:r>
              <a:rPr lang="es-MX" dirty="0" smtClean="0">
                <a:solidFill>
                  <a:srgbClr val="CB3D9C"/>
                </a:solidFill>
              </a:rPr>
              <a:t>49 = 99 + </a:t>
            </a:r>
            <a:r>
              <a:rPr lang="es-MX" dirty="0" smtClean="0">
                <a:solidFill>
                  <a:srgbClr val="FF0000"/>
                </a:solidFill>
              </a:rPr>
              <a:t>1</a:t>
            </a:r>
            <a:r>
              <a:rPr lang="es-MX" dirty="0" smtClean="0">
                <a:solidFill>
                  <a:srgbClr val="CB3D9C"/>
                </a:solidFill>
              </a:rPr>
              <a:t> =100 votos</a:t>
            </a:r>
            <a:endParaRPr lang="es-MX" dirty="0">
              <a:solidFill>
                <a:srgbClr val="CB3D9C"/>
              </a:solidFill>
            </a:endParaRPr>
          </a:p>
        </p:txBody>
      </p:sp>
      <p:sp>
        <p:nvSpPr>
          <p:cNvPr id="45" name="Rectángulo 44">
            <a:extLst>
              <a:ext uri="{FF2B5EF4-FFF2-40B4-BE49-F238E27FC236}">
                <a16:creationId xmlns="" xmlns:a16="http://schemas.microsoft.com/office/drawing/2014/main" id="{98CA4F31-4FAA-452B-B225-4879CD136C45}"/>
              </a:ext>
            </a:extLst>
          </p:cNvPr>
          <p:cNvSpPr/>
          <p:nvPr/>
        </p:nvSpPr>
        <p:spPr>
          <a:xfrm>
            <a:off x="0" y="6509903"/>
            <a:ext cx="12192000" cy="36933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MX" dirty="0">
                <a:latin typeface="Arial" panose="020B0604020202020204" pitchFamily="34" charset="0"/>
                <a:cs typeface="Arial" panose="020B0604020202020204" pitchFamily="34" charset="0"/>
              </a:rPr>
              <a:t>Si el elector vota por un solo partido de la coalición, los votos se cuentan </a:t>
            </a:r>
            <a:r>
              <a:rPr lang="es-MX" b="1" dirty="0">
                <a:latin typeface="Arial" panose="020B0604020202020204" pitchFamily="34" charset="0"/>
                <a:cs typeface="Arial" panose="020B0604020202020204" pitchFamily="34" charset="0"/>
              </a:rPr>
              <a:t>individualmente</a:t>
            </a:r>
            <a:r>
              <a:rPr lang="es-MX" dirty="0">
                <a:latin typeface="Arial" panose="020B0604020202020204" pitchFamily="34" charset="0"/>
                <a:cs typeface="Arial" panose="020B0604020202020204" pitchFamily="34" charset="0"/>
              </a:rPr>
              <a:t>.</a:t>
            </a:r>
          </a:p>
        </p:txBody>
      </p:sp>
      <p:pic>
        <p:nvPicPr>
          <p:cNvPr id="1028" name="Picture 4" descr="Resultado de imagen para raiz cuadrada simbolo">
            <a:extLst>
              <a:ext uri="{FF2B5EF4-FFF2-40B4-BE49-F238E27FC236}">
                <a16:creationId xmlns="" xmlns:a16="http://schemas.microsoft.com/office/drawing/2014/main" id="{29513914-4EA8-4DB2-AA2F-7E96ED8842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462" y="4019102"/>
            <a:ext cx="1142166" cy="927330"/>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 xmlns:a16="http://schemas.microsoft.com/office/drawing/2014/main" id="{55895D14-FE74-417D-9775-5E2A48EA88F7}"/>
              </a:ext>
            </a:extLst>
          </p:cNvPr>
          <p:cNvSpPr txBox="1"/>
          <p:nvPr/>
        </p:nvSpPr>
        <p:spPr>
          <a:xfrm>
            <a:off x="569825" y="4033632"/>
            <a:ext cx="296600" cy="461665"/>
          </a:xfrm>
          <a:prstGeom prst="rect">
            <a:avLst/>
          </a:prstGeom>
          <a:noFill/>
        </p:spPr>
        <p:txBody>
          <a:bodyPr wrap="square" rtlCol="0">
            <a:spAutoFit/>
          </a:bodyPr>
          <a:lstStyle/>
          <a:p>
            <a:r>
              <a:rPr lang="es-MX" sz="2400" b="1" dirty="0">
                <a:solidFill>
                  <a:srgbClr val="FF0000"/>
                </a:solidFill>
                <a:latin typeface="Arial" panose="020B0604020202020204" pitchFamily="34" charset="0"/>
                <a:cs typeface="Arial" panose="020B0604020202020204" pitchFamily="34" charset="0"/>
              </a:rPr>
              <a:t>3</a:t>
            </a:r>
          </a:p>
        </p:txBody>
      </p:sp>
      <p:sp>
        <p:nvSpPr>
          <p:cNvPr id="48" name="CuadroTexto 47">
            <a:extLst>
              <a:ext uri="{FF2B5EF4-FFF2-40B4-BE49-F238E27FC236}">
                <a16:creationId xmlns="" xmlns:a16="http://schemas.microsoft.com/office/drawing/2014/main" id="{4199A1B6-FDF9-445A-9E5B-B30B74F4B155}"/>
              </a:ext>
            </a:extLst>
          </p:cNvPr>
          <p:cNvSpPr txBox="1"/>
          <p:nvPr/>
        </p:nvSpPr>
        <p:spPr>
          <a:xfrm>
            <a:off x="1092682" y="3813335"/>
            <a:ext cx="735474" cy="461665"/>
          </a:xfrm>
          <a:prstGeom prst="rect">
            <a:avLst/>
          </a:prstGeom>
          <a:noFill/>
        </p:spPr>
        <p:txBody>
          <a:bodyPr wrap="square" rtlCol="0">
            <a:spAutoFit/>
          </a:bodyPr>
          <a:lstStyle/>
          <a:p>
            <a:r>
              <a:rPr lang="es-MX" sz="2400" b="1" dirty="0">
                <a:solidFill>
                  <a:srgbClr val="CB3D9C"/>
                </a:solidFill>
                <a:latin typeface="Arial" panose="020B0604020202020204" pitchFamily="34" charset="0"/>
                <a:cs typeface="Arial" panose="020B0604020202020204" pitchFamily="34" charset="0"/>
              </a:rPr>
              <a:t>49</a:t>
            </a:r>
          </a:p>
        </p:txBody>
      </p:sp>
      <p:sp>
        <p:nvSpPr>
          <p:cNvPr id="49" name="CuadroTexto 48">
            <a:extLst>
              <a:ext uri="{FF2B5EF4-FFF2-40B4-BE49-F238E27FC236}">
                <a16:creationId xmlns="" xmlns:a16="http://schemas.microsoft.com/office/drawing/2014/main" id="{FDE9B2F7-66CC-472A-9538-3D3A990510B7}"/>
              </a:ext>
            </a:extLst>
          </p:cNvPr>
          <p:cNvSpPr txBox="1"/>
          <p:nvPr/>
        </p:nvSpPr>
        <p:spPr>
          <a:xfrm>
            <a:off x="914380" y="4177291"/>
            <a:ext cx="742135" cy="461665"/>
          </a:xfrm>
          <a:prstGeom prst="rect">
            <a:avLst/>
          </a:prstGeom>
          <a:noFill/>
        </p:spPr>
        <p:txBody>
          <a:bodyPr wrap="square" rtlCol="0">
            <a:spAutoFit/>
          </a:bodyPr>
          <a:lstStyle/>
          <a:p>
            <a:r>
              <a:rPr lang="es-MX" sz="2400" b="1" dirty="0">
                <a:solidFill>
                  <a:schemeClr val="tx1">
                    <a:lumMod val="95000"/>
                    <a:lumOff val="5000"/>
                  </a:schemeClr>
                </a:solidFill>
                <a:latin typeface="Arial" panose="020B0604020202020204" pitchFamily="34" charset="0"/>
                <a:cs typeface="Arial" panose="020B0604020202020204" pitchFamily="34" charset="0"/>
              </a:rPr>
              <a:t>148</a:t>
            </a:r>
          </a:p>
        </p:txBody>
      </p:sp>
      <p:cxnSp>
        <p:nvCxnSpPr>
          <p:cNvPr id="51" name="Conector recto de flecha 50">
            <a:extLst>
              <a:ext uri="{FF2B5EF4-FFF2-40B4-BE49-F238E27FC236}">
                <a16:creationId xmlns="" xmlns:a16="http://schemas.microsoft.com/office/drawing/2014/main" id="{2422D57E-3608-4FBB-A6AA-51449BDDE02F}"/>
              </a:ext>
            </a:extLst>
          </p:cNvPr>
          <p:cNvCxnSpPr>
            <a:cxnSpLocks/>
          </p:cNvCxnSpPr>
          <p:nvPr/>
        </p:nvCxnSpPr>
        <p:spPr>
          <a:xfrm flipH="1">
            <a:off x="1596261" y="4044167"/>
            <a:ext cx="10078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5" name="Conector recto de flecha 54">
            <a:extLst>
              <a:ext uri="{FF2B5EF4-FFF2-40B4-BE49-F238E27FC236}">
                <a16:creationId xmlns="" xmlns:a16="http://schemas.microsoft.com/office/drawing/2014/main" id="{671001C3-888C-47C4-85A4-A4CE1F6129BB}"/>
              </a:ext>
            </a:extLst>
          </p:cNvPr>
          <p:cNvCxnSpPr>
            <a:cxnSpLocks/>
          </p:cNvCxnSpPr>
          <p:nvPr/>
        </p:nvCxnSpPr>
        <p:spPr>
          <a:xfrm flipH="1">
            <a:off x="1589616" y="4419733"/>
            <a:ext cx="10078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6" name="Conector recto de flecha 55">
            <a:extLst>
              <a:ext uri="{FF2B5EF4-FFF2-40B4-BE49-F238E27FC236}">
                <a16:creationId xmlns="" xmlns:a16="http://schemas.microsoft.com/office/drawing/2014/main" id="{085DC833-BD17-4E79-BC70-6D4814ACCAE7}"/>
              </a:ext>
            </a:extLst>
          </p:cNvPr>
          <p:cNvCxnSpPr>
            <a:cxnSpLocks/>
          </p:cNvCxnSpPr>
          <p:nvPr/>
        </p:nvCxnSpPr>
        <p:spPr>
          <a:xfrm flipH="1">
            <a:off x="1602909" y="4855978"/>
            <a:ext cx="1001152"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4" name="CuadroTexto 53">
            <a:extLst>
              <a:ext uri="{FF2B5EF4-FFF2-40B4-BE49-F238E27FC236}">
                <a16:creationId xmlns="" xmlns:a16="http://schemas.microsoft.com/office/drawing/2014/main" id="{C14BD181-3751-49E6-BEED-5DBE79FB46FF}"/>
              </a:ext>
            </a:extLst>
          </p:cNvPr>
          <p:cNvSpPr txBox="1"/>
          <p:nvPr/>
        </p:nvSpPr>
        <p:spPr>
          <a:xfrm>
            <a:off x="1265624" y="4613347"/>
            <a:ext cx="371699" cy="461665"/>
          </a:xfrm>
          <a:prstGeom prst="rect">
            <a:avLst/>
          </a:prstGeom>
          <a:noFill/>
        </p:spPr>
        <p:txBody>
          <a:bodyPr wrap="square" rtlCol="0">
            <a:spAutoFit/>
          </a:bodyPr>
          <a:lstStyle/>
          <a:p>
            <a:r>
              <a:rPr lang="es-MX" sz="2400" b="1" dirty="0">
                <a:solidFill>
                  <a:srgbClr val="FF0000"/>
                </a:solidFill>
                <a:latin typeface="Arial" panose="020B0604020202020204" pitchFamily="34" charset="0"/>
                <a:cs typeface="Arial" panose="020B0604020202020204" pitchFamily="34" charset="0"/>
              </a:rPr>
              <a:t>1</a:t>
            </a:r>
          </a:p>
        </p:txBody>
      </p:sp>
      <p:sp>
        <p:nvSpPr>
          <p:cNvPr id="57" name="CuadroTexto 56">
            <a:extLst>
              <a:ext uri="{FF2B5EF4-FFF2-40B4-BE49-F238E27FC236}">
                <a16:creationId xmlns="" xmlns:a16="http://schemas.microsoft.com/office/drawing/2014/main" id="{92E15EF4-4D5C-48B7-B32E-C73801152089}"/>
              </a:ext>
            </a:extLst>
          </p:cNvPr>
          <p:cNvSpPr txBox="1"/>
          <p:nvPr/>
        </p:nvSpPr>
        <p:spPr>
          <a:xfrm>
            <a:off x="2788960" y="3844579"/>
            <a:ext cx="5117237"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Votos para cada partido </a:t>
            </a:r>
            <a:r>
              <a:rPr lang="es-MX" b="1" dirty="0">
                <a:latin typeface="Arial" panose="020B0604020202020204" pitchFamily="34" charset="0"/>
                <a:cs typeface="Arial" panose="020B0604020202020204" pitchFamily="34" charset="0"/>
              </a:rPr>
              <a:t>por </a:t>
            </a:r>
            <a:r>
              <a:rPr lang="es-MX" b="1" dirty="0" smtClean="0">
                <a:latin typeface="Arial" panose="020B0604020202020204" pitchFamily="34" charset="0"/>
                <a:cs typeface="Arial" panose="020B0604020202020204" pitchFamily="34" charset="0"/>
              </a:rPr>
              <a:t>igual </a:t>
            </a:r>
            <a:r>
              <a:rPr lang="es-MX" b="1" dirty="0" smtClean="0">
                <a:solidFill>
                  <a:schemeClr val="tx2"/>
                </a:solidFill>
                <a:latin typeface="Arial" panose="020B0604020202020204" pitchFamily="34" charset="0"/>
                <a:cs typeface="Arial" panose="020B0604020202020204" pitchFamily="34" charset="0"/>
              </a:rPr>
              <a:t>(147 votos)</a:t>
            </a:r>
            <a:r>
              <a:rPr lang="es-MX" b="1" dirty="0" smtClean="0">
                <a:latin typeface="Arial" panose="020B0604020202020204" pitchFamily="34" charset="0"/>
                <a:cs typeface="Arial" panose="020B0604020202020204" pitchFamily="34" charset="0"/>
              </a:rPr>
              <a:t>.</a:t>
            </a:r>
            <a:endParaRPr lang="es-MX" dirty="0">
              <a:latin typeface="Arial" panose="020B0604020202020204" pitchFamily="34" charset="0"/>
              <a:cs typeface="Arial" panose="020B0604020202020204" pitchFamily="34" charset="0"/>
            </a:endParaRPr>
          </a:p>
        </p:txBody>
      </p:sp>
      <p:sp>
        <p:nvSpPr>
          <p:cNvPr id="60" name="CuadroTexto 59">
            <a:extLst>
              <a:ext uri="{FF2B5EF4-FFF2-40B4-BE49-F238E27FC236}">
                <a16:creationId xmlns="" xmlns:a16="http://schemas.microsoft.com/office/drawing/2014/main" id="{06EE3D00-302B-4822-A66A-EC76EFCC528B}"/>
              </a:ext>
            </a:extLst>
          </p:cNvPr>
          <p:cNvSpPr txBox="1"/>
          <p:nvPr/>
        </p:nvSpPr>
        <p:spPr>
          <a:xfrm>
            <a:off x="2835956" y="4269624"/>
            <a:ext cx="3432322"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Total de votos por coalición.</a:t>
            </a:r>
          </a:p>
        </p:txBody>
      </p:sp>
      <p:sp>
        <p:nvSpPr>
          <p:cNvPr id="61" name="CuadroTexto 60">
            <a:extLst>
              <a:ext uri="{FF2B5EF4-FFF2-40B4-BE49-F238E27FC236}">
                <a16:creationId xmlns="" xmlns:a16="http://schemas.microsoft.com/office/drawing/2014/main" id="{7EBF2D26-E528-4E81-9870-E77ECF0C0967}"/>
              </a:ext>
            </a:extLst>
          </p:cNvPr>
          <p:cNvSpPr txBox="1"/>
          <p:nvPr/>
        </p:nvSpPr>
        <p:spPr>
          <a:xfrm>
            <a:off x="2882357" y="4693056"/>
            <a:ext cx="3432322" cy="120032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Si queda algún </a:t>
            </a:r>
            <a:r>
              <a:rPr lang="es-MX" b="1" dirty="0">
                <a:latin typeface="Arial" panose="020B0604020202020204" pitchFamily="34" charset="0"/>
                <a:cs typeface="Arial" panose="020B0604020202020204" pitchFamily="34" charset="0"/>
              </a:rPr>
              <a:t>voto sobrante </a:t>
            </a:r>
            <a:r>
              <a:rPr lang="es-MX" dirty="0">
                <a:latin typeface="Arial" panose="020B0604020202020204" pitchFamily="34" charset="0"/>
                <a:cs typeface="Arial" panose="020B0604020202020204" pitchFamily="34" charset="0"/>
              </a:rPr>
              <a:t>tras la operación, </a:t>
            </a:r>
            <a:r>
              <a:rPr lang="es-MX" b="1" dirty="0">
                <a:latin typeface="Arial" panose="020B0604020202020204" pitchFamily="34" charset="0"/>
                <a:cs typeface="Arial" panose="020B0604020202020204" pitchFamily="34" charset="0"/>
              </a:rPr>
              <a:t>se suma al partido </a:t>
            </a:r>
            <a:r>
              <a:rPr lang="es-MX" dirty="0">
                <a:latin typeface="Arial" panose="020B0604020202020204" pitchFamily="34" charset="0"/>
                <a:cs typeface="Arial" panose="020B0604020202020204" pitchFamily="34" charset="0"/>
              </a:rPr>
              <a:t>de la coalición </a:t>
            </a:r>
            <a:r>
              <a:rPr lang="es-MX" b="1" dirty="0">
                <a:solidFill>
                  <a:srgbClr val="FF0000"/>
                </a:solidFill>
                <a:latin typeface="Arial" panose="020B0604020202020204" pitchFamily="34" charset="0"/>
                <a:cs typeface="Arial" panose="020B0604020202020204" pitchFamily="34" charset="0"/>
              </a:rPr>
              <a:t>que recibió más votos por sí solo</a:t>
            </a:r>
            <a:r>
              <a:rPr lang="es-MX" b="1" dirty="0">
                <a:latin typeface="Arial" panose="020B0604020202020204" pitchFamily="34" charset="0"/>
                <a:cs typeface="Arial" panose="020B0604020202020204" pitchFamily="34" charset="0"/>
              </a:rPr>
              <a:t>.</a:t>
            </a:r>
            <a:endParaRPr lang="es-MX" dirty="0">
              <a:latin typeface="Arial" panose="020B0604020202020204" pitchFamily="34" charset="0"/>
              <a:cs typeface="Arial" panose="020B0604020202020204" pitchFamily="34" charset="0"/>
            </a:endParaRPr>
          </a:p>
        </p:txBody>
      </p:sp>
      <p:cxnSp>
        <p:nvCxnSpPr>
          <p:cNvPr id="62" name="Conector recto de flecha 61">
            <a:extLst>
              <a:ext uri="{FF2B5EF4-FFF2-40B4-BE49-F238E27FC236}">
                <a16:creationId xmlns="" xmlns:a16="http://schemas.microsoft.com/office/drawing/2014/main" id="{EC081073-4DC4-4421-9842-8E1E0E7725E6}"/>
              </a:ext>
            </a:extLst>
          </p:cNvPr>
          <p:cNvCxnSpPr>
            <a:cxnSpLocks/>
          </p:cNvCxnSpPr>
          <p:nvPr/>
        </p:nvCxnSpPr>
        <p:spPr>
          <a:xfrm flipV="1">
            <a:off x="734888" y="4638956"/>
            <a:ext cx="0" cy="6540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9" name="CuadroTexto 58">
            <a:extLst>
              <a:ext uri="{FF2B5EF4-FFF2-40B4-BE49-F238E27FC236}">
                <a16:creationId xmlns="" xmlns:a16="http://schemas.microsoft.com/office/drawing/2014/main" id="{53F830FD-04CE-4401-BE12-383535E6E5DF}"/>
              </a:ext>
            </a:extLst>
          </p:cNvPr>
          <p:cNvSpPr txBox="1"/>
          <p:nvPr/>
        </p:nvSpPr>
        <p:spPr>
          <a:xfrm>
            <a:off x="-27153" y="5314950"/>
            <a:ext cx="2181237" cy="1200329"/>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Número de partidos que forman la </a:t>
            </a:r>
            <a:r>
              <a:rPr lang="es-MX" b="1" dirty="0">
                <a:latin typeface="Arial" panose="020B0604020202020204" pitchFamily="34" charset="0"/>
                <a:cs typeface="Arial" panose="020B0604020202020204" pitchFamily="34" charset="0"/>
              </a:rPr>
              <a:t>coalición</a:t>
            </a:r>
            <a:endParaRPr lang="es-MX" dirty="0">
              <a:latin typeface="Arial" panose="020B0604020202020204" pitchFamily="34" charset="0"/>
              <a:cs typeface="Arial" panose="020B0604020202020204" pitchFamily="34" charset="0"/>
            </a:endParaRPr>
          </a:p>
        </p:txBody>
      </p:sp>
      <p:pic>
        <p:nvPicPr>
          <p:cNvPr id="1030" name="Picture 6" descr="Resultado de imagen para distribuciÃ³n del voto entre partidos en coalicion">
            <a:extLst>
              <a:ext uri="{FF2B5EF4-FFF2-40B4-BE49-F238E27FC236}">
                <a16:creationId xmlns="" xmlns:a16="http://schemas.microsoft.com/office/drawing/2014/main" id="{EBE66905-6FC0-46B7-BC6E-36C80F7432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75" t="11346" r="64395" b="80458"/>
          <a:stretch/>
        </p:blipFill>
        <p:spPr bwMode="auto">
          <a:xfrm>
            <a:off x="2550316" y="1354792"/>
            <a:ext cx="669224" cy="56208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Resultado de imagen para distribuciÃ³n del voto entre partidos en coalicion">
            <a:extLst>
              <a:ext uri="{FF2B5EF4-FFF2-40B4-BE49-F238E27FC236}">
                <a16:creationId xmlns="" xmlns:a16="http://schemas.microsoft.com/office/drawing/2014/main" id="{44F02F27-119D-4CC3-A346-4C95907D21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75" t="11346" r="64395" b="80458"/>
          <a:stretch/>
        </p:blipFill>
        <p:spPr bwMode="auto">
          <a:xfrm>
            <a:off x="3868009" y="1352797"/>
            <a:ext cx="669224" cy="56208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Resultado de imagen para distribuciÃ³n del voto entre partidos en coalicion">
            <a:extLst>
              <a:ext uri="{FF2B5EF4-FFF2-40B4-BE49-F238E27FC236}">
                <a16:creationId xmlns="" xmlns:a16="http://schemas.microsoft.com/office/drawing/2014/main" id="{84EF680C-C9A1-416C-9617-89EF9A8A28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75" t="11346" r="64395" b="80458"/>
          <a:stretch/>
        </p:blipFill>
        <p:spPr bwMode="auto">
          <a:xfrm>
            <a:off x="5065662" y="1352798"/>
            <a:ext cx="669224" cy="56208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Resultado de imagen para distribuciÃ³n del voto entre partidos en coalicion">
            <a:extLst>
              <a:ext uri="{FF2B5EF4-FFF2-40B4-BE49-F238E27FC236}">
                <a16:creationId xmlns="" xmlns:a16="http://schemas.microsoft.com/office/drawing/2014/main" id="{C4A42506-7DDB-490C-ADB0-30947C121E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75" t="11346" r="64395" b="80458"/>
          <a:stretch/>
        </p:blipFill>
        <p:spPr bwMode="auto">
          <a:xfrm>
            <a:off x="6374300" y="1352799"/>
            <a:ext cx="669224" cy="56208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Resultado de imagen para distribuciÃ³n del voto entre partidos en coalicion">
            <a:extLst>
              <a:ext uri="{FF2B5EF4-FFF2-40B4-BE49-F238E27FC236}">
                <a16:creationId xmlns="" xmlns:a16="http://schemas.microsoft.com/office/drawing/2014/main" id="{E8C5E6D7-65B8-47A8-B450-BDC63E4798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75" t="11346" r="64395" b="80458"/>
          <a:stretch/>
        </p:blipFill>
        <p:spPr bwMode="auto">
          <a:xfrm>
            <a:off x="10108090" y="1352165"/>
            <a:ext cx="669224" cy="56208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Resultado de imagen para distribuciÃ³n del voto entre partidos en coalicion">
            <a:extLst>
              <a:ext uri="{FF2B5EF4-FFF2-40B4-BE49-F238E27FC236}">
                <a16:creationId xmlns="" xmlns:a16="http://schemas.microsoft.com/office/drawing/2014/main" id="{044E3EDD-A688-4104-BEEA-C185731E8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75" t="11346" r="64395" b="80458"/>
          <a:stretch/>
        </p:blipFill>
        <p:spPr bwMode="auto">
          <a:xfrm>
            <a:off x="9266563" y="1352667"/>
            <a:ext cx="669224" cy="56208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Resultado de imagen para distribuciÃ³n del voto entre partidos en coalicion">
            <a:extLst>
              <a:ext uri="{FF2B5EF4-FFF2-40B4-BE49-F238E27FC236}">
                <a16:creationId xmlns="" xmlns:a16="http://schemas.microsoft.com/office/drawing/2014/main" id="{8E760385-A979-47D3-87FF-71933A1BA1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75" t="11346" r="64395" b="80458"/>
          <a:stretch/>
        </p:blipFill>
        <p:spPr bwMode="auto">
          <a:xfrm>
            <a:off x="8388561" y="1347491"/>
            <a:ext cx="669224" cy="562083"/>
          </a:xfrm>
          <a:prstGeom prst="rect">
            <a:avLst/>
          </a:prstGeom>
          <a:noFill/>
          <a:extLst>
            <a:ext uri="{909E8E84-426E-40DD-AFC4-6F175D3DCCD1}">
              <a14:hiddenFill xmlns:a14="http://schemas.microsoft.com/office/drawing/2010/main">
                <a:solidFill>
                  <a:srgbClr val="FFFFFF"/>
                </a:solidFill>
              </a14:hiddenFill>
            </a:ext>
          </a:extLst>
        </p:spPr>
      </p:pic>
      <p:sp>
        <p:nvSpPr>
          <p:cNvPr id="58" name="CuadroTexto 57">
            <a:extLst>
              <a:ext uri="{FF2B5EF4-FFF2-40B4-BE49-F238E27FC236}">
                <a16:creationId xmlns="" xmlns:a16="http://schemas.microsoft.com/office/drawing/2014/main" id="{92E15EF4-4D5C-48B7-B32E-C73801152089}"/>
              </a:ext>
            </a:extLst>
          </p:cNvPr>
          <p:cNvSpPr txBox="1"/>
          <p:nvPr/>
        </p:nvSpPr>
        <p:spPr>
          <a:xfrm>
            <a:off x="7607405" y="2559619"/>
            <a:ext cx="1659158" cy="369332"/>
          </a:xfrm>
          <a:prstGeom prst="rect">
            <a:avLst/>
          </a:prstGeom>
          <a:noFill/>
        </p:spPr>
        <p:txBody>
          <a:bodyPr wrap="square" rtlCol="0">
            <a:spAutoFit/>
          </a:bodyPr>
          <a:lstStyle/>
          <a:p>
            <a:r>
              <a:rPr lang="es-MX" b="1" dirty="0" smtClean="0">
                <a:latin typeface="Arial" panose="020B0604020202020204" pitchFamily="34" charset="0"/>
                <a:cs typeface="Arial" panose="020B0604020202020204" pitchFamily="34" charset="0"/>
              </a:rPr>
              <a:t>Coalición:</a:t>
            </a:r>
            <a:endParaRPr lang="es-MX"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580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55" y="45193"/>
            <a:ext cx="1666876"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533400" y="282884"/>
            <a:ext cx="9296400" cy="646331"/>
          </a:xfrm>
          <a:prstGeom prst="rect">
            <a:avLst/>
          </a:prstGeom>
          <a:noFill/>
        </p:spPr>
        <p:txBody>
          <a:bodyPr wrap="square" rtlCol="0">
            <a:spAutoFit/>
          </a:bodyPr>
          <a:lstStyle/>
          <a:p>
            <a:pPr algn="ctr"/>
            <a:r>
              <a:rPr lang="es-MX" sz="3600" dirty="0">
                <a:solidFill>
                  <a:schemeClr val="tx2">
                    <a:lumMod val="75000"/>
                  </a:schemeClr>
                </a:solidFill>
                <a:latin typeface="Arial Rounded MT Bold" panose="020F0704030504030204" pitchFamily="34" charset="0"/>
              </a:rPr>
              <a:t>¿Qué son los medios de impugnación?</a:t>
            </a:r>
          </a:p>
        </p:txBody>
      </p:sp>
      <p:sp>
        <p:nvSpPr>
          <p:cNvPr id="3" name="2 CuadroTexto"/>
          <p:cNvSpPr txBox="1"/>
          <p:nvPr/>
        </p:nvSpPr>
        <p:spPr>
          <a:xfrm>
            <a:off x="533399" y="3352643"/>
            <a:ext cx="8458200" cy="2677656"/>
          </a:xfrm>
          <a:prstGeom prst="rect">
            <a:avLst/>
          </a:prstGeom>
          <a:noFill/>
        </p:spPr>
        <p:txBody>
          <a:bodyPr wrap="square" rtlCol="0">
            <a:spAutoFit/>
          </a:bodyPr>
          <a:lstStyle/>
          <a:p>
            <a:pPr algn="just"/>
            <a:endParaRPr lang="es-MX" sz="2400" dirty="0" smtClean="0">
              <a:latin typeface="Arial" panose="020B0604020202020204" pitchFamily="34" charset="0"/>
              <a:cs typeface="Arial" panose="020B0604020202020204" pitchFamily="34" charset="0"/>
            </a:endParaRPr>
          </a:p>
          <a:p>
            <a:pPr algn="just"/>
            <a:r>
              <a:rPr lang="es-MX" sz="2400" b="1" dirty="0" smtClean="0">
                <a:latin typeface="Arial" panose="020B0604020202020204" pitchFamily="34" charset="0"/>
                <a:cs typeface="Arial" panose="020B0604020202020204" pitchFamily="34" charset="0"/>
              </a:rPr>
              <a:t>Los medios de impugnación son </a:t>
            </a:r>
            <a:r>
              <a:rPr lang="es-MX" sz="2400" b="1" dirty="0" smtClean="0">
                <a:solidFill>
                  <a:srgbClr val="FF0000"/>
                </a:solidFill>
                <a:latin typeface="Arial" panose="020B0604020202020204" pitchFamily="34" charset="0"/>
                <a:cs typeface="Arial" panose="020B0604020202020204" pitchFamily="34" charset="0"/>
              </a:rPr>
              <a:t>recursos de defensa </a:t>
            </a:r>
            <a:r>
              <a:rPr lang="es-MX" sz="2400" b="1" dirty="0" smtClean="0">
                <a:latin typeface="Arial" panose="020B0604020202020204" pitchFamily="34" charset="0"/>
                <a:cs typeface="Arial" panose="020B0604020202020204" pitchFamily="34" charset="0"/>
              </a:rPr>
              <a:t>que tienen las </a:t>
            </a:r>
            <a:r>
              <a:rPr lang="es-MX" sz="2400" b="1" dirty="0" smtClean="0">
                <a:solidFill>
                  <a:srgbClr val="FF0000"/>
                </a:solidFill>
                <a:latin typeface="Arial" panose="020B0604020202020204" pitchFamily="34" charset="0"/>
                <a:cs typeface="Arial" panose="020B0604020202020204" pitchFamily="34" charset="0"/>
              </a:rPr>
              <a:t>partes</a:t>
            </a:r>
            <a:r>
              <a:rPr lang="es-MX" sz="2400" b="1" dirty="0" smtClean="0">
                <a:latin typeface="Arial" panose="020B0604020202020204" pitchFamily="34" charset="0"/>
                <a:cs typeface="Arial" panose="020B0604020202020204" pitchFamily="34" charset="0"/>
              </a:rPr>
              <a:t>, para oponerse a una </a:t>
            </a:r>
            <a:r>
              <a:rPr lang="es-MX" sz="2400" b="1" dirty="0" smtClean="0">
                <a:solidFill>
                  <a:srgbClr val="FF0000"/>
                </a:solidFill>
                <a:latin typeface="Arial" panose="020B0604020202020204" pitchFamily="34" charset="0"/>
                <a:cs typeface="Arial" panose="020B0604020202020204" pitchFamily="34" charset="0"/>
              </a:rPr>
              <a:t>decisión</a:t>
            </a:r>
            <a:r>
              <a:rPr lang="es-MX" sz="2400" b="1" dirty="0" smtClean="0">
                <a:latin typeface="Arial" panose="020B0604020202020204" pitchFamily="34" charset="0"/>
                <a:cs typeface="Arial" panose="020B0604020202020204" pitchFamily="34" charset="0"/>
              </a:rPr>
              <a:t> de una </a:t>
            </a:r>
            <a:r>
              <a:rPr lang="es-MX" sz="2400" b="1" dirty="0" smtClean="0">
                <a:solidFill>
                  <a:srgbClr val="FF0000"/>
                </a:solidFill>
                <a:latin typeface="Arial" panose="020B0604020202020204" pitchFamily="34" charset="0"/>
                <a:cs typeface="Arial" panose="020B0604020202020204" pitchFamily="34" charset="0"/>
              </a:rPr>
              <a:t>autoridad judicial</a:t>
            </a:r>
            <a:r>
              <a:rPr lang="es-MX" sz="2400" b="1" dirty="0" smtClean="0">
                <a:latin typeface="Arial" panose="020B0604020202020204" pitchFamily="34" charset="0"/>
                <a:cs typeface="Arial" panose="020B0604020202020204" pitchFamily="34" charset="0"/>
              </a:rPr>
              <a:t>, pidiendo que esa misma autoridad la </a:t>
            </a:r>
            <a:r>
              <a:rPr lang="es-MX" sz="2400" b="1" dirty="0" smtClean="0">
                <a:solidFill>
                  <a:srgbClr val="FF0000"/>
                </a:solidFill>
                <a:latin typeface="Arial" panose="020B0604020202020204" pitchFamily="34" charset="0"/>
                <a:cs typeface="Arial" panose="020B0604020202020204" pitchFamily="34" charset="0"/>
              </a:rPr>
              <a:t>revoque</a:t>
            </a:r>
            <a:r>
              <a:rPr lang="es-MX" sz="2400" b="1" dirty="0" smtClean="0">
                <a:latin typeface="Arial" panose="020B0604020202020204" pitchFamily="34" charset="0"/>
                <a:cs typeface="Arial" panose="020B0604020202020204" pitchFamily="34" charset="0"/>
              </a:rPr>
              <a:t> o que sea un </a:t>
            </a:r>
            <a:r>
              <a:rPr lang="es-MX" sz="2400" b="1" dirty="0" smtClean="0">
                <a:solidFill>
                  <a:srgbClr val="FF0000"/>
                </a:solidFill>
                <a:latin typeface="Arial" panose="020B0604020202020204" pitchFamily="34" charset="0"/>
                <a:cs typeface="Arial" panose="020B0604020202020204" pitchFamily="34" charset="0"/>
              </a:rPr>
              <a:t>superior jerárquico</a:t>
            </a:r>
            <a:r>
              <a:rPr lang="es-MX" sz="2400" b="1" dirty="0" smtClean="0">
                <a:latin typeface="Arial" panose="020B0604020202020204" pitchFamily="34" charset="0"/>
                <a:cs typeface="Arial" panose="020B0604020202020204" pitchFamily="34" charset="0"/>
              </a:rPr>
              <a:t> que tome la decisión dependiendo del recurso del que se haga uso.</a:t>
            </a:r>
            <a:endParaRPr lang="es-MX" sz="24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747" y="3589350"/>
            <a:ext cx="2974232" cy="208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1400" y="93431"/>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ángulo 3"/>
          <p:cNvSpPr/>
          <p:nvPr/>
        </p:nvSpPr>
        <p:spPr>
          <a:xfrm>
            <a:off x="533399" y="1254868"/>
            <a:ext cx="11500485" cy="2123658"/>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in y </a:t>
            </a:r>
            <a:r>
              <a:rPr lang="es-MX" sz="2400" b="1" dirty="0" smtClean="0">
                <a:latin typeface="Arial" panose="020B0604020202020204" pitchFamily="34" charset="0"/>
                <a:cs typeface="Arial" panose="020B0604020202020204" pitchFamily="34" charset="0"/>
              </a:rPr>
              <a:t>pugnare, </a:t>
            </a:r>
            <a:r>
              <a:rPr lang="es-MX" sz="2400" b="1" dirty="0">
                <a:latin typeface="Arial" panose="020B0604020202020204" pitchFamily="34" charset="0"/>
                <a:cs typeface="Arial" panose="020B0604020202020204" pitchFamily="34" charset="0"/>
              </a:rPr>
              <a:t>significa luchar contra, combatir, atacar</a:t>
            </a:r>
            <a:r>
              <a:rPr lang="es-MX" sz="2400" b="1" dirty="0" smtClean="0">
                <a:latin typeface="Arial" panose="020B0604020202020204" pitchFamily="34" charset="0"/>
                <a:cs typeface="Arial" panose="020B0604020202020204" pitchFamily="34" charset="0"/>
              </a:rPr>
              <a:t>.</a:t>
            </a:r>
          </a:p>
          <a:p>
            <a:r>
              <a:rPr lang="es-MX" b="1" dirty="0" smtClean="0">
                <a:latin typeface="Arial" panose="020B0604020202020204" pitchFamily="34" charset="0"/>
                <a:cs typeface="Arial" panose="020B0604020202020204" pitchFamily="34" charset="0"/>
              </a:rPr>
              <a:t>(</a:t>
            </a:r>
            <a:r>
              <a:rPr lang="es-MX" b="1" dirty="0">
                <a:latin typeface="Arial" panose="020B0604020202020204" pitchFamily="34" charset="0"/>
                <a:cs typeface="Arial" panose="020B0604020202020204" pitchFamily="34" charset="0"/>
              </a:rPr>
              <a:t>Becerra citado por Ovalle 1992, </a:t>
            </a:r>
            <a:r>
              <a:rPr lang="es-MX" b="1" dirty="0"/>
              <a:t>Derecho Procesal Civil. México: </a:t>
            </a:r>
            <a:r>
              <a:rPr lang="es-MX" b="1" dirty="0" err="1"/>
              <a:t>Harla</a:t>
            </a:r>
            <a:r>
              <a:rPr lang="es-MX" b="1" dirty="0" smtClean="0">
                <a:latin typeface="Arial" panose="020B0604020202020204" pitchFamily="34" charset="0"/>
                <a:cs typeface="Arial" panose="020B0604020202020204" pitchFamily="34" charset="0"/>
              </a:rPr>
              <a:t>. 226</a:t>
            </a:r>
            <a:r>
              <a:rPr lang="es-MX" b="1" dirty="0" smtClean="0"/>
              <a:t>)</a:t>
            </a:r>
            <a:endParaRPr lang="es-MX" b="1" dirty="0" smtClean="0">
              <a:latin typeface="Arial" panose="020B0604020202020204" pitchFamily="34" charset="0"/>
              <a:cs typeface="Arial" panose="020B0604020202020204" pitchFamily="34" charset="0"/>
            </a:endParaRPr>
          </a:p>
          <a:p>
            <a:endParaRPr lang="es-MX" sz="2400" dirty="0" smtClean="0">
              <a:latin typeface="Arial" panose="020B0604020202020204" pitchFamily="34" charset="0"/>
              <a:cs typeface="Arial" panose="020B0604020202020204" pitchFamily="34" charset="0"/>
            </a:endParaRPr>
          </a:p>
          <a:p>
            <a:r>
              <a:rPr lang="es-MX" sz="2400" b="1" dirty="0" smtClean="0">
                <a:latin typeface="Arial" panose="020B0604020202020204" pitchFamily="34" charset="0"/>
                <a:cs typeface="Arial" panose="020B0604020202020204" pitchFamily="34" charset="0"/>
              </a:rPr>
              <a:t>“Configuran </a:t>
            </a:r>
            <a:r>
              <a:rPr lang="es-MX" sz="2400" b="1" dirty="0">
                <a:latin typeface="Arial" panose="020B0604020202020204" pitchFamily="34" charset="0"/>
                <a:cs typeface="Arial" panose="020B0604020202020204" pitchFamily="34" charset="0"/>
              </a:rPr>
              <a:t>los instrumentos jurídicos consagrados por las leyes procesales para corregir, modificar, revocar o anular los actos y las </a:t>
            </a:r>
            <a:r>
              <a:rPr lang="es-MX" sz="2400" b="1" dirty="0" smtClean="0">
                <a:latin typeface="Arial" panose="020B0604020202020204" pitchFamily="34" charset="0"/>
                <a:cs typeface="Arial" panose="020B0604020202020204" pitchFamily="34" charset="0"/>
              </a:rPr>
              <a:t>resoluciones…” </a:t>
            </a:r>
          </a:p>
          <a:p>
            <a:r>
              <a:rPr lang="es-MX" b="1" dirty="0"/>
              <a:t>Zamudio F. y Ovalle J. (-). Derecho Procesal. Septiembre de </a:t>
            </a:r>
            <a:r>
              <a:rPr lang="es-MX" b="1" dirty="0" smtClean="0"/>
              <a:t>2017.</a:t>
            </a:r>
            <a:endParaRPr lang="es-MX"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46294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2400" y="2819400"/>
            <a:ext cx="4108554" cy="1015663"/>
          </a:xfrm>
          <a:prstGeom prst="rect">
            <a:avLst/>
          </a:prstGeom>
        </p:spPr>
        <p:txBody>
          <a:bodyPr wrap="square">
            <a:spAutoFit/>
          </a:bodyPr>
          <a:lstStyle/>
          <a:p>
            <a:pPr algn="ctr"/>
            <a:r>
              <a:rPr lang="es-MX" sz="2000" b="1" dirty="0">
                <a:solidFill>
                  <a:schemeClr val="tx2">
                    <a:lumMod val="50000"/>
                  </a:schemeClr>
                </a:solidFill>
                <a:latin typeface="Arial Rounded MT Bold" panose="020F0704030504030204" pitchFamily="34" charset="0"/>
              </a:rPr>
              <a:t>SUP-JIN-11/2012</a:t>
            </a:r>
          </a:p>
          <a:p>
            <a:pPr algn="ctr"/>
            <a:r>
              <a:rPr lang="es-MX" sz="2000" b="1" dirty="0">
                <a:solidFill>
                  <a:schemeClr val="tx2">
                    <a:lumMod val="50000"/>
                  </a:schemeClr>
                </a:solidFill>
                <a:latin typeface="Arial Rounded MT Bold" panose="020F0704030504030204" pitchFamily="34" charset="0"/>
              </a:rPr>
              <a:t>Incidente de calificación de votos reservados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81000"/>
            <a:ext cx="4309699"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135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19200" y="838200"/>
            <a:ext cx="10210800"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400" b="1" dirty="0">
                <a:latin typeface="Arial" panose="020B0604020202020204" pitchFamily="34" charset="0"/>
                <a:cs typeface="Arial" panose="020B0604020202020204" pitchFamily="34" charset="0"/>
              </a:rPr>
              <a:t>Interpretación </a:t>
            </a:r>
          </a:p>
          <a:p>
            <a:pPr algn="ctr">
              <a:lnSpc>
                <a:spcPct val="150000"/>
              </a:lnSpc>
            </a:pPr>
            <a:r>
              <a:rPr lang="es-MX" sz="2400" b="1" dirty="0" smtClean="0">
                <a:latin typeface="Arial" panose="020B0604020202020204" pitchFamily="34" charset="0"/>
                <a:cs typeface="Arial" panose="020B0604020202020204" pitchFamily="34" charset="0"/>
              </a:rPr>
              <a:t>VOTO NULO</a:t>
            </a:r>
            <a:endParaRPr lang="es-MX" sz="2400" b="1" dirty="0">
              <a:latin typeface="Arial" panose="020B0604020202020204" pitchFamily="34" charset="0"/>
              <a:cs typeface="Arial" panose="020B0604020202020204" pitchFamily="34" charset="0"/>
            </a:endParaRPr>
          </a:p>
          <a:p>
            <a:pPr algn="just">
              <a:lnSpc>
                <a:spcPct val="150000"/>
              </a:lnSpc>
            </a:pPr>
            <a:r>
              <a:rPr lang="es-MX" sz="2400" dirty="0">
                <a:latin typeface="Arial" panose="020B0604020202020204" pitchFamily="34" charset="0"/>
                <a:cs typeface="Arial" panose="020B0604020202020204" pitchFamily="34" charset="0"/>
              </a:rPr>
              <a:t>• A juicio de la Sala Superior se debe considerar fundado</a:t>
            </a:r>
            <a:r>
              <a:rPr lang="es-MX" sz="2400" b="1" dirty="0">
                <a:latin typeface="Arial" panose="020B0604020202020204" pitchFamily="34" charset="0"/>
                <a:cs typeface="Arial" panose="020B0604020202020204" pitchFamily="34" charset="0"/>
              </a:rPr>
              <a:t> </a:t>
            </a:r>
            <a:r>
              <a:rPr lang="es-MX" sz="2400" dirty="0">
                <a:latin typeface="Arial" panose="020B0604020202020204" pitchFamily="34" charset="0"/>
                <a:cs typeface="Arial" panose="020B0604020202020204" pitchFamily="34" charset="0"/>
              </a:rPr>
              <a:t>lo argumentado por el representante del Partido Acción Nacional, motivo por lo cual es procedente declarar la </a:t>
            </a:r>
            <a:r>
              <a:rPr lang="es-MX" sz="2400" b="1" dirty="0">
                <a:latin typeface="Arial" panose="020B0604020202020204" pitchFamily="34" charset="0"/>
                <a:cs typeface="Arial" panose="020B0604020202020204" pitchFamily="34" charset="0"/>
              </a:rPr>
              <a:t>nulidad del voto</a:t>
            </a:r>
            <a:r>
              <a:rPr lang="es-MX" sz="2400" dirty="0">
                <a:latin typeface="Arial" panose="020B0604020202020204" pitchFamily="34" charset="0"/>
                <a:cs typeface="Arial" panose="020B0604020202020204" pitchFamily="34" charset="0"/>
              </a:rPr>
              <a:t> objetado que se identifica con el número uno al reverso de la boleta, al haber sido marcados los emblemas de dos partidos políticos que no están coaligados para la elección de Presidente de los Estados Unidos Mexicanos. </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3920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8268" y="2286000"/>
            <a:ext cx="3733800" cy="2031325"/>
          </a:xfrm>
          <a:prstGeom prst="rect">
            <a:avLst/>
          </a:prstGeom>
        </p:spPr>
        <p:txBody>
          <a:bodyPr wrap="square">
            <a:spAutoFit/>
          </a:bodyPr>
          <a:lstStyle/>
          <a:p>
            <a:pPr algn="ctr"/>
            <a:endParaRPr lang="es-MX" dirty="0">
              <a:solidFill>
                <a:schemeClr val="tx2">
                  <a:lumMod val="50000"/>
                </a:schemeClr>
              </a:solidFill>
              <a:latin typeface="Arial Rounded MT Bold" panose="020F0704030504030204" pitchFamily="34" charset="0"/>
            </a:endParaRPr>
          </a:p>
          <a:p>
            <a:pPr algn="ctr"/>
            <a:r>
              <a:rPr lang="es-MX" b="1" dirty="0">
                <a:solidFill>
                  <a:schemeClr val="tx2">
                    <a:lumMod val="50000"/>
                  </a:schemeClr>
                </a:solidFill>
                <a:latin typeface="Arial Rounded MT Bold" panose="020F0704030504030204" pitchFamily="34" charset="0"/>
              </a:rPr>
              <a:t>SUP-JIN-12/2012. INCIDENTE SOBRE CALIFICACION DE VOTOS RESERVADOS </a:t>
            </a:r>
            <a:endParaRPr lang="es-MX" b="1" dirty="0" smtClean="0">
              <a:solidFill>
                <a:schemeClr val="tx2">
                  <a:lumMod val="50000"/>
                </a:schemeClr>
              </a:solidFill>
              <a:latin typeface="Arial Rounded MT Bold" panose="020F0704030504030204" pitchFamily="34" charset="0"/>
            </a:endParaRPr>
          </a:p>
          <a:p>
            <a:pPr algn="ctr"/>
            <a:endParaRPr lang="es-MX" b="1" dirty="0">
              <a:solidFill>
                <a:schemeClr val="tx2">
                  <a:lumMod val="50000"/>
                </a:schemeClr>
              </a:solidFill>
              <a:latin typeface="Arial Rounded MT Bold" panose="020F0704030504030204" pitchFamily="34" charset="0"/>
            </a:endParaRPr>
          </a:p>
          <a:p>
            <a:pPr algn="ctr"/>
            <a:r>
              <a:rPr lang="es-MX" b="1" dirty="0" smtClean="0">
                <a:solidFill>
                  <a:schemeClr val="tx2">
                    <a:lumMod val="50000"/>
                  </a:schemeClr>
                </a:solidFill>
                <a:latin typeface="Arial Rounded MT Bold" panose="020F0704030504030204" pitchFamily="34" charset="0"/>
              </a:rPr>
              <a:t>“Que Acabe la </a:t>
            </a:r>
            <a:r>
              <a:rPr lang="es-MX" b="1" dirty="0" err="1" smtClean="0">
                <a:solidFill>
                  <a:schemeClr val="tx2">
                    <a:lumMod val="50000"/>
                  </a:schemeClr>
                </a:solidFill>
                <a:latin typeface="Arial Rounded MT Bold" panose="020F0704030504030204" pitchFamily="34" charset="0"/>
              </a:rPr>
              <a:t>Corrupcion</a:t>
            </a:r>
            <a:r>
              <a:rPr lang="es-MX" b="1" dirty="0" smtClean="0">
                <a:solidFill>
                  <a:schemeClr val="tx2">
                    <a:lumMod val="50000"/>
                  </a:schemeClr>
                </a:solidFill>
                <a:latin typeface="Arial Rounded MT Bold" panose="020F0704030504030204" pitchFamily="34" charset="0"/>
              </a:rPr>
              <a:t> Ya Basta!!!</a:t>
            </a:r>
            <a:endParaRPr lang="es-MX" dirty="0">
              <a:solidFill>
                <a:schemeClr val="tx2">
                  <a:lumMod val="50000"/>
                </a:schemeClr>
              </a:solidFill>
              <a:latin typeface="Arial Rounded MT Bold" panose="020F0704030504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609600"/>
            <a:ext cx="538339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4472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76400" y="772804"/>
            <a:ext cx="9144000" cy="50783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2400" dirty="0">
                <a:latin typeface="Arial" panose="020B0604020202020204" pitchFamily="34" charset="0"/>
                <a:cs typeface="Arial" panose="020B0604020202020204" pitchFamily="34" charset="0"/>
              </a:rPr>
              <a:t>Interpretación</a:t>
            </a:r>
          </a:p>
          <a:p>
            <a:pPr algn="ctr"/>
            <a:r>
              <a:rPr lang="es-MX" sz="2400" b="1" dirty="0">
                <a:latin typeface="Arial" panose="020B0604020202020204" pitchFamily="34" charset="0"/>
                <a:cs typeface="Arial" panose="020B0604020202020204" pitchFamily="34" charset="0"/>
              </a:rPr>
              <a:t>VOTO VALIDO</a:t>
            </a:r>
          </a:p>
          <a:p>
            <a:pPr algn="ctr"/>
            <a:endParaRPr lang="es-MX" sz="2400" dirty="0">
              <a:latin typeface="Arial" panose="020B0604020202020204" pitchFamily="34" charset="0"/>
              <a:cs typeface="Arial" panose="020B0604020202020204" pitchFamily="34" charset="0"/>
            </a:endParaRPr>
          </a:p>
          <a:p>
            <a:pPr algn="just">
              <a:lnSpc>
                <a:spcPct val="150000"/>
              </a:lnSpc>
            </a:pPr>
            <a:r>
              <a:rPr lang="es-MX" sz="2400" dirty="0">
                <a:latin typeface="Arial" panose="020B0604020202020204" pitchFamily="34" charset="0"/>
                <a:cs typeface="Arial" panose="020B0604020202020204" pitchFamily="34" charset="0"/>
              </a:rPr>
              <a:t>• Ahora bien, el hecho de haber cruzado el recuadro de un partido político y, a la vez expresado una opinión en el recuadro destinado a los candidatos no registrados, no implica la nulidad del voto, en virtud de que la intención del elector es de sufragar a favor del candidato del Partido de la Revolución Democrática.</a:t>
            </a:r>
          </a:p>
          <a:p>
            <a:pPr algn="just">
              <a:lnSpc>
                <a:spcPct val="150000"/>
              </a:lnSpc>
            </a:pPr>
            <a:r>
              <a:rPr lang="es-MX" sz="2400" dirty="0">
                <a:latin typeface="Arial" panose="020B0604020202020204" pitchFamily="34" charset="0"/>
                <a:cs typeface="Arial" panose="020B0604020202020204" pitchFamily="34" charset="0"/>
              </a:rPr>
              <a:t>• Por lo tanto, el voto debe considerarse </a:t>
            </a:r>
            <a:r>
              <a:rPr lang="es-MX" sz="2400" b="1" dirty="0" smtClean="0">
                <a:latin typeface="Arial" panose="020B0604020202020204" pitchFamily="34" charset="0"/>
                <a:cs typeface="Arial" panose="020B0604020202020204" pitchFamily="34" charset="0"/>
              </a:rPr>
              <a:t>válido</a:t>
            </a:r>
            <a:r>
              <a:rPr lang="es-MX" sz="2400" dirty="0" smtClean="0">
                <a:latin typeface="Arial" panose="020B0604020202020204" pitchFamily="34" charset="0"/>
                <a:cs typeface="Arial" panose="020B0604020202020204" pitchFamily="34" charset="0"/>
              </a:rPr>
              <a:t> y </a:t>
            </a:r>
            <a:r>
              <a:rPr lang="es-MX" sz="2400" dirty="0">
                <a:latin typeface="Arial" panose="020B0604020202020204" pitchFamily="34" charset="0"/>
                <a:cs typeface="Arial" panose="020B0604020202020204" pitchFamily="34" charset="0"/>
              </a:rPr>
              <a:t>computarse para el citado partido político.</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0656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3400" y="2590800"/>
            <a:ext cx="4572000" cy="954107"/>
          </a:xfrm>
          <a:prstGeom prst="rect">
            <a:avLst/>
          </a:prstGeom>
        </p:spPr>
        <p:txBody>
          <a:bodyPr>
            <a:spAutoFit/>
          </a:bodyPr>
          <a:lstStyle/>
          <a:p>
            <a:pPr algn="ctr"/>
            <a:r>
              <a:rPr lang="es-MX" sz="2800" b="1" dirty="0">
                <a:solidFill>
                  <a:schemeClr val="tx2">
                    <a:lumMod val="75000"/>
                  </a:schemeClr>
                </a:solidFill>
                <a:latin typeface="Arial Rounded MT Bold" panose="020F0704030504030204" pitchFamily="34" charset="0"/>
              </a:rPr>
              <a:t>SUP-JIN-0021/2012</a:t>
            </a:r>
          </a:p>
          <a:p>
            <a:pPr algn="ctr"/>
            <a:r>
              <a:rPr lang="es-MX" sz="2800" b="1" dirty="0">
                <a:solidFill>
                  <a:schemeClr val="tx2">
                    <a:lumMod val="75000"/>
                  </a:schemeClr>
                </a:solidFill>
                <a:latin typeface="Arial Rounded MT Bold" panose="020F0704030504030204" pitchFamily="34" charset="0"/>
              </a:rPr>
              <a:t>casilla 907 C5</a:t>
            </a:r>
          </a:p>
        </p:txBody>
      </p:sp>
      <p:pic>
        <p:nvPicPr>
          <p:cNvPr id="3" name="2 Imagen" descr="http://portal.te.gob.mx/colecciones/sentencias/html/SUP/2012/JIN/SUP-JIN-0021-2012-Inc2-1.jpg"/>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2431"/>
            <a:ext cx="4572000" cy="5410843"/>
          </a:xfrm>
          <a:prstGeom prst="rect">
            <a:avLst/>
          </a:prstGeom>
          <a:noFill/>
          <a:ln>
            <a:noFill/>
          </a:ln>
        </p:spPr>
      </p:pic>
      <p:pic>
        <p:nvPicPr>
          <p:cNvPr id="4" name="Picture 2">
            <a:extLst>
              <a:ext uri="{FF2B5EF4-FFF2-40B4-BE49-F238E27FC236}">
                <a16:creationId xmlns="" xmlns:a16="http://schemas.microsoft.com/office/drawing/2014/main" id="{87CB4094-9213-43BC-A77C-966BE3E1A1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2822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14400" y="176827"/>
            <a:ext cx="9982200" cy="65043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8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De la imagen de la boleta reservada se advierte dentro del recuadro correspondiente al Partido Revolucionario Institucional existe una marca, correspondiente a lo que parece ser un nombre propio, sin distinguirse claramente cuál es.</a:t>
            </a:r>
          </a:p>
          <a:p>
            <a:pPr algn="just">
              <a:lnSpc>
                <a:spcPct val="150000"/>
              </a:lnSpc>
            </a:pPr>
            <a:r>
              <a:rPr lang="es-MX" dirty="0">
                <a:latin typeface="Arial" panose="020B0604020202020204" pitchFamily="34" charset="0"/>
                <a:cs typeface="Arial" panose="020B0604020202020204" pitchFamily="34" charset="0"/>
              </a:rPr>
              <a:t>Asimismo, se advierte que en ninguno de los otros recuadros correspondientes a los restantes partidos políticos exista marca alguna.</a:t>
            </a:r>
          </a:p>
          <a:p>
            <a:pPr algn="just">
              <a:lnSpc>
                <a:spcPct val="150000"/>
              </a:lnSpc>
            </a:pPr>
            <a:r>
              <a:rPr lang="es-MX" dirty="0">
                <a:latin typeface="Arial" panose="020B0604020202020204" pitchFamily="34" charset="0"/>
                <a:cs typeface="Arial" panose="020B0604020202020204" pitchFamily="34" charset="0"/>
              </a:rPr>
              <a:t>En términos del artículo 277, apartado 1, inciso a), del Código Federal de Instituciones y Procedimientos Electorales, para tener por válido un voto solamente se exige que se marque un solo cuadro que contenga el emblema de un partido político.</a:t>
            </a:r>
          </a:p>
          <a:p>
            <a:pPr algn="just">
              <a:lnSpc>
                <a:spcPct val="150000"/>
              </a:lnSpc>
            </a:pPr>
            <a:r>
              <a:rPr lang="es-MX" dirty="0">
                <a:latin typeface="Arial" panose="020B0604020202020204" pitchFamily="34" charset="0"/>
                <a:cs typeface="Arial" panose="020B0604020202020204" pitchFamily="34" charset="0"/>
              </a:rPr>
              <a:t>Sin embargo, de dicho precepto no se advierte la exigencia de que dicha marca tenga que ser una en específico, pues lo importante es que refleje en forma clara el sentido de la voluntad del ciudadano.</a:t>
            </a:r>
          </a:p>
          <a:p>
            <a:pPr algn="just">
              <a:lnSpc>
                <a:spcPct val="150000"/>
              </a:lnSpc>
            </a:pPr>
            <a:r>
              <a:rPr lang="es-MX" dirty="0">
                <a:latin typeface="Arial" panose="020B0604020202020204" pitchFamily="34" charset="0"/>
                <a:cs typeface="Arial" panose="020B0604020202020204" pitchFamily="34" charset="0"/>
              </a:rPr>
              <a:t>En virtud de lo anterior, se desprende que el </a:t>
            </a:r>
            <a:r>
              <a:rPr lang="es-MX" b="1" dirty="0">
                <a:latin typeface="Arial" panose="020B0604020202020204" pitchFamily="34" charset="0"/>
                <a:cs typeface="Arial" panose="020B0604020202020204" pitchFamily="34" charset="0"/>
              </a:rPr>
              <a:t>voto debe considerarse válido</a:t>
            </a:r>
            <a:r>
              <a:rPr lang="es-MX" dirty="0">
                <a:latin typeface="Arial" panose="020B0604020202020204" pitchFamily="34" charset="0"/>
                <a:cs typeface="Arial" panose="020B0604020202020204" pitchFamily="34" charset="0"/>
              </a:rPr>
              <a:t> y computarse a favor del Partido Revolucionario Institucional.</a:t>
            </a:r>
          </a:p>
        </p:txBody>
      </p:sp>
      <p:pic>
        <p:nvPicPr>
          <p:cNvPr id="3" name="Picture 2">
            <a:extLst>
              <a:ext uri="{FF2B5EF4-FFF2-40B4-BE49-F238E27FC236}">
                <a16:creationId xmlns="" xmlns:a16="http://schemas.microsoft.com/office/drawing/2014/main" id="{F733F37C-C060-4D5A-8F36-602285273C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7828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srcRect l="34963" t="20518" r="34582" b="4369"/>
          <a:stretch/>
        </p:blipFill>
        <p:spPr bwMode="auto">
          <a:xfrm>
            <a:off x="6553200" y="304800"/>
            <a:ext cx="4314825" cy="5943600"/>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1447800" y="2914195"/>
            <a:ext cx="3150221" cy="523220"/>
          </a:xfrm>
          <a:prstGeom prst="rect">
            <a:avLst/>
          </a:prstGeom>
        </p:spPr>
        <p:txBody>
          <a:bodyPr wrap="none">
            <a:spAutoFit/>
          </a:bodyPr>
          <a:lstStyle/>
          <a:p>
            <a:r>
              <a:rPr lang="es-MX" sz="2800" b="1" dirty="0">
                <a:solidFill>
                  <a:schemeClr val="tx2">
                    <a:lumMod val="75000"/>
                  </a:schemeClr>
                </a:solidFill>
                <a:latin typeface="Arial Rounded MT Bold" panose="020F0704030504030204" pitchFamily="34" charset="0"/>
              </a:rPr>
              <a:t>SUP-JIN-11/2012</a:t>
            </a:r>
            <a:endParaRPr lang="es-MX" sz="2800" dirty="0">
              <a:solidFill>
                <a:schemeClr val="tx2">
                  <a:lumMod val="75000"/>
                </a:schemeClr>
              </a:solidFill>
              <a:latin typeface="Arial Rounded MT Bold" panose="020F0704030504030204" pitchFamily="34" charset="0"/>
            </a:endParaRPr>
          </a:p>
        </p:txBody>
      </p:sp>
      <p:pic>
        <p:nvPicPr>
          <p:cNvPr id="4" name="Picture 2">
            <a:extLst>
              <a:ext uri="{FF2B5EF4-FFF2-40B4-BE49-F238E27FC236}">
                <a16:creationId xmlns="" xmlns:a16="http://schemas.microsoft.com/office/drawing/2014/main" id="{313047A7-8E52-4BFB-94B7-CC1804C7F1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4804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43000" y="566678"/>
            <a:ext cx="9906000" cy="57246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8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El voto debe considerarse </a:t>
            </a:r>
            <a:r>
              <a:rPr lang="es-MX" b="1" dirty="0">
                <a:latin typeface="Arial" panose="020B0604020202020204" pitchFamily="34" charset="0"/>
                <a:cs typeface="Arial" panose="020B0604020202020204" pitchFamily="34" charset="0"/>
              </a:rPr>
              <a:t>válido</a:t>
            </a:r>
            <a:r>
              <a:rPr lang="es-MX" dirty="0">
                <a:latin typeface="Arial" panose="020B0604020202020204" pitchFamily="34" charset="0"/>
                <a:cs typeface="Arial" panose="020B0604020202020204" pitchFamily="34" charset="0"/>
              </a:rPr>
              <a:t> y computarse a favor de los citados institutos políticos (partidos Revolucionario Institucional y Verde Ecologista de México) porque si bien asentó en el espacio correspondiente a candidato no registrado el nombre de “amado”; tal circunstancia por sí sola es insuficiente para producir la anulación del voto. </a:t>
            </a:r>
          </a:p>
          <a:p>
            <a:pPr algn="just">
              <a:lnSpc>
                <a:spcPct val="150000"/>
              </a:lnSpc>
            </a:pPr>
            <a:r>
              <a:rPr lang="es-MX" dirty="0">
                <a:latin typeface="Arial" panose="020B0604020202020204" pitchFamily="34" charset="0"/>
                <a:cs typeface="Arial" panose="020B0604020202020204" pitchFamily="34" charset="0"/>
              </a:rPr>
              <a:t>Esto es así, porque atendiendo a las reglas de la lógica y la experiencia, conforme a lo dispuesto en el artículo 16, apartado 1, de la Ley General del Sistema de Medios de Impugnación en Materia Electoral, el hecho que haya asentado un nombre en el espacio destinado a candidato no registrado, porque por sí solo aquél es insuficiente para demostrar la manifestación del elector a favor de otra opción, pues no se escribió ningún apellido para considerarlo como el nombre de otro candidato no registrado.</a:t>
            </a:r>
          </a:p>
        </p:txBody>
      </p:sp>
      <p:pic>
        <p:nvPicPr>
          <p:cNvPr id="3" name="Picture 2">
            <a:extLst>
              <a:ext uri="{FF2B5EF4-FFF2-40B4-BE49-F238E27FC236}">
                <a16:creationId xmlns="" xmlns:a16="http://schemas.microsoft.com/office/drawing/2014/main" id="{27E5EA0F-BA33-4D0A-A823-30D8751A68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9980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14400" y="2362200"/>
            <a:ext cx="2819400" cy="1631216"/>
          </a:xfrm>
          <a:prstGeom prst="rect">
            <a:avLst/>
          </a:prstGeom>
        </p:spPr>
        <p:txBody>
          <a:bodyPr wrap="square">
            <a:spAutoFit/>
          </a:bodyPr>
          <a:lstStyle/>
          <a:p>
            <a:endParaRPr lang="es-MX" sz="2000" b="1" dirty="0">
              <a:solidFill>
                <a:schemeClr val="tx2">
                  <a:lumMod val="50000"/>
                </a:schemeClr>
              </a:solidFill>
              <a:latin typeface="Arial Rounded MT Bold" panose="020F0704030504030204" pitchFamily="34" charset="0"/>
            </a:endParaRPr>
          </a:p>
          <a:p>
            <a:pPr algn="ctr"/>
            <a:r>
              <a:rPr lang="es-MX" sz="2000" b="1" dirty="0">
                <a:solidFill>
                  <a:schemeClr val="tx2">
                    <a:lumMod val="50000"/>
                  </a:schemeClr>
                </a:solidFill>
                <a:latin typeface="Arial Rounded MT Bold" panose="020F0704030504030204" pitchFamily="34" charset="0"/>
              </a:rPr>
              <a:t>SUP-JIN-26/2012 Incidente de calificación de votos reservados </a:t>
            </a: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964" t="19724" r="37404" b="5071"/>
          <a:stretch/>
        </p:blipFill>
        <p:spPr bwMode="auto">
          <a:xfrm>
            <a:off x="5410200" y="228600"/>
            <a:ext cx="515661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3764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00200" y="533400"/>
            <a:ext cx="9220200" cy="49398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400" b="1" dirty="0">
                <a:latin typeface="Arial" panose="020B0604020202020204" pitchFamily="34" charset="0"/>
                <a:cs typeface="Arial" panose="020B0604020202020204" pitchFamily="34" charset="0"/>
              </a:rPr>
              <a:t>Interpretación</a:t>
            </a:r>
          </a:p>
          <a:p>
            <a:pPr algn="ctr">
              <a:lnSpc>
                <a:spcPct val="150000"/>
              </a:lnSpc>
            </a:pPr>
            <a:endParaRPr lang="es-MX" sz="2400" b="1"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 Lo anterior permite afirmar que la voluntad del ciudadano fue en el sentido de corregir la emisión de su sufragio, toda vez que canceló la cruz que se encuentra sobre el emblema del Partido Verde Ecologista de México, y cruzó el emblema de la del Partido de la Revolución Democrática.</a:t>
            </a:r>
          </a:p>
          <a:p>
            <a:pPr algn="just">
              <a:lnSpc>
                <a:spcPct val="150000"/>
              </a:lnSpc>
            </a:pPr>
            <a:r>
              <a:rPr lang="es-MX" dirty="0">
                <a:latin typeface="Arial" panose="020B0604020202020204" pitchFamily="34" charset="0"/>
                <a:cs typeface="Arial" panose="020B0604020202020204" pitchFamily="34" charset="0"/>
              </a:rPr>
              <a:t>• En este sentido, al no existir elementos adicionales para arribar a una conclusión distinta, la Sala Superior considera que la intención del ciudadano elector no fue anular su voto, sino la de corregir la emisión de su sufragio, y al estar marcado el emblema del Partido de la Revolución Democrática, es evidente la voluntad de sufragar por el aludido partido político.</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3952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01947" y="532750"/>
            <a:ext cx="10686727" cy="193899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sz="2400" b="1" dirty="0" smtClean="0">
                <a:solidFill>
                  <a:schemeClr val="tx1"/>
                </a:solidFill>
                <a:latin typeface="Arial" panose="020B0604020202020204" pitchFamily="34" charset="0"/>
                <a:cs typeface="Arial" panose="020B0604020202020204" pitchFamily="34" charset="0"/>
              </a:rPr>
              <a:t>El TET, es </a:t>
            </a:r>
            <a:r>
              <a:rPr lang="es-MX" sz="2400" b="1" dirty="0">
                <a:solidFill>
                  <a:schemeClr val="tx1"/>
                </a:solidFill>
                <a:latin typeface="Arial" panose="020B0604020202020204" pitchFamily="34" charset="0"/>
                <a:cs typeface="Arial" panose="020B0604020202020204" pitchFamily="34" charset="0"/>
              </a:rPr>
              <a:t>la </a:t>
            </a:r>
            <a:r>
              <a:rPr lang="es-MX" sz="2400" b="1" dirty="0">
                <a:solidFill>
                  <a:srgbClr val="FF0000"/>
                </a:solidFill>
                <a:latin typeface="Arial" panose="020B0604020202020204" pitchFamily="34" charset="0"/>
                <a:cs typeface="Arial" panose="020B0604020202020204" pitchFamily="34" charset="0"/>
              </a:rPr>
              <a:t>máxima autoridad jurisdiccional en materia electoral en la entidad</a:t>
            </a:r>
            <a:r>
              <a:rPr lang="es-MX" sz="2400" b="1" dirty="0">
                <a:solidFill>
                  <a:schemeClr val="tx1"/>
                </a:solidFill>
                <a:latin typeface="Arial" panose="020B0604020202020204" pitchFamily="34" charset="0"/>
                <a:cs typeface="Arial" panose="020B0604020202020204" pitchFamily="34" charset="0"/>
              </a:rPr>
              <a:t>; es un órgano </a:t>
            </a:r>
            <a:r>
              <a:rPr lang="es-MX" sz="2400" b="1" dirty="0">
                <a:solidFill>
                  <a:srgbClr val="FF0000"/>
                </a:solidFill>
                <a:latin typeface="Arial" panose="020B0604020202020204" pitchFamily="34" charset="0"/>
                <a:cs typeface="Arial" panose="020B0604020202020204" pitchFamily="34" charset="0"/>
              </a:rPr>
              <a:t>permanente</a:t>
            </a:r>
            <a:r>
              <a:rPr lang="es-MX" sz="2400" b="1" dirty="0">
                <a:solidFill>
                  <a:schemeClr val="tx1"/>
                </a:solidFill>
                <a:latin typeface="Arial" panose="020B0604020202020204" pitchFamily="34" charset="0"/>
                <a:cs typeface="Arial" panose="020B0604020202020204" pitchFamily="34" charset="0"/>
              </a:rPr>
              <a:t>, </a:t>
            </a:r>
            <a:r>
              <a:rPr lang="es-MX" sz="2400" b="1" dirty="0">
                <a:solidFill>
                  <a:srgbClr val="FF0000"/>
                </a:solidFill>
                <a:latin typeface="Arial" panose="020B0604020202020204" pitchFamily="34" charset="0"/>
                <a:cs typeface="Arial" panose="020B0604020202020204" pitchFamily="34" charset="0"/>
              </a:rPr>
              <a:t>autónomo</a:t>
            </a:r>
            <a:r>
              <a:rPr lang="es-MX" sz="2400" b="1" dirty="0">
                <a:solidFill>
                  <a:schemeClr val="tx1"/>
                </a:solidFill>
                <a:latin typeface="Arial" panose="020B0604020202020204" pitchFamily="34" charset="0"/>
                <a:cs typeface="Arial" panose="020B0604020202020204" pitchFamily="34" charset="0"/>
              </a:rPr>
              <a:t>, dotado de </a:t>
            </a:r>
            <a:r>
              <a:rPr lang="es-MX" sz="2400" b="1" dirty="0">
                <a:solidFill>
                  <a:srgbClr val="FF0000"/>
                </a:solidFill>
                <a:latin typeface="Arial" panose="020B0604020202020204" pitchFamily="34" charset="0"/>
                <a:cs typeface="Arial" panose="020B0604020202020204" pitchFamily="34" charset="0"/>
              </a:rPr>
              <a:t>personalidad</a:t>
            </a:r>
            <a:r>
              <a:rPr lang="es-MX" sz="2400" b="1" dirty="0">
                <a:solidFill>
                  <a:schemeClr val="tx1"/>
                </a:solidFill>
                <a:latin typeface="Arial" panose="020B0604020202020204" pitchFamily="34" charset="0"/>
                <a:cs typeface="Arial" panose="020B0604020202020204" pitchFamily="34" charset="0"/>
              </a:rPr>
              <a:t> </a:t>
            </a:r>
            <a:r>
              <a:rPr lang="es-MX" sz="2400" b="1" dirty="0">
                <a:solidFill>
                  <a:srgbClr val="FF0000"/>
                </a:solidFill>
                <a:latin typeface="Arial" panose="020B0604020202020204" pitchFamily="34" charset="0"/>
                <a:cs typeface="Arial" panose="020B0604020202020204" pitchFamily="34" charset="0"/>
              </a:rPr>
              <a:t>jurídica</a:t>
            </a:r>
            <a:r>
              <a:rPr lang="es-MX" sz="2400" b="1" dirty="0">
                <a:solidFill>
                  <a:schemeClr val="tx1"/>
                </a:solidFill>
                <a:latin typeface="Arial" panose="020B0604020202020204" pitchFamily="34" charset="0"/>
                <a:cs typeface="Arial" panose="020B0604020202020204" pitchFamily="34" charset="0"/>
              </a:rPr>
              <a:t> y </a:t>
            </a:r>
            <a:r>
              <a:rPr lang="es-MX" sz="2400" b="1" dirty="0">
                <a:solidFill>
                  <a:srgbClr val="FF0000"/>
                </a:solidFill>
                <a:latin typeface="Arial" panose="020B0604020202020204" pitchFamily="34" charset="0"/>
                <a:cs typeface="Arial" panose="020B0604020202020204" pitchFamily="34" charset="0"/>
              </a:rPr>
              <a:t>patrimonio</a:t>
            </a:r>
            <a:r>
              <a:rPr lang="es-MX" sz="2400" b="1" dirty="0">
                <a:solidFill>
                  <a:schemeClr val="tx1"/>
                </a:solidFill>
                <a:latin typeface="Arial" panose="020B0604020202020204" pitchFamily="34" charset="0"/>
                <a:cs typeface="Arial" panose="020B0604020202020204" pitchFamily="34" charset="0"/>
              </a:rPr>
              <a:t> </a:t>
            </a:r>
            <a:r>
              <a:rPr lang="es-MX" sz="2400" b="1" dirty="0">
                <a:solidFill>
                  <a:srgbClr val="FF0000"/>
                </a:solidFill>
                <a:latin typeface="Arial" panose="020B0604020202020204" pitchFamily="34" charset="0"/>
                <a:cs typeface="Arial" panose="020B0604020202020204" pitchFamily="34" charset="0"/>
              </a:rPr>
              <a:t>propio</a:t>
            </a:r>
            <a:r>
              <a:rPr lang="es-MX" sz="2400" b="1" dirty="0">
                <a:solidFill>
                  <a:schemeClr val="tx1"/>
                </a:solidFill>
                <a:latin typeface="Arial" panose="020B0604020202020204" pitchFamily="34" charset="0"/>
                <a:cs typeface="Arial" panose="020B0604020202020204" pitchFamily="34" charset="0"/>
              </a:rPr>
              <a:t>; tiene a su cargo la </a:t>
            </a:r>
            <a:r>
              <a:rPr lang="es-MX" sz="2400" b="1" dirty="0">
                <a:solidFill>
                  <a:srgbClr val="FF0000"/>
                </a:solidFill>
                <a:latin typeface="Arial" panose="020B0604020202020204" pitchFamily="34" charset="0"/>
                <a:cs typeface="Arial" panose="020B0604020202020204" pitchFamily="34" charset="0"/>
              </a:rPr>
              <a:t>sustanciación</a:t>
            </a:r>
            <a:r>
              <a:rPr lang="es-MX" sz="2400" b="1" dirty="0">
                <a:solidFill>
                  <a:schemeClr val="tx1"/>
                </a:solidFill>
                <a:latin typeface="Arial" panose="020B0604020202020204" pitchFamily="34" charset="0"/>
                <a:cs typeface="Arial" panose="020B0604020202020204" pitchFamily="34" charset="0"/>
              </a:rPr>
              <a:t> y </a:t>
            </a:r>
            <a:r>
              <a:rPr lang="es-MX" sz="2400" b="1" dirty="0" smtClean="0">
                <a:solidFill>
                  <a:srgbClr val="FF0000"/>
                </a:solidFill>
                <a:latin typeface="Arial" panose="020B0604020202020204" pitchFamily="34" charset="0"/>
                <a:cs typeface="Arial" panose="020B0604020202020204" pitchFamily="34" charset="0"/>
              </a:rPr>
              <a:t>resolución</a:t>
            </a:r>
            <a:r>
              <a:rPr lang="es-MX" sz="2400" b="1" dirty="0">
                <a:solidFill>
                  <a:schemeClr val="tx1"/>
                </a:solidFill>
                <a:latin typeface="Arial" panose="020B0604020202020204" pitchFamily="34" charset="0"/>
                <a:cs typeface="Arial" panose="020B0604020202020204" pitchFamily="34" charset="0"/>
              </a:rPr>
              <a:t> </a:t>
            </a:r>
            <a:r>
              <a:rPr lang="es-MX" sz="2400" b="1" dirty="0" smtClean="0">
                <a:solidFill>
                  <a:schemeClr val="tx1"/>
                </a:solidFill>
                <a:latin typeface="Arial" panose="020B0604020202020204" pitchFamily="34" charset="0"/>
                <a:cs typeface="Arial" panose="020B0604020202020204" pitchFamily="34" charset="0"/>
              </a:rPr>
              <a:t>de </a:t>
            </a:r>
            <a:r>
              <a:rPr lang="es-MX" sz="2400" b="1" dirty="0">
                <a:solidFill>
                  <a:schemeClr val="tx1"/>
                </a:solidFill>
                <a:latin typeface="Arial" panose="020B0604020202020204" pitchFamily="34" charset="0"/>
                <a:cs typeface="Arial" panose="020B0604020202020204" pitchFamily="34" charset="0"/>
              </a:rPr>
              <a:t>los medios de impugnación </a:t>
            </a:r>
            <a:r>
              <a:rPr lang="es-MX" sz="2400" b="1" dirty="0" smtClean="0">
                <a:solidFill>
                  <a:schemeClr val="tx1"/>
                </a:solidFill>
                <a:latin typeface="Arial" panose="020B0604020202020204" pitchFamily="34" charset="0"/>
                <a:cs typeface="Arial" panose="020B0604020202020204" pitchFamily="34" charset="0"/>
              </a:rPr>
              <a:t>interpuestos </a:t>
            </a:r>
            <a:r>
              <a:rPr lang="es-MX" sz="2400" b="1" dirty="0">
                <a:solidFill>
                  <a:schemeClr val="tx1"/>
                </a:solidFill>
                <a:latin typeface="Arial" panose="020B0604020202020204" pitchFamily="34" charset="0"/>
                <a:cs typeface="Arial" panose="020B0604020202020204" pitchFamily="34" charset="0"/>
              </a:rPr>
              <a:t>en contra de todos los actos y resoluciones electorales locales. </a:t>
            </a:r>
          </a:p>
        </p:txBody>
      </p:sp>
      <p:sp>
        <p:nvSpPr>
          <p:cNvPr id="5" name="4 CuadroTexto"/>
          <p:cNvSpPr txBox="1"/>
          <p:nvPr/>
        </p:nvSpPr>
        <p:spPr>
          <a:xfrm>
            <a:off x="462695" y="3776124"/>
            <a:ext cx="198120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400" b="1" dirty="0">
                <a:solidFill>
                  <a:schemeClr val="tx1"/>
                </a:solidFill>
                <a:latin typeface="Arial" panose="020B0604020202020204" pitchFamily="34" charset="0"/>
                <a:cs typeface="Arial" panose="020B0604020202020204" pitchFamily="34" charset="0"/>
              </a:rPr>
              <a:t>Marco </a:t>
            </a:r>
          </a:p>
          <a:p>
            <a:pPr algn="ctr"/>
            <a:r>
              <a:rPr lang="es-MX" sz="2400" b="1" dirty="0">
                <a:solidFill>
                  <a:schemeClr val="tx1"/>
                </a:solidFill>
                <a:latin typeface="Arial" panose="020B0604020202020204" pitchFamily="34" charset="0"/>
                <a:cs typeface="Arial" panose="020B0604020202020204" pitchFamily="34" charset="0"/>
              </a:rPr>
              <a:t>Normativo</a:t>
            </a:r>
          </a:p>
        </p:txBody>
      </p:sp>
      <p:sp>
        <p:nvSpPr>
          <p:cNvPr id="6" name="5 Flecha derecha"/>
          <p:cNvSpPr/>
          <p:nvPr/>
        </p:nvSpPr>
        <p:spPr>
          <a:xfrm>
            <a:off x="2743199" y="3886200"/>
            <a:ext cx="789323" cy="60960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MX"/>
          </a:p>
        </p:txBody>
      </p:sp>
      <p:sp>
        <p:nvSpPr>
          <p:cNvPr id="10" name="9 Rectángulo"/>
          <p:cNvSpPr/>
          <p:nvPr/>
        </p:nvSpPr>
        <p:spPr>
          <a:xfrm>
            <a:off x="3808656" y="2521530"/>
            <a:ext cx="7043472" cy="55846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Constitución Política de los Estados Unidos Mexicanos</a:t>
            </a:r>
          </a:p>
        </p:txBody>
      </p:sp>
      <p:sp>
        <p:nvSpPr>
          <p:cNvPr id="13" name="12 Rectángulo"/>
          <p:cNvSpPr/>
          <p:nvPr/>
        </p:nvSpPr>
        <p:spPr>
          <a:xfrm>
            <a:off x="3806199" y="3150065"/>
            <a:ext cx="7060679" cy="5584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Constitución Política del Estado Libre y Soberano de Tabasco</a:t>
            </a:r>
          </a:p>
        </p:txBody>
      </p:sp>
      <p:sp>
        <p:nvSpPr>
          <p:cNvPr id="14" name="13 Rectángulo"/>
          <p:cNvSpPr/>
          <p:nvPr/>
        </p:nvSpPr>
        <p:spPr>
          <a:xfrm>
            <a:off x="3801119" y="3776124"/>
            <a:ext cx="7038559" cy="55439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Ley General del Sistema de Medios de Impugnación en Materia Electoral</a:t>
            </a:r>
          </a:p>
        </p:txBody>
      </p:sp>
      <p:sp>
        <p:nvSpPr>
          <p:cNvPr id="15" name="14 Rectángulo"/>
          <p:cNvSpPr/>
          <p:nvPr/>
        </p:nvSpPr>
        <p:spPr>
          <a:xfrm>
            <a:off x="3785144" y="4386298"/>
            <a:ext cx="7080344" cy="5584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Ley de Medios de Impugnación en Materia Electoral de Tabasco</a:t>
            </a:r>
          </a:p>
        </p:txBody>
      </p:sp>
      <p:sp>
        <p:nvSpPr>
          <p:cNvPr id="17" name="16 Rectángulo"/>
          <p:cNvSpPr/>
          <p:nvPr/>
        </p:nvSpPr>
        <p:spPr>
          <a:xfrm>
            <a:off x="3805506" y="5013184"/>
            <a:ext cx="7060678" cy="55846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Ley Electoral de Partidos Políticos del Estado de Tabasco</a:t>
            </a:r>
          </a:p>
        </p:txBody>
      </p:sp>
      <p:sp>
        <p:nvSpPr>
          <p:cNvPr id="18" name="17 Rectángulo"/>
          <p:cNvSpPr/>
          <p:nvPr/>
        </p:nvSpPr>
        <p:spPr>
          <a:xfrm>
            <a:off x="3801119" y="5635177"/>
            <a:ext cx="7090178" cy="5584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Ley Orgánica del Tribunal Electoral del Estado de Tabasco</a:t>
            </a:r>
          </a:p>
        </p:txBody>
      </p:sp>
      <p:sp>
        <p:nvSpPr>
          <p:cNvPr id="19" name="17 Rectángulo"/>
          <p:cNvSpPr/>
          <p:nvPr/>
        </p:nvSpPr>
        <p:spPr>
          <a:xfrm>
            <a:off x="3786327" y="6257170"/>
            <a:ext cx="7104970" cy="55846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b="1" dirty="0">
                <a:latin typeface="Arial" panose="020B0604020202020204" pitchFamily="34" charset="0"/>
                <a:cs typeface="Arial" panose="020B0604020202020204" pitchFamily="34" charset="0"/>
              </a:rPr>
              <a:t>Reglamento Interior y Estatuto Profesional del Tribunal Electoral de Tabasco.</a:t>
            </a:r>
          </a:p>
        </p:txBody>
      </p:sp>
      <p:sp>
        <p:nvSpPr>
          <p:cNvPr id="3" name="2 Rectángulo"/>
          <p:cNvSpPr/>
          <p:nvPr/>
        </p:nvSpPr>
        <p:spPr>
          <a:xfrm>
            <a:off x="9378" y="76200"/>
            <a:ext cx="11911781" cy="523220"/>
          </a:xfrm>
          <a:prstGeom prst="rect">
            <a:avLst/>
          </a:prstGeom>
        </p:spPr>
        <p:txBody>
          <a:bodyPr wrap="square">
            <a:spAutoFit/>
          </a:bodyPr>
          <a:lstStyle/>
          <a:p>
            <a:pPr algn="ctr"/>
            <a:r>
              <a:rPr lang="es-MX" sz="2800" dirty="0" smtClean="0">
                <a:solidFill>
                  <a:schemeClr val="tx2">
                    <a:lumMod val="75000"/>
                  </a:schemeClr>
                </a:solidFill>
                <a:latin typeface="Arial Rounded MT Bold" panose="020F0704030504030204" pitchFamily="34" charset="0"/>
              </a:rPr>
              <a:t>Marco </a:t>
            </a:r>
            <a:r>
              <a:rPr lang="es-MX" sz="2800" dirty="0">
                <a:solidFill>
                  <a:schemeClr val="tx2">
                    <a:lumMod val="75000"/>
                  </a:schemeClr>
                </a:solidFill>
                <a:latin typeface="Arial Rounded MT Bold" panose="020F0704030504030204" pitchFamily="34" charset="0"/>
              </a:rPr>
              <a:t>Constitucional y Legal</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05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81000" y="2514600"/>
            <a:ext cx="4572000" cy="954107"/>
          </a:xfrm>
          <a:prstGeom prst="rect">
            <a:avLst/>
          </a:prstGeom>
        </p:spPr>
        <p:txBody>
          <a:bodyPr>
            <a:spAutoFit/>
          </a:bodyPr>
          <a:lstStyle/>
          <a:p>
            <a:pPr algn="ctr"/>
            <a:r>
              <a:rPr lang="es-MX" sz="2800" b="1" dirty="0">
                <a:solidFill>
                  <a:schemeClr val="tx2">
                    <a:lumMod val="75000"/>
                  </a:schemeClr>
                </a:solidFill>
                <a:latin typeface="Arial Rounded MT Bold" panose="020F0704030504030204" pitchFamily="34" charset="0"/>
              </a:rPr>
              <a:t>SUP-JIN-0021/2012</a:t>
            </a:r>
          </a:p>
          <a:p>
            <a:pPr algn="ctr"/>
            <a:r>
              <a:rPr lang="es-MX" sz="2800" b="1" dirty="0">
                <a:solidFill>
                  <a:schemeClr val="tx2">
                    <a:lumMod val="75000"/>
                  </a:schemeClr>
                </a:solidFill>
                <a:latin typeface="Arial Rounded MT Bold" panose="020F0704030504030204" pitchFamily="34" charset="0"/>
              </a:rPr>
              <a:t> 907 C5</a:t>
            </a:r>
          </a:p>
        </p:txBody>
      </p:sp>
      <p:pic>
        <p:nvPicPr>
          <p:cNvPr id="3" name="2 Imagen" descr="http://portal.te.gob.mx/colecciones/sentencias/html/SUP/2012/JIN/SUP-JIN-0021-2012-Inc2-2.jpg"/>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38150"/>
            <a:ext cx="5638800" cy="5715000"/>
          </a:xfrm>
          <a:prstGeom prst="rect">
            <a:avLst/>
          </a:prstGeom>
          <a:noFill/>
          <a:ln>
            <a:noFill/>
          </a:ln>
        </p:spPr>
      </p:pic>
      <p:pic>
        <p:nvPicPr>
          <p:cNvPr id="4" name="Picture 2">
            <a:extLst>
              <a:ext uri="{FF2B5EF4-FFF2-40B4-BE49-F238E27FC236}">
                <a16:creationId xmlns="" xmlns:a16="http://schemas.microsoft.com/office/drawing/2014/main" id="{028AF29C-A4FB-45F7-8BC8-98E6ADF8D2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7585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908720"/>
            <a:ext cx="9056712" cy="38472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28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De la imagen de la boleta reservada se advierte que dentro del recuadro correspondiente al Partido Revolucionario Institucional existe una marca clara que expresa la voluntad del elector a favor del Partido Revolucionario Institucional.</a:t>
            </a:r>
          </a:p>
          <a:p>
            <a:pPr algn="just"/>
            <a:r>
              <a:rPr lang="es-MX" dirty="0">
                <a:latin typeface="Arial" panose="020B0604020202020204" pitchFamily="34" charset="0"/>
                <a:cs typeface="Arial" panose="020B0604020202020204" pitchFamily="34" charset="0"/>
              </a:rPr>
              <a:t>Asimismo, entre las filas de recuadros correspondientes a todas las opciones que existen en la boleta, se advierte escrito el nombre de </a:t>
            </a:r>
            <a:r>
              <a:rPr lang="ja-JP" altLang="es-MX"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Miriam</a:t>
            </a:r>
            <a:r>
              <a:rPr lang="ja-JP" altLang="es-MX"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a:t>
            </a:r>
          </a:p>
          <a:p>
            <a:pPr algn="just"/>
            <a:r>
              <a:rPr lang="es-MX" dirty="0">
                <a:latin typeface="Arial" panose="020B0604020202020204" pitchFamily="34" charset="0"/>
                <a:cs typeface="Arial" panose="020B0604020202020204" pitchFamily="34" charset="0"/>
              </a:rPr>
              <a:t>Aún y cuando existen dos marcas en la boleta, se desprende claramente la opción política deseada por el o la </a:t>
            </a:r>
            <a:r>
              <a:rPr lang="es-MX" dirty="0" err="1">
                <a:latin typeface="Arial" panose="020B0604020202020204" pitchFamily="34" charset="0"/>
                <a:cs typeface="Arial" panose="020B0604020202020204" pitchFamily="34" charset="0"/>
              </a:rPr>
              <a:t>sufragante</a:t>
            </a:r>
            <a:r>
              <a:rPr lang="es-MX" dirty="0">
                <a:latin typeface="Arial" panose="020B0604020202020204" pitchFamily="34" charset="0"/>
                <a:cs typeface="Arial" panose="020B0604020202020204" pitchFamily="34" charset="0"/>
              </a:rPr>
              <a:t>, pues el hecho de que también se encuentre escrito el nombre de </a:t>
            </a:r>
            <a:r>
              <a:rPr lang="ja-JP" altLang="es-MX"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Miriam</a:t>
            </a:r>
            <a:r>
              <a:rPr lang="ja-JP" altLang="es-MX"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 en nada hace pensar que su deseo de sufragar sea por una opción distinta a la señalada.</a:t>
            </a:r>
          </a:p>
          <a:p>
            <a:pPr algn="just"/>
            <a:r>
              <a:rPr lang="es-MX" dirty="0">
                <a:latin typeface="Arial" panose="020B0604020202020204" pitchFamily="34" charset="0"/>
                <a:cs typeface="Arial" panose="020B0604020202020204" pitchFamily="34" charset="0"/>
              </a:rPr>
              <a:t>De lo anterior, se desprende que el </a:t>
            </a:r>
            <a:r>
              <a:rPr lang="es-MX" b="1" dirty="0">
                <a:latin typeface="Arial" panose="020B0604020202020204" pitchFamily="34" charset="0"/>
                <a:cs typeface="Arial" panose="020B0604020202020204" pitchFamily="34" charset="0"/>
              </a:rPr>
              <a:t>voto debe considerarse válido</a:t>
            </a:r>
            <a:r>
              <a:rPr lang="es-MX" dirty="0">
                <a:latin typeface="Arial" panose="020B0604020202020204" pitchFamily="34" charset="0"/>
                <a:cs typeface="Arial" panose="020B0604020202020204" pitchFamily="34" charset="0"/>
              </a:rPr>
              <a:t> y computarse a favor del Partido Revolucionario Institucional.</a:t>
            </a:r>
          </a:p>
        </p:txBody>
      </p:sp>
      <p:pic>
        <p:nvPicPr>
          <p:cNvPr id="3" name="Picture 2">
            <a:extLst>
              <a:ext uri="{FF2B5EF4-FFF2-40B4-BE49-F238E27FC236}">
                <a16:creationId xmlns="" xmlns:a16="http://schemas.microsoft.com/office/drawing/2014/main" id="{B5FF86FA-E9F3-49A7-BBA3-1529FFCB30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68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2282" y="2362200"/>
            <a:ext cx="2791918" cy="1569660"/>
          </a:xfrm>
          <a:prstGeom prst="rect">
            <a:avLst/>
          </a:prstGeom>
        </p:spPr>
        <p:txBody>
          <a:bodyPr wrap="square">
            <a:spAutoFit/>
          </a:bodyPr>
          <a:lstStyle/>
          <a:p>
            <a:pPr algn="ctr"/>
            <a:r>
              <a:rPr lang="es-MX" sz="2400" b="1" dirty="0">
                <a:solidFill>
                  <a:schemeClr val="tx2">
                    <a:lumMod val="50000"/>
                  </a:schemeClr>
                </a:solidFill>
                <a:latin typeface="Arial Rounded MT Bold" panose="020F0704030504030204" pitchFamily="34" charset="0"/>
              </a:rPr>
              <a:t>SUP-JIN-8/2012 Incidente de calificación de votos reservados </a:t>
            </a:r>
            <a:endParaRPr lang="es-MX" sz="2400" dirty="0">
              <a:solidFill>
                <a:schemeClr val="tx2">
                  <a:lumMod val="50000"/>
                </a:schemeClr>
              </a:solidFill>
              <a:latin typeface="Arial Rounded MT Bold" panose="020F0704030504030204"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74" t="25190" r="42492" b="14463"/>
          <a:stretch/>
        </p:blipFill>
        <p:spPr bwMode="auto">
          <a:xfrm>
            <a:off x="3276600" y="75063"/>
            <a:ext cx="73914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385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71600" y="418816"/>
            <a:ext cx="9372600"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2400" b="1" dirty="0">
                <a:latin typeface="Arial" panose="020B0604020202020204" pitchFamily="34" charset="0"/>
                <a:cs typeface="Arial" panose="020B0604020202020204" pitchFamily="34" charset="0"/>
              </a:rPr>
              <a:t>Interpretación</a:t>
            </a:r>
          </a:p>
          <a:p>
            <a:pPr algn="ctr"/>
            <a:r>
              <a:rPr lang="es-MX" sz="2400" b="1" dirty="0" smtClean="0">
                <a:latin typeface="Arial" panose="020B0604020202020204" pitchFamily="34" charset="0"/>
                <a:cs typeface="Arial" panose="020B0604020202020204" pitchFamily="34" charset="0"/>
              </a:rPr>
              <a:t>VOTO VALIDO</a:t>
            </a:r>
            <a:endParaRPr lang="es-MX" sz="2400" b="1" dirty="0">
              <a:latin typeface="Arial" panose="020B0604020202020204" pitchFamily="34" charset="0"/>
              <a:cs typeface="Arial" panose="020B0604020202020204" pitchFamily="34" charset="0"/>
            </a:endParaRPr>
          </a:p>
          <a:p>
            <a:pPr algn="ctr"/>
            <a:endParaRPr lang="es-MX" sz="2400" b="1" dirty="0">
              <a:latin typeface="Arial" panose="020B0604020202020204" pitchFamily="34" charset="0"/>
              <a:cs typeface="Arial" panose="020B0604020202020204" pitchFamily="34" charset="0"/>
            </a:endParaRPr>
          </a:p>
          <a:p>
            <a:pPr algn="just"/>
            <a:r>
              <a:rPr lang="es-MX" sz="2400" dirty="0">
                <a:latin typeface="Arial" panose="020B0604020202020204" pitchFamily="34" charset="0"/>
                <a:cs typeface="Arial" panose="020B0604020202020204" pitchFamily="34" charset="0"/>
              </a:rPr>
              <a:t>• </a:t>
            </a:r>
            <a:r>
              <a:rPr lang="es-MX" sz="2400" b="1" dirty="0">
                <a:latin typeface="Arial" panose="020B0604020202020204" pitchFamily="34" charset="0"/>
                <a:cs typeface="Arial" panose="020B0604020202020204" pitchFamily="34" charset="0"/>
              </a:rPr>
              <a:t>No es posible considerar la nulidad de este voto</a:t>
            </a:r>
            <a:r>
              <a:rPr lang="es-MX" sz="2400" dirty="0">
                <a:latin typeface="Arial" panose="020B0604020202020204" pitchFamily="34" charset="0"/>
                <a:cs typeface="Arial" panose="020B0604020202020204" pitchFamily="34" charset="0"/>
              </a:rPr>
              <a:t>, aunque así haya sido considerado en el Consejo Distrital.</a:t>
            </a:r>
          </a:p>
          <a:p>
            <a:pPr algn="just"/>
            <a:endParaRPr lang="es-MX" sz="2400" dirty="0">
              <a:latin typeface="Arial" panose="020B0604020202020204" pitchFamily="34" charset="0"/>
              <a:cs typeface="Arial" panose="020B0604020202020204" pitchFamily="34" charset="0"/>
            </a:endParaRPr>
          </a:p>
          <a:p>
            <a:pPr algn="just"/>
            <a:r>
              <a:rPr lang="es-MX" sz="2400" dirty="0">
                <a:latin typeface="Arial" panose="020B0604020202020204" pitchFamily="34" charset="0"/>
                <a:cs typeface="Arial" panose="020B0604020202020204" pitchFamily="34" charset="0"/>
              </a:rPr>
              <a:t>• Esto porque, </a:t>
            </a:r>
            <a:r>
              <a:rPr lang="es-MX" sz="2400" b="1" dirty="0">
                <a:latin typeface="Arial" panose="020B0604020202020204" pitchFamily="34" charset="0"/>
                <a:cs typeface="Arial" panose="020B0604020202020204" pitchFamily="34" charset="0"/>
              </a:rPr>
              <a:t>es clara la intencionalidad del ciudadano de ejercer su voto a únicamente favor del Partido de la Revolución Democrática</a:t>
            </a:r>
            <a:r>
              <a:rPr lang="es-MX" sz="2400" dirty="0">
                <a:latin typeface="Arial" panose="020B0604020202020204" pitchFamily="34" charset="0"/>
                <a:cs typeface="Arial" panose="020B0604020202020204" pitchFamily="34" charset="0"/>
              </a:rPr>
              <a:t>, ya que la intersección de la X usada como marca para emitir dicho voto cae al margen superior derecho del recuadro del partido referido y aunque la extensión de la cruz se alarga ligeramente hasta el emblema del Partido Revolucionario Institucional, lo fundamental es que tal intersección se encuentra con mayor proporción en el recuadro en donde se ubica el emblema del Partido de la Revolución Democrática</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6423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portal.te.gob.mx/colecciones/sentencias/html/SUP/2012/JIN/SUP-JIN-0061-2012-Inc2-9.jpg"/>
          <p:cNvPicPr/>
          <p:nvPr/>
        </p:nvPicPr>
        <p:blipFill>
          <a:blip r:embed="rId2">
            <a:extLst>
              <a:ext uri="{28A0092B-C50C-407E-A947-70E740481C1C}">
                <a14:useLocalDpi xmlns:a14="http://schemas.microsoft.com/office/drawing/2010/main" val="0"/>
              </a:ext>
            </a:extLst>
          </a:blip>
          <a:srcRect/>
          <a:stretch>
            <a:fillRect/>
          </a:stretch>
        </p:blipFill>
        <p:spPr bwMode="auto">
          <a:xfrm>
            <a:off x="6584211" y="825646"/>
            <a:ext cx="5019675" cy="4695453"/>
          </a:xfrm>
          <a:prstGeom prst="rect">
            <a:avLst/>
          </a:prstGeom>
          <a:noFill/>
          <a:ln>
            <a:noFill/>
          </a:ln>
        </p:spPr>
      </p:pic>
      <p:pic>
        <p:nvPicPr>
          <p:cNvPr id="3" name="2 Imagen" descr="http://portal.te.gob.mx/colecciones/sentencias/html/SUP/2012/JIN/SUP-JIN-0061-2012-Inc2-7.jpg"/>
          <p:cNvPicPr/>
          <p:nvPr/>
        </p:nvPicPr>
        <p:blipFill>
          <a:blip r:embed="rId3">
            <a:extLst>
              <a:ext uri="{28A0092B-C50C-407E-A947-70E740481C1C}">
                <a14:useLocalDpi xmlns:a14="http://schemas.microsoft.com/office/drawing/2010/main" val="0"/>
              </a:ext>
            </a:extLst>
          </a:blip>
          <a:srcRect/>
          <a:stretch>
            <a:fillRect/>
          </a:stretch>
        </p:blipFill>
        <p:spPr bwMode="auto">
          <a:xfrm>
            <a:off x="611560" y="825646"/>
            <a:ext cx="4874840" cy="4695453"/>
          </a:xfrm>
          <a:prstGeom prst="rect">
            <a:avLst/>
          </a:prstGeom>
          <a:noFill/>
          <a:ln>
            <a:noFill/>
          </a:ln>
        </p:spPr>
      </p:pic>
      <p:sp>
        <p:nvSpPr>
          <p:cNvPr id="4" name="3 Rectángulo"/>
          <p:cNvSpPr/>
          <p:nvPr/>
        </p:nvSpPr>
        <p:spPr>
          <a:xfrm>
            <a:off x="8229600" y="5727257"/>
            <a:ext cx="2755883" cy="369332"/>
          </a:xfrm>
          <a:prstGeom prst="rect">
            <a:avLst/>
          </a:prstGeom>
        </p:spPr>
        <p:txBody>
          <a:bodyPr wrap="none">
            <a:spAutoFit/>
          </a:bodyPr>
          <a:lstStyle/>
          <a:p>
            <a:r>
              <a:rPr lang="es-MX" b="1" dirty="0">
                <a:solidFill>
                  <a:schemeClr val="tx2">
                    <a:lumMod val="75000"/>
                  </a:schemeClr>
                </a:solidFill>
                <a:latin typeface="Arial Rounded MT Bold" panose="020F0704030504030204" pitchFamily="34" charset="0"/>
              </a:rPr>
              <a:t>casilla 3212 contigua 1</a:t>
            </a:r>
          </a:p>
        </p:txBody>
      </p:sp>
      <p:sp>
        <p:nvSpPr>
          <p:cNvPr id="5" name="4 Rectángulo"/>
          <p:cNvSpPr/>
          <p:nvPr/>
        </p:nvSpPr>
        <p:spPr>
          <a:xfrm>
            <a:off x="1524000" y="5727257"/>
            <a:ext cx="2755883" cy="369332"/>
          </a:xfrm>
          <a:prstGeom prst="rect">
            <a:avLst/>
          </a:prstGeom>
        </p:spPr>
        <p:txBody>
          <a:bodyPr wrap="none">
            <a:spAutoFit/>
          </a:bodyPr>
          <a:lstStyle/>
          <a:p>
            <a:r>
              <a:rPr lang="es-MX" b="1" dirty="0">
                <a:solidFill>
                  <a:schemeClr val="tx2">
                    <a:lumMod val="75000"/>
                  </a:schemeClr>
                </a:solidFill>
                <a:latin typeface="Arial Rounded MT Bold" panose="020F0704030504030204" pitchFamily="34" charset="0"/>
              </a:rPr>
              <a:t>casilla 3236 contigua 2</a:t>
            </a:r>
          </a:p>
        </p:txBody>
      </p:sp>
      <p:sp>
        <p:nvSpPr>
          <p:cNvPr id="6" name="5 Rectángulo"/>
          <p:cNvSpPr/>
          <p:nvPr/>
        </p:nvSpPr>
        <p:spPr>
          <a:xfrm>
            <a:off x="4876800" y="215062"/>
            <a:ext cx="3150221" cy="523220"/>
          </a:xfrm>
          <a:prstGeom prst="rect">
            <a:avLst/>
          </a:prstGeom>
        </p:spPr>
        <p:txBody>
          <a:bodyPr wrap="none">
            <a:spAutoFit/>
          </a:bodyPr>
          <a:lstStyle/>
          <a:p>
            <a:r>
              <a:rPr lang="es-MX" sz="2800" b="1" dirty="0">
                <a:solidFill>
                  <a:schemeClr val="tx2">
                    <a:lumMod val="75000"/>
                  </a:schemeClr>
                </a:solidFill>
                <a:latin typeface="Arial Rounded MT Bold" panose="020F0704030504030204" pitchFamily="34" charset="0"/>
              </a:rPr>
              <a:t>SUP-JIN-11/2012</a:t>
            </a:r>
            <a:endParaRPr lang="es-MX" sz="2800" dirty="0">
              <a:solidFill>
                <a:schemeClr val="tx2">
                  <a:lumMod val="75000"/>
                </a:schemeClr>
              </a:solidFill>
              <a:latin typeface="Arial Rounded MT Bold" panose="020F0704030504030204" pitchFamily="34" charset="0"/>
            </a:endParaRPr>
          </a:p>
        </p:txBody>
      </p:sp>
      <p:pic>
        <p:nvPicPr>
          <p:cNvPr id="7" name="Picture 2">
            <a:extLst>
              <a:ext uri="{FF2B5EF4-FFF2-40B4-BE49-F238E27FC236}">
                <a16:creationId xmlns="" xmlns:a16="http://schemas.microsoft.com/office/drawing/2014/main" id="{1D54F978-C432-41B6-9AB9-42215F62F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6447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4800" y="152400"/>
            <a:ext cx="11513127" cy="655564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8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ctr">
              <a:lnSpc>
                <a:spcPct val="150000"/>
              </a:lnSpc>
            </a:pPr>
            <a:endParaRPr lang="es-MX" dirty="0">
              <a:latin typeface="Arial" panose="020B0604020202020204" pitchFamily="34" charset="0"/>
              <a:cs typeface="Arial" panose="020B0604020202020204" pitchFamily="34" charset="0"/>
            </a:endParaRP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En la casilla 3236 contigua 2, el recuadro del Partido de la Revolución Democrática está marcado con una "X" y en el recuadro de candidato no registrado escribió "GOKU" .</a:t>
            </a:r>
          </a:p>
          <a:p>
            <a:pPr algn="just">
              <a:lnSpc>
                <a:spcPct val="150000"/>
              </a:lnSpc>
            </a:pPr>
            <a:r>
              <a:rPr lang="es-MX" dirty="0">
                <a:latin typeface="Arial" panose="020B0604020202020204" pitchFamily="34" charset="0"/>
                <a:cs typeface="Arial" panose="020B0604020202020204" pitchFamily="34" charset="0"/>
              </a:rPr>
              <a:t>En la casilla 3212 contigua 1 Se encuentra marcado el recuadro del Partido Revolucionario Institucional y en la parte superior el nombre de Julio César López Rico.</a:t>
            </a:r>
          </a:p>
          <a:p>
            <a:pPr algn="just">
              <a:lnSpc>
                <a:spcPct val="150000"/>
              </a:lnSpc>
            </a:pPr>
            <a:r>
              <a:rPr lang="es-MX" dirty="0">
                <a:latin typeface="Arial" panose="020B0604020202020204" pitchFamily="34" charset="0"/>
                <a:cs typeface="Arial" panose="020B0604020202020204" pitchFamily="34" charset="0"/>
              </a:rPr>
              <a:t> </a:t>
            </a:r>
          </a:p>
          <a:p>
            <a:pPr algn="just">
              <a:lnSpc>
                <a:spcPct val="150000"/>
              </a:lnSpc>
            </a:pPr>
            <a:r>
              <a:rPr lang="es-MX" dirty="0">
                <a:latin typeface="Arial" panose="020B0604020202020204" pitchFamily="34" charset="0"/>
                <a:cs typeface="Arial" panose="020B0604020202020204" pitchFamily="34" charset="0"/>
              </a:rPr>
              <a:t>Al respecto, se desprende que los votos deben considerarse válidos, en virtud de que está claramente definido a qué partido político o coalición se le otorga el sufragio, es decir, resulta evidente la intención del votante de emitir  el sufragio por una de las opciones políticas contenidas en la boleta, sin que el hecho de que en las mismas se adviertan algunas frases o símbolos, en virtud de que se consideran como parte de la libertad de expresión, además de que las mismas no conllevan a elegir alguna otra opción política. De ahí que se considere </a:t>
            </a:r>
            <a:r>
              <a:rPr lang="es-MX" b="1" dirty="0">
                <a:latin typeface="Arial" panose="020B0604020202020204" pitchFamily="34" charset="0"/>
                <a:cs typeface="Arial" panose="020B0604020202020204" pitchFamily="34" charset="0"/>
              </a:rPr>
              <a:t>firme y válida la elección</a:t>
            </a:r>
            <a:r>
              <a:rPr lang="es-MX" dirty="0">
                <a:latin typeface="Arial" panose="020B0604020202020204" pitchFamily="34" charset="0"/>
                <a:cs typeface="Arial" panose="020B0604020202020204" pitchFamily="34" charset="0"/>
              </a:rPr>
              <a:t> realizada de manera evidente por el </a:t>
            </a:r>
            <a:r>
              <a:rPr lang="es-MX" dirty="0" err="1">
                <a:latin typeface="Arial" panose="020B0604020202020204" pitchFamily="34" charset="0"/>
                <a:cs typeface="Arial" panose="020B0604020202020204" pitchFamily="34" charset="0"/>
              </a:rPr>
              <a:t>sufragante</a:t>
            </a:r>
            <a:r>
              <a:rPr lang="es-MX" dirty="0">
                <a:latin typeface="Arial" panose="020B0604020202020204" pitchFamily="34" charset="0"/>
                <a:cs typeface="Arial" panose="020B0604020202020204" pitchFamily="34" charset="0"/>
              </a:rPr>
              <a:t>.</a:t>
            </a:r>
          </a:p>
          <a:p>
            <a:pPr algn="just">
              <a:lnSpc>
                <a:spcPct val="150000"/>
              </a:lnSpc>
            </a:pPr>
            <a:endParaRPr lang="es-MX"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D724162C-0261-4294-8F8B-AF089D22CC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4200" y="5334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0714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19200" y="2645704"/>
            <a:ext cx="3571812" cy="584775"/>
          </a:xfrm>
          <a:prstGeom prst="rect">
            <a:avLst/>
          </a:prstGeom>
        </p:spPr>
        <p:txBody>
          <a:bodyPr wrap="none">
            <a:spAutoFit/>
          </a:bodyPr>
          <a:lstStyle/>
          <a:p>
            <a:r>
              <a:rPr lang="es-MX" sz="3200" b="1" dirty="0">
                <a:solidFill>
                  <a:schemeClr val="tx2">
                    <a:lumMod val="75000"/>
                  </a:schemeClr>
                </a:solidFill>
                <a:latin typeface="Arial Rounded MT Bold" panose="020F0704030504030204" pitchFamily="34" charset="0"/>
              </a:rPr>
              <a:t>SUP-JIN-11/2012</a:t>
            </a:r>
            <a:endParaRPr lang="es-MX" sz="3200" dirty="0">
              <a:solidFill>
                <a:schemeClr val="tx2">
                  <a:lumMod val="75000"/>
                </a:schemeClr>
              </a:solidFill>
              <a:latin typeface="Arial Rounded MT Bold" panose="020F0704030504030204" pitchFamily="34" charset="0"/>
            </a:endParaRPr>
          </a:p>
        </p:txBody>
      </p:sp>
      <p:pic>
        <p:nvPicPr>
          <p:cNvPr id="3" name="2 Imagen" descr="http://portal.te.gob.mx/colecciones/sentencias/html/SUP/2012/JIN/SUP-JIN-0011-2012-Inc2-3.jpg"/>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24934"/>
            <a:ext cx="4641850" cy="5638800"/>
          </a:xfrm>
          <a:prstGeom prst="rect">
            <a:avLst/>
          </a:prstGeom>
          <a:noFill/>
          <a:ln>
            <a:noFill/>
          </a:ln>
        </p:spPr>
      </p:pic>
      <p:pic>
        <p:nvPicPr>
          <p:cNvPr id="4" name="Picture 2">
            <a:extLst>
              <a:ext uri="{FF2B5EF4-FFF2-40B4-BE49-F238E27FC236}">
                <a16:creationId xmlns="" xmlns:a16="http://schemas.microsoft.com/office/drawing/2014/main" id="{4822C100-9A69-4394-A6C8-1E306904DB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48664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064327" y="381000"/>
            <a:ext cx="8458200" cy="567334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8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ctr">
              <a:lnSpc>
                <a:spcPct val="150000"/>
              </a:lnSpc>
            </a:pPr>
            <a:endParaRPr lang="es-MX" dirty="0">
              <a:latin typeface="Arial" panose="020B0604020202020204" pitchFamily="34" charset="0"/>
              <a:cs typeface="Arial" panose="020B0604020202020204" pitchFamily="34" charset="0"/>
            </a:endParaRP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De la imagen se advierte que si bien la intersección del tache está sobre el emblema del Partido Verde Ecologista de México, también es cierto que es evidente que la intensión del elector era sufragar a favor de los Partidos Revolucionario Institucional y Verde Ecologista de México, ahora bien, cabe precisar que estos dos institutos políticos mencionados están coaligados para la elección de Presidente de los Estados Unidos Mexicanos; en consecuencia, para la Sala Superior la verdadera intensión del elector era marcar la variante de coalición de los partidos políticos Revolucionario Institucional y Verde Ecologista de México, por lo que la Sala Superior determina que este voto debe ser considerado como </a:t>
            </a:r>
            <a:r>
              <a:rPr lang="es-MX" b="1" dirty="0">
                <a:latin typeface="Arial" panose="020B0604020202020204" pitchFamily="34" charset="0"/>
                <a:cs typeface="Arial" panose="020B0604020202020204" pitchFamily="34" charset="0"/>
              </a:rPr>
              <a:t>voto a favor </a:t>
            </a:r>
            <a:r>
              <a:rPr lang="es-MX" dirty="0">
                <a:latin typeface="Arial" panose="020B0604020202020204" pitchFamily="34" charset="0"/>
                <a:cs typeface="Arial" panose="020B0604020202020204" pitchFamily="34" charset="0"/>
              </a:rPr>
              <a:t>de la mencionada variante de Coalición.</a:t>
            </a:r>
          </a:p>
        </p:txBody>
      </p:sp>
      <p:pic>
        <p:nvPicPr>
          <p:cNvPr id="3" name="Picture 2">
            <a:extLst>
              <a:ext uri="{FF2B5EF4-FFF2-40B4-BE49-F238E27FC236}">
                <a16:creationId xmlns="" xmlns:a16="http://schemas.microsoft.com/office/drawing/2014/main" id="{1E813BD8-9CD5-461C-97E0-C01C511451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3232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2564904"/>
            <a:ext cx="4572000" cy="954107"/>
          </a:xfrm>
          <a:prstGeom prst="rect">
            <a:avLst/>
          </a:prstGeom>
        </p:spPr>
        <p:txBody>
          <a:bodyPr>
            <a:spAutoFit/>
          </a:bodyPr>
          <a:lstStyle/>
          <a:p>
            <a:pPr algn="ctr"/>
            <a:r>
              <a:rPr lang="es-MX" sz="2800" b="1" dirty="0">
                <a:solidFill>
                  <a:schemeClr val="tx2">
                    <a:lumMod val="75000"/>
                  </a:schemeClr>
                </a:solidFill>
                <a:latin typeface="Arial Rounded MT Bold" panose="020F0704030504030204" pitchFamily="34" charset="0"/>
              </a:rPr>
              <a:t>SUP-JIN-0021/2012</a:t>
            </a:r>
          </a:p>
          <a:p>
            <a:pPr algn="ctr"/>
            <a:r>
              <a:rPr lang="es-MX" sz="2800" b="1" dirty="0">
                <a:solidFill>
                  <a:schemeClr val="tx2">
                    <a:lumMod val="75000"/>
                  </a:schemeClr>
                </a:solidFill>
                <a:latin typeface="Arial Rounded MT Bold" panose="020F0704030504030204" pitchFamily="34" charset="0"/>
              </a:rPr>
              <a:t>907 C5</a:t>
            </a:r>
          </a:p>
        </p:txBody>
      </p:sp>
      <p:pic>
        <p:nvPicPr>
          <p:cNvPr id="3" name="2 Imagen" descr="http://portal.te.gob.mx/colecciones/sentencias/html/SUP/2012/JIN/SUP-JIN-0021-2012-Inc2-3.jpg"/>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62711"/>
            <a:ext cx="5105400" cy="5909489"/>
          </a:xfrm>
          <a:prstGeom prst="rect">
            <a:avLst/>
          </a:prstGeom>
          <a:noFill/>
          <a:ln>
            <a:noFill/>
          </a:ln>
        </p:spPr>
      </p:pic>
      <p:pic>
        <p:nvPicPr>
          <p:cNvPr id="4" name="Picture 2">
            <a:extLst>
              <a:ext uri="{FF2B5EF4-FFF2-40B4-BE49-F238E27FC236}">
                <a16:creationId xmlns="" xmlns:a16="http://schemas.microsoft.com/office/drawing/2014/main" id="{87E01247-E24B-4178-ABA9-750726B416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1962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04612" y="1066800"/>
            <a:ext cx="7906188" cy="442685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8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De la imagen de la boleta reservada se advierte que si bien existe una marca dentro del recuadro del Partido Revolucionario Institucional, también lo es que en el recuadro de candidatos no registrados está asentado un nombre propio que parece ser </a:t>
            </a:r>
            <a:r>
              <a:rPr lang="ja-JP" altLang="es-MX"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José cruz </a:t>
            </a:r>
            <a:r>
              <a:rPr lang="es-MX" dirty="0" err="1">
                <a:latin typeface="Arial" panose="020B0604020202020204" pitchFamily="34" charset="0"/>
                <a:cs typeface="Arial" panose="020B0604020202020204" pitchFamily="34" charset="0"/>
              </a:rPr>
              <a:t>Rarcia</a:t>
            </a:r>
            <a:r>
              <a:rPr lang="es-MX" dirty="0">
                <a:latin typeface="Arial" panose="020B0604020202020204" pitchFamily="34" charset="0"/>
                <a:cs typeface="Arial" panose="020B0604020202020204" pitchFamily="34" charset="0"/>
              </a:rPr>
              <a:t> R</a:t>
            </a:r>
            <a:r>
              <a:rPr lang="ja-JP" altLang="es-MX"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a:t>
            </a:r>
          </a:p>
          <a:p>
            <a:pPr algn="just">
              <a:lnSpc>
                <a:spcPct val="150000"/>
              </a:lnSpc>
            </a:pPr>
            <a:r>
              <a:rPr lang="es-MX" dirty="0">
                <a:latin typeface="Arial" panose="020B0604020202020204" pitchFamily="34" charset="0"/>
                <a:cs typeface="Arial" panose="020B0604020202020204" pitchFamily="34" charset="0"/>
              </a:rPr>
              <a:t>En virtud de lo anterior, al no tenerse certeza de la voluntad del elector respecto a cuál era la opción política de su preferencia, o el nombre del candidato que buscaba apoyar con su voto, el mismo debe considerarse </a:t>
            </a:r>
            <a:r>
              <a:rPr lang="es-MX" b="1" dirty="0">
                <a:latin typeface="Arial" panose="020B0604020202020204" pitchFamily="34" charset="0"/>
                <a:cs typeface="Arial" panose="020B0604020202020204" pitchFamily="34" charset="0"/>
              </a:rPr>
              <a:t>nulo.</a:t>
            </a:r>
          </a:p>
        </p:txBody>
      </p:sp>
      <p:pic>
        <p:nvPicPr>
          <p:cNvPr id="3" name="Picture 2">
            <a:extLst>
              <a:ext uri="{FF2B5EF4-FFF2-40B4-BE49-F238E27FC236}">
                <a16:creationId xmlns="" xmlns:a16="http://schemas.microsoft.com/office/drawing/2014/main" id="{7E877D6F-18CF-4569-BBC4-64D37CCC73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0273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DA9A4E73-303D-46BF-A9CD-C40966B16A94}"/>
              </a:ext>
            </a:extLst>
          </p:cNvPr>
          <p:cNvSpPr txBox="1"/>
          <p:nvPr/>
        </p:nvSpPr>
        <p:spPr>
          <a:xfrm>
            <a:off x="1518952" y="136387"/>
            <a:ext cx="9829800" cy="584775"/>
          </a:xfrm>
          <a:prstGeom prst="rect">
            <a:avLst/>
          </a:prstGeom>
          <a:noFill/>
        </p:spPr>
        <p:txBody>
          <a:bodyPr wrap="square" rtlCol="0">
            <a:spAutoFit/>
          </a:bodyPr>
          <a:lstStyle/>
          <a:p>
            <a:pPr algn="ctr"/>
            <a:r>
              <a:rPr lang="es-MX" sz="3200" b="1" dirty="0" smtClean="0">
                <a:solidFill>
                  <a:schemeClr val="tx2"/>
                </a:solidFill>
                <a:latin typeface="Arial Rounded MT Bold" panose="020F0704030504030204" pitchFamily="34" charset="0"/>
              </a:rPr>
              <a:t>Bases Constitucionales y Legales</a:t>
            </a:r>
            <a:endParaRPr lang="es-MX" sz="3200" b="1" dirty="0">
              <a:solidFill>
                <a:schemeClr val="tx2"/>
              </a:solidFill>
              <a:latin typeface="Arial Rounded MT Bold" panose="020F0704030504030204" pitchFamily="34" charset="0"/>
            </a:endParaRPr>
          </a:p>
        </p:txBody>
      </p:sp>
      <p:sp>
        <p:nvSpPr>
          <p:cNvPr id="4" name="Rectángulo 3">
            <a:extLst>
              <a:ext uri="{FF2B5EF4-FFF2-40B4-BE49-F238E27FC236}">
                <a16:creationId xmlns="" xmlns:a16="http://schemas.microsoft.com/office/drawing/2014/main" id="{710C9019-4E2D-4BA1-A66C-0A92CDF38443}"/>
              </a:ext>
            </a:extLst>
          </p:cNvPr>
          <p:cNvSpPr/>
          <p:nvPr/>
        </p:nvSpPr>
        <p:spPr>
          <a:xfrm>
            <a:off x="4632628" y="878738"/>
            <a:ext cx="6600826" cy="2616101"/>
          </a:xfrm>
          <a:prstGeom prst="rect">
            <a:avLst/>
          </a:prstGeom>
        </p:spPr>
        <p:txBody>
          <a:bodyPr wrap="square">
            <a:spAutoFit/>
          </a:bodyPr>
          <a:lstStyle/>
          <a:p>
            <a:pPr algn="just"/>
            <a:r>
              <a:rPr lang="es-MX" sz="2400" dirty="0"/>
              <a:t>“</a:t>
            </a:r>
            <a:r>
              <a:rPr lang="es-MX" sz="2000" b="1" dirty="0">
                <a:latin typeface="Arial" panose="020B0604020202020204" pitchFamily="34" charset="0"/>
                <a:cs typeface="Arial" panose="020B0604020202020204" pitchFamily="34" charset="0"/>
              </a:rPr>
              <a:t>Toda persona tiene derecho a un </a:t>
            </a:r>
            <a:r>
              <a:rPr lang="es-MX" sz="2000" b="1" dirty="0">
                <a:solidFill>
                  <a:srgbClr val="FF0000"/>
                </a:solidFill>
                <a:latin typeface="Arial" panose="020B0604020202020204" pitchFamily="34" charset="0"/>
                <a:cs typeface="Arial" panose="020B0604020202020204" pitchFamily="34" charset="0"/>
              </a:rPr>
              <a:t>recurso sencillo </a:t>
            </a:r>
            <a:r>
              <a:rPr lang="es-MX" sz="2000" b="1" dirty="0">
                <a:latin typeface="Arial" panose="020B0604020202020204" pitchFamily="34" charset="0"/>
                <a:cs typeface="Arial" panose="020B0604020202020204" pitchFamily="34" charset="0"/>
              </a:rPr>
              <a:t>y </a:t>
            </a:r>
            <a:r>
              <a:rPr lang="es-MX" sz="2000" b="1" dirty="0">
                <a:solidFill>
                  <a:srgbClr val="FF0000"/>
                </a:solidFill>
                <a:latin typeface="Arial" panose="020B0604020202020204" pitchFamily="34" charset="0"/>
                <a:cs typeface="Arial" panose="020B0604020202020204" pitchFamily="34" charset="0"/>
              </a:rPr>
              <a:t>rápido</a:t>
            </a:r>
            <a:r>
              <a:rPr lang="es-MX" sz="2000" b="1" dirty="0">
                <a:latin typeface="Arial" panose="020B0604020202020204" pitchFamily="34" charset="0"/>
                <a:cs typeface="Arial" panose="020B0604020202020204" pitchFamily="34" charset="0"/>
              </a:rPr>
              <a:t> o a cualquier otro recurso efectivo </a:t>
            </a:r>
            <a:r>
              <a:rPr lang="es-MX" sz="2000" b="1" dirty="0">
                <a:solidFill>
                  <a:srgbClr val="FF0000"/>
                </a:solidFill>
                <a:latin typeface="Arial" panose="020B0604020202020204" pitchFamily="34" charset="0"/>
                <a:cs typeface="Arial" panose="020B0604020202020204" pitchFamily="34" charset="0"/>
              </a:rPr>
              <a:t>ante los jueces o tribunales competentes</a:t>
            </a:r>
            <a:r>
              <a:rPr lang="es-MX" sz="2000" b="1" dirty="0">
                <a:latin typeface="Arial" panose="020B0604020202020204" pitchFamily="34" charset="0"/>
                <a:cs typeface="Arial" panose="020B0604020202020204" pitchFamily="34" charset="0"/>
              </a:rPr>
              <a:t>, que la ampare contra actos que violen sus derechos fundamentales reconocidos por la Constitución, la ley o la presente Convención, aun cuando tal violación sea cometida por personas que actúen en ejercicio de sus funciones oficiales. </a:t>
            </a:r>
          </a:p>
        </p:txBody>
      </p:sp>
      <p:cxnSp>
        <p:nvCxnSpPr>
          <p:cNvPr id="6" name="Conector recto de flecha 5">
            <a:extLst>
              <a:ext uri="{FF2B5EF4-FFF2-40B4-BE49-F238E27FC236}">
                <a16:creationId xmlns="" xmlns:a16="http://schemas.microsoft.com/office/drawing/2014/main" id="{FAE08D97-4509-450C-9394-38B16DFECD48}"/>
              </a:ext>
            </a:extLst>
          </p:cNvPr>
          <p:cNvCxnSpPr/>
          <p:nvPr/>
        </p:nvCxnSpPr>
        <p:spPr>
          <a:xfrm>
            <a:off x="4104499" y="1981200"/>
            <a:ext cx="457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CuadroTexto 7">
            <a:extLst>
              <a:ext uri="{FF2B5EF4-FFF2-40B4-BE49-F238E27FC236}">
                <a16:creationId xmlns="" xmlns:a16="http://schemas.microsoft.com/office/drawing/2014/main" id="{EA44DA5A-B3C4-4C19-8172-452C478ACD6F}"/>
              </a:ext>
            </a:extLst>
          </p:cNvPr>
          <p:cNvSpPr txBox="1"/>
          <p:nvPr/>
        </p:nvSpPr>
        <p:spPr>
          <a:xfrm>
            <a:off x="304800" y="3561268"/>
            <a:ext cx="5157857" cy="707886"/>
          </a:xfrm>
          <a:prstGeom prst="rect">
            <a:avLst/>
          </a:prstGeom>
          <a:noFill/>
        </p:spPr>
        <p:txBody>
          <a:bodyPr wrap="square" rtlCol="0">
            <a:spAutoFit/>
          </a:bodyPr>
          <a:lstStyle/>
          <a:p>
            <a:pPr algn="ctr"/>
            <a:r>
              <a:rPr lang="es-MX" sz="2000" b="1" dirty="0" smtClean="0">
                <a:solidFill>
                  <a:srgbClr val="0070C0"/>
                </a:solidFill>
                <a:latin typeface="Arial" panose="020B0604020202020204" pitchFamily="34" charset="0"/>
                <a:cs typeface="Arial" panose="020B0604020202020204" pitchFamily="34" charset="0"/>
              </a:rPr>
              <a:t>Art. 8. Declaración </a:t>
            </a:r>
            <a:r>
              <a:rPr lang="es-MX" sz="2000" b="1" dirty="0">
                <a:solidFill>
                  <a:srgbClr val="0070C0"/>
                </a:solidFill>
                <a:latin typeface="Arial" panose="020B0604020202020204" pitchFamily="34" charset="0"/>
                <a:cs typeface="Arial" panose="020B0604020202020204" pitchFamily="34" charset="0"/>
              </a:rPr>
              <a:t>U</a:t>
            </a:r>
            <a:r>
              <a:rPr lang="es-MX" sz="2000" b="1" dirty="0" smtClean="0">
                <a:solidFill>
                  <a:srgbClr val="0070C0"/>
                </a:solidFill>
                <a:latin typeface="Arial" panose="020B0604020202020204" pitchFamily="34" charset="0"/>
                <a:cs typeface="Arial" panose="020B0604020202020204" pitchFamily="34" charset="0"/>
              </a:rPr>
              <a:t>niversal de los Derechos Humanos</a:t>
            </a:r>
            <a:endParaRPr lang="es-MX" sz="2000" b="1" dirty="0">
              <a:solidFill>
                <a:srgbClr val="0070C0"/>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 xmlns:a16="http://schemas.microsoft.com/office/drawing/2014/main" id="{416FFA6E-58FC-4CF3-8085-C6014DEB4CF7}"/>
              </a:ext>
            </a:extLst>
          </p:cNvPr>
          <p:cNvSpPr txBox="1"/>
          <p:nvPr/>
        </p:nvSpPr>
        <p:spPr>
          <a:xfrm>
            <a:off x="4618980" y="4269154"/>
            <a:ext cx="6831421" cy="1631216"/>
          </a:xfrm>
          <a:prstGeom prst="rect">
            <a:avLst/>
          </a:prstGeom>
          <a:noFill/>
        </p:spPr>
        <p:txBody>
          <a:bodyPr wrap="square" rtlCol="0">
            <a:spAutoFit/>
          </a:bodyPr>
          <a:lstStyle/>
          <a:p>
            <a:pPr algn="just"/>
            <a:r>
              <a:rPr lang="es-MX" sz="2000" b="1" dirty="0" smtClean="0">
                <a:latin typeface="Arial" panose="020B0604020202020204" pitchFamily="34" charset="0"/>
                <a:cs typeface="Arial" panose="020B0604020202020204" pitchFamily="34" charset="0"/>
              </a:rPr>
              <a:t>“</a:t>
            </a:r>
            <a:r>
              <a:rPr lang="es-MX" sz="2000" b="1" dirty="0">
                <a:latin typeface="Arial" panose="020B0604020202020204" pitchFamily="34" charset="0"/>
                <a:cs typeface="Arial" panose="020B0604020202020204" pitchFamily="34" charset="0"/>
              </a:rPr>
              <a:t>Toda persona tiene derecho a un </a:t>
            </a:r>
            <a:r>
              <a:rPr lang="es-MX" sz="2000" b="1" dirty="0">
                <a:solidFill>
                  <a:srgbClr val="FF0000"/>
                </a:solidFill>
                <a:latin typeface="Arial" panose="020B0604020202020204" pitchFamily="34" charset="0"/>
                <a:cs typeface="Arial" panose="020B0604020202020204" pitchFamily="34" charset="0"/>
              </a:rPr>
              <a:t>recurso efectivo</a:t>
            </a:r>
            <a:r>
              <a:rPr lang="es-MX" sz="2000" b="1" dirty="0">
                <a:latin typeface="Arial" panose="020B0604020202020204" pitchFamily="34" charset="0"/>
                <a:cs typeface="Arial" panose="020B0604020202020204" pitchFamily="34" charset="0"/>
              </a:rPr>
              <a:t> ante los tribunales nacionales competentes, que la ampare </a:t>
            </a:r>
            <a:r>
              <a:rPr lang="es-MX" sz="2000" b="1" dirty="0">
                <a:solidFill>
                  <a:srgbClr val="FF0000"/>
                </a:solidFill>
                <a:latin typeface="Arial" panose="020B0604020202020204" pitchFamily="34" charset="0"/>
                <a:cs typeface="Arial" panose="020B0604020202020204" pitchFamily="34" charset="0"/>
              </a:rPr>
              <a:t>contra actos que violen sus derechos fundamentales </a:t>
            </a:r>
            <a:r>
              <a:rPr lang="es-MX" sz="2000" b="1" dirty="0">
                <a:latin typeface="Arial" panose="020B0604020202020204" pitchFamily="34" charset="0"/>
                <a:cs typeface="Arial" panose="020B0604020202020204" pitchFamily="34" charset="0"/>
              </a:rPr>
              <a:t>reconocidos por la constitución o por la ley.”</a:t>
            </a:r>
          </a:p>
        </p:txBody>
      </p:sp>
      <p:pic>
        <p:nvPicPr>
          <p:cNvPr id="12" name="Picture 2">
            <a:extLst>
              <a:ext uri="{FF2B5EF4-FFF2-40B4-BE49-F238E27FC236}">
                <a16:creationId xmlns="" xmlns:a16="http://schemas.microsoft.com/office/drawing/2014/main" id="{3D913233-0ADE-405F-95F4-F71B23889F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ector recto de flecha 12">
            <a:extLst>
              <a:ext uri="{FF2B5EF4-FFF2-40B4-BE49-F238E27FC236}">
                <a16:creationId xmlns="" xmlns:a16="http://schemas.microsoft.com/office/drawing/2014/main" id="{FAE08D97-4509-450C-9394-38B16DFECD48}"/>
              </a:ext>
            </a:extLst>
          </p:cNvPr>
          <p:cNvCxnSpPr/>
          <p:nvPr/>
        </p:nvCxnSpPr>
        <p:spPr>
          <a:xfrm>
            <a:off x="4104499" y="5099081"/>
            <a:ext cx="457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CuadroTexto 13">
            <a:extLst>
              <a:ext uri="{FF2B5EF4-FFF2-40B4-BE49-F238E27FC236}">
                <a16:creationId xmlns="" xmlns:a16="http://schemas.microsoft.com/office/drawing/2014/main" id="{EA44DA5A-B3C4-4C19-8172-452C478ACD6F}"/>
              </a:ext>
            </a:extLst>
          </p:cNvPr>
          <p:cNvSpPr txBox="1"/>
          <p:nvPr/>
        </p:nvSpPr>
        <p:spPr>
          <a:xfrm>
            <a:off x="165983" y="643295"/>
            <a:ext cx="5133973" cy="707886"/>
          </a:xfrm>
          <a:prstGeom prst="rect">
            <a:avLst/>
          </a:prstGeom>
          <a:noFill/>
        </p:spPr>
        <p:txBody>
          <a:bodyPr wrap="square" rtlCol="0">
            <a:spAutoFit/>
          </a:bodyPr>
          <a:lstStyle/>
          <a:p>
            <a:pPr algn="ctr"/>
            <a:r>
              <a:rPr lang="es-MX" sz="2000" b="1" dirty="0" smtClean="0">
                <a:solidFill>
                  <a:srgbClr val="0070C0"/>
                </a:solidFill>
                <a:latin typeface="Arial" panose="020B0604020202020204" pitchFamily="34" charset="0"/>
                <a:cs typeface="Arial" panose="020B0604020202020204" pitchFamily="34" charset="0"/>
              </a:rPr>
              <a:t>Art. 25. Convención Americana de Derechos Humanos.</a:t>
            </a:r>
            <a:endParaRPr lang="es-MX" sz="2000" b="1" dirty="0">
              <a:solidFill>
                <a:srgbClr val="0070C0"/>
              </a:solidFill>
              <a:latin typeface="Arial" panose="020B0604020202020204" pitchFamily="34" charset="0"/>
              <a:cs typeface="Arial" panose="020B0604020202020204" pitchFamily="34" charset="0"/>
            </a:endParaRPr>
          </a:p>
        </p:txBody>
      </p:sp>
      <p:pic>
        <p:nvPicPr>
          <p:cNvPr id="16" name="Imagen 15" descr="Resultado de imagen para ConvenciÃ³n Americana de Derechos Humanos"/>
          <p:cNvPicPr/>
          <p:nvPr/>
        </p:nvPicPr>
        <p:blipFill>
          <a:blip r:embed="rId3">
            <a:extLst>
              <a:ext uri="{28A0092B-C50C-407E-A947-70E740481C1C}">
                <a14:useLocalDpi xmlns:a14="http://schemas.microsoft.com/office/drawing/2010/main" val="0"/>
              </a:ext>
            </a:extLst>
          </a:blip>
          <a:srcRect/>
          <a:stretch>
            <a:fillRect/>
          </a:stretch>
        </p:blipFill>
        <p:spPr bwMode="auto">
          <a:xfrm>
            <a:off x="1546914" y="1339285"/>
            <a:ext cx="2372109" cy="2092782"/>
          </a:xfrm>
          <a:prstGeom prst="rect">
            <a:avLst/>
          </a:prstGeom>
          <a:noFill/>
          <a:ln>
            <a:noFill/>
          </a:ln>
        </p:spPr>
      </p:pic>
      <p:pic>
        <p:nvPicPr>
          <p:cNvPr id="17" name="Imagen 16" descr="Resultado de imagen para DeclaraciÃ³n Universal de los Derechos Humanos portada"/>
          <p:cNvPicPr/>
          <p:nvPr/>
        </p:nvPicPr>
        <p:blipFill>
          <a:blip r:embed="rId4">
            <a:extLst>
              <a:ext uri="{28A0092B-C50C-407E-A947-70E740481C1C}">
                <a14:useLocalDpi xmlns:a14="http://schemas.microsoft.com/office/drawing/2010/main" val="0"/>
              </a:ext>
            </a:extLst>
          </a:blip>
          <a:srcRect/>
          <a:stretch>
            <a:fillRect/>
          </a:stretch>
        </p:blipFill>
        <p:spPr bwMode="auto">
          <a:xfrm>
            <a:off x="1533332" y="4269154"/>
            <a:ext cx="2372110" cy="2101194"/>
          </a:xfrm>
          <a:prstGeom prst="rect">
            <a:avLst/>
          </a:prstGeom>
          <a:noFill/>
          <a:ln>
            <a:noFill/>
          </a:ln>
        </p:spPr>
      </p:pic>
    </p:spTree>
    <p:extLst>
      <p:ext uri="{BB962C8B-B14F-4D97-AF65-F5344CB8AC3E}">
        <p14:creationId xmlns:p14="http://schemas.microsoft.com/office/powerpoint/2010/main" val="23091015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 y="2331457"/>
            <a:ext cx="4572000" cy="954107"/>
          </a:xfrm>
          <a:prstGeom prst="rect">
            <a:avLst/>
          </a:prstGeom>
        </p:spPr>
        <p:txBody>
          <a:bodyPr>
            <a:spAutoFit/>
          </a:bodyPr>
          <a:lstStyle/>
          <a:p>
            <a:pPr algn="ctr"/>
            <a:r>
              <a:rPr lang="es-MX" sz="2800" b="1" dirty="0">
                <a:solidFill>
                  <a:schemeClr val="tx2">
                    <a:lumMod val="75000"/>
                  </a:schemeClr>
                </a:solidFill>
                <a:latin typeface="Arial Rounded MT Bold" panose="020F0704030504030204" pitchFamily="34" charset="0"/>
              </a:rPr>
              <a:t>SUP-JIN-196/2012</a:t>
            </a:r>
          </a:p>
          <a:p>
            <a:pPr algn="ctr"/>
            <a:r>
              <a:rPr lang="es-MX" sz="2800" b="1" dirty="0">
                <a:solidFill>
                  <a:schemeClr val="tx2">
                    <a:lumMod val="75000"/>
                  </a:schemeClr>
                </a:solidFill>
                <a:latin typeface="Arial Rounded MT Bold" panose="020F0704030504030204" pitchFamily="34" charset="0"/>
              </a:rPr>
              <a:t>Casilla 3005-C1</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76200"/>
            <a:ext cx="533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 xmlns:a16="http://schemas.microsoft.com/office/drawing/2014/main" id="{7D00110F-9493-4CDC-B94F-5DBA87FBA1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3875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62200" y="1731818"/>
            <a:ext cx="7620000" cy="35958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8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En efecto, de la anterior imagen aparece claramente un recuadro que encierra el recuadro correspondiente al Partido de la Revolución. Democrática, por tanto, la Sala Superior determinó que debe considerarse </a:t>
            </a:r>
            <a:r>
              <a:rPr lang="es-MX" b="1" dirty="0">
                <a:latin typeface="Arial" panose="020B0604020202020204" pitchFamily="34" charset="0"/>
                <a:cs typeface="Arial" panose="020B0604020202020204" pitchFamily="34" charset="0"/>
              </a:rPr>
              <a:t>válido</a:t>
            </a:r>
            <a:r>
              <a:rPr lang="es-MX" dirty="0">
                <a:latin typeface="Arial" panose="020B0604020202020204" pitchFamily="34" charset="0"/>
                <a:cs typeface="Arial" panose="020B0604020202020204" pitchFamily="34" charset="0"/>
              </a:rPr>
              <a:t> el voto y computarse a favor de dicho partido.</a:t>
            </a:r>
          </a:p>
          <a:p>
            <a:pPr algn="just">
              <a:lnSpc>
                <a:spcPct val="150000"/>
              </a:lnSpc>
            </a:pPr>
            <a:endParaRPr lang="es-MX"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6218432B-7F57-437A-B3D2-2662F1C881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6448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2521987"/>
            <a:ext cx="4572000" cy="1200329"/>
          </a:xfrm>
          <a:prstGeom prst="rect">
            <a:avLst/>
          </a:prstGeom>
        </p:spPr>
        <p:txBody>
          <a:bodyPr>
            <a:spAutoFit/>
          </a:bodyPr>
          <a:lstStyle/>
          <a:p>
            <a:pPr algn="ctr"/>
            <a:r>
              <a:rPr lang="es-MX" sz="2400" b="1" dirty="0">
                <a:solidFill>
                  <a:schemeClr val="tx2">
                    <a:lumMod val="75000"/>
                  </a:schemeClr>
                </a:solidFill>
                <a:latin typeface="Arial Rounded MT Bold" panose="020F0704030504030204" pitchFamily="34" charset="0"/>
              </a:rPr>
              <a:t>SUP-JIN-196/2012</a:t>
            </a:r>
            <a:endParaRPr lang="es-MX" sz="2400" dirty="0">
              <a:solidFill>
                <a:schemeClr val="tx2">
                  <a:lumMod val="75000"/>
                </a:schemeClr>
              </a:solidFill>
              <a:latin typeface="Arial Rounded MT Bold" panose="020F0704030504030204" pitchFamily="34" charset="0"/>
            </a:endParaRPr>
          </a:p>
          <a:p>
            <a:pPr algn="ctr"/>
            <a:r>
              <a:rPr lang="es-MX" sz="2400" dirty="0">
                <a:solidFill>
                  <a:schemeClr val="tx2">
                    <a:lumMod val="75000"/>
                  </a:schemeClr>
                </a:solidFill>
                <a:latin typeface="Arial Rounded MT Bold" panose="020F0704030504030204" pitchFamily="34" charset="0"/>
              </a:rPr>
              <a:t> </a:t>
            </a:r>
          </a:p>
          <a:p>
            <a:pPr algn="ctr"/>
            <a:r>
              <a:rPr lang="es-MX" sz="2400" b="1" dirty="0">
                <a:solidFill>
                  <a:schemeClr val="tx2">
                    <a:lumMod val="75000"/>
                  </a:schemeClr>
                </a:solidFill>
                <a:latin typeface="Arial Rounded MT Bold" panose="020F0704030504030204" pitchFamily="34" charset="0"/>
              </a:rPr>
              <a:t>Casilla 3030-C1.</a:t>
            </a:r>
            <a:endParaRPr lang="es-MX" sz="2400" dirty="0">
              <a:solidFill>
                <a:schemeClr val="tx2">
                  <a:lumMod val="75000"/>
                </a:schemeClr>
              </a:solidFill>
              <a:latin typeface="Arial Rounded MT Bold" panose="020F0704030504030204" pitchFamily="34" charset="0"/>
            </a:endParaRPr>
          </a:p>
        </p:txBody>
      </p:sp>
      <p:pic>
        <p:nvPicPr>
          <p:cNvPr id="3" name="2 Imagen" descr="http://portal.te.gob.mx/colecciones/sentencias/html/SUP/2012/JIN/SUP-JIN-0196-2012-Inc2-15.jpg"/>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04800"/>
            <a:ext cx="5919161" cy="6248400"/>
          </a:xfrm>
          <a:prstGeom prst="rect">
            <a:avLst/>
          </a:prstGeom>
          <a:noFill/>
          <a:ln>
            <a:noFill/>
          </a:ln>
        </p:spPr>
      </p:pic>
      <p:pic>
        <p:nvPicPr>
          <p:cNvPr id="4" name="Picture 2">
            <a:extLst>
              <a:ext uri="{FF2B5EF4-FFF2-40B4-BE49-F238E27FC236}">
                <a16:creationId xmlns="" xmlns:a16="http://schemas.microsoft.com/office/drawing/2014/main" id="{51FD0804-7A0E-4B33-9ED1-C42821F51E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54881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97124" y="592326"/>
            <a:ext cx="9797752" cy="567334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8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ctr">
              <a:lnSpc>
                <a:spcPct val="150000"/>
              </a:lnSpc>
            </a:pPr>
            <a:endParaRPr lang="es-MX" dirty="0">
              <a:latin typeface="Arial" panose="020B0604020202020204" pitchFamily="34" charset="0"/>
              <a:cs typeface="Arial" panose="020B0604020202020204" pitchFamily="34" charset="0"/>
            </a:endParaRP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De la anterior imagen, se advierte claramente la marca típica del voto (x) en el recuadro correspondiente al Partido Revolucionario Institucional, y también que en el recuadro correspondiente a "SI DESEA VOTAR POR ALGÚN CANDIDATO NO REGISTRADO, ESCRIBA EN ESTE RECUADRO EL NOMBRE COMPLETO" está escrito "Lupe Liliana T AMO".</a:t>
            </a:r>
          </a:p>
          <a:p>
            <a:pPr algn="just">
              <a:lnSpc>
                <a:spcPct val="150000"/>
              </a:lnSpc>
            </a:pPr>
            <a:r>
              <a:rPr lang="es-MX" dirty="0">
                <a:latin typeface="Arial" panose="020B0604020202020204" pitchFamily="34" charset="0"/>
                <a:cs typeface="Arial" panose="020B0604020202020204" pitchFamily="34" charset="0"/>
              </a:rPr>
              <a:t>En este sentido, la Sala Superior llega a la convicción de que el voto debe computarse </a:t>
            </a:r>
            <a:r>
              <a:rPr lang="es-MX" b="1" dirty="0">
                <a:latin typeface="Arial" panose="020B0604020202020204" pitchFamily="34" charset="0"/>
                <a:cs typeface="Arial" panose="020B0604020202020204" pitchFamily="34" charset="0"/>
              </a:rPr>
              <a:t>a favor </a:t>
            </a:r>
            <a:r>
              <a:rPr lang="es-MX" dirty="0">
                <a:latin typeface="Arial" panose="020B0604020202020204" pitchFamily="34" charset="0"/>
                <a:cs typeface="Arial" panose="020B0604020202020204" pitchFamily="34" charset="0"/>
              </a:rPr>
              <a:t>del Partido Revolucionario Institucional, dado que es evidente que su intención es votar por dicho partido y si bien, está asentada la frase referida, no produce que el </a:t>
            </a:r>
            <a:r>
              <a:rPr lang="es-MX" dirty="0" err="1">
                <a:latin typeface="Arial" panose="020B0604020202020204" pitchFamily="34" charset="0"/>
                <a:cs typeface="Arial" panose="020B0604020202020204" pitchFamily="34" charset="0"/>
              </a:rPr>
              <a:t>sufragante</a:t>
            </a:r>
            <a:r>
              <a:rPr lang="es-MX" dirty="0">
                <a:latin typeface="Arial" panose="020B0604020202020204" pitchFamily="34" charset="0"/>
                <a:cs typeface="Arial" panose="020B0604020202020204" pitchFamily="34" charset="0"/>
              </a:rPr>
              <a:t> también votó por una opción distinta a la marcada, pues es evidente el propósito de su voto, y dicha frase no se contrapone a la voluntad del elector.</a:t>
            </a:r>
          </a:p>
        </p:txBody>
      </p:sp>
      <p:pic>
        <p:nvPicPr>
          <p:cNvPr id="3" name="Picture 2">
            <a:extLst>
              <a:ext uri="{FF2B5EF4-FFF2-40B4-BE49-F238E27FC236}">
                <a16:creationId xmlns="" xmlns:a16="http://schemas.microsoft.com/office/drawing/2014/main" id="{493C58A7-9BB5-462E-AD17-74F5F7ED77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43144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605" t="22336" r="17625" b="14754"/>
          <a:stretch/>
        </p:blipFill>
        <p:spPr bwMode="auto">
          <a:xfrm>
            <a:off x="4953000" y="381000"/>
            <a:ext cx="5954842" cy="582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838200" y="2770244"/>
            <a:ext cx="3259226" cy="523220"/>
          </a:xfrm>
          <a:prstGeom prst="rect">
            <a:avLst/>
          </a:prstGeom>
        </p:spPr>
        <p:txBody>
          <a:bodyPr wrap="none">
            <a:spAutoFit/>
          </a:bodyPr>
          <a:lstStyle/>
          <a:p>
            <a:r>
              <a:rPr lang="es-MX" sz="2800" b="1" dirty="0">
                <a:solidFill>
                  <a:schemeClr val="tx2">
                    <a:lumMod val="50000"/>
                  </a:schemeClr>
                </a:solidFill>
                <a:latin typeface="Arial Rounded MT Bold" panose="020F0704030504030204" pitchFamily="34" charset="0"/>
              </a:rPr>
              <a:t>SUP-JIN-29- 2012</a:t>
            </a:r>
            <a:endParaRPr lang="es-MX" sz="2800" dirty="0">
              <a:solidFill>
                <a:schemeClr val="tx2">
                  <a:lumMod val="50000"/>
                </a:schemeClr>
              </a:solidFill>
              <a:latin typeface="Arial Rounded MT Bold" panose="020F0704030504030204"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5318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52600" y="1143000"/>
            <a:ext cx="8991600" cy="35548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4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just">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La Sala Superior consideró que este voto debe calificarse como </a:t>
            </a:r>
            <a:r>
              <a:rPr lang="es-MX" b="1" dirty="0">
                <a:latin typeface="Arial" panose="020B0604020202020204" pitchFamily="34" charset="0"/>
                <a:cs typeface="Arial" panose="020B0604020202020204" pitchFamily="34" charset="0"/>
              </a:rPr>
              <a:t>válido</a:t>
            </a:r>
            <a:r>
              <a:rPr lang="es-MX" dirty="0">
                <a:latin typeface="Arial" panose="020B0604020202020204" pitchFamily="34" charset="0"/>
                <a:cs typeface="Arial" panose="020B0604020202020204" pitchFamily="34" charset="0"/>
              </a:rPr>
              <a:t>, ya que con las marcas asentadas se puede interpretar la intención del elector de sufragar a favor del Partido Revolucionario Institucional, ya que en el recuadro correspondiente al primer partido político coloca la palabra “NO”, lo que constituye un signo inequívoco de que la intención del elector se encamina a otorgar su voto al Partido Revolucionario Institucional.</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407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24000" y="3276600"/>
            <a:ext cx="3169457" cy="523220"/>
          </a:xfrm>
          <a:prstGeom prst="rect">
            <a:avLst/>
          </a:prstGeom>
        </p:spPr>
        <p:txBody>
          <a:bodyPr wrap="none">
            <a:spAutoFit/>
          </a:bodyPr>
          <a:lstStyle/>
          <a:p>
            <a:r>
              <a:rPr lang="es-MX" sz="2800" b="1" dirty="0">
                <a:solidFill>
                  <a:schemeClr val="tx2">
                    <a:lumMod val="50000"/>
                  </a:schemeClr>
                </a:solidFill>
                <a:latin typeface="Arial Rounded MT Bold" panose="020F0704030504030204" pitchFamily="34" charset="0"/>
              </a:rPr>
              <a:t>SUP-JIN-11-2012</a:t>
            </a:r>
            <a:endParaRPr lang="es-MX" sz="2800" dirty="0">
              <a:solidFill>
                <a:schemeClr val="tx2">
                  <a:lumMod val="50000"/>
                </a:schemeClr>
              </a:solidFill>
              <a:latin typeface="Arial Rounded MT Bold" panose="020F0704030504030204" pitchFamily="34" charset="0"/>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802" t="21977" r="17588" b="11014"/>
          <a:stretch/>
        </p:blipFill>
        <p:spPr bwMode="auto">
          <a:xfrm>
            <a:off x="5181600" y="374073"/>
            <a:ext cx="5369928"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7303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95400" y="1045304"/>
            <a:ext cx="10287000" cy="43858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400" b="1" dirty="0">
                <a:latin typeface="Arial" panose="020B0604020202020204" pitchFamily="34" charset="0"/>
                <a:cs typeface="Arial" panose="020B0604020202020204" pitchFamily="34" charset="0"/>
              </a:rPr>
              <a:t>Interpretación</a:t>
            </a:r>
            <a:r>
              <a:rPr lang="es-MX" dirty="0">
                <a:latin typeface="Arial" panose="020B0604020202020204" pitchFamily="34" charset="0"/>
                <a:cs typeface="Arial" panose="020B0604020202020204" pitchFamily="34" charset="0"/>
              </a:rPr>
              <a:t> </a:t>
            </a:r>
          </a:p>
          <a:p>
            <a:pPr algn="ctr">
              <a:lnSpc>
                <a:spcPct val="150000"/>
              </a:lnSpc>
            </a:pPr>
            <a:endParaRPr lang="es-MX" dirty="0">
              <a:latin typeface="Arial" panose="020B0604020202020204" pitchFamily="34" charset="0"/>
              <a:cs typeface="Arial" panose="020B0604020202020204" pitchFamily="34" charset="0"/>
            </a:endParaRPr>
          </a:p>
          <a:p>
            <a:pPr algn="just">
              <a:lnSpc>
                <a:spcPct val="150000"/>
              </a:lnSpc>
            </a:pPr>
            <a:r>
              <a:rPr lang="es-MX" dirty="0">
                <a:latin typeface="Arial" panose="020B0604020202020204" pitchFamily="34" charset="0"/>
                <a:cs typeface="Arial" panose="020B0604020202020204" pitchFamily="34" charset="0"/>
              </a:rPr>
              <a:t>Del análisis de la boleta la Sala Superior consideró que es evidente la intención del elector de sufragar a favor del Partido de la Revolución Democrática, dado que es el único recuadro en el que se aprecia la marca de una equis “X”, sin que sea impedimento que en los demás recuadros existan marcas consistentes en tres líneas onduladas, las cuales se advierten como signo negativo o de rechazo a las demás opciones políticas. Por lo anterior, la sala superior determinó que en este caso, se debe revocar la determinación de los integrantes de las Mesas Directivas de Casilla, en el sentido de considerar nulo el aludido voto, para efecto de </a:t>
            </a:r>
            <a:r>
              <a:rPr lang="es-MX" b="1" dirty="0">
                <a:latin typeface="Arial" panose="020B0604020202020204" pitchFamily="34" charset="0"/>
                <a:cs typeface="Arial" panose="020B0604020202020204" pitchFamily="34" charset="0"/>
              </a:rPr>
              <a:t>considerarlo válido</a:t>
            </a:r>
            <a:r>
              <a:rPr lang="es-MX" dirty="0">
                <a:latin typeface="Arial" panose="020B0604020202020204" pitchFamily="34" charset="0"/>
                <a:cs typeface="Arial" panose="020B0604020202020204" pitchFamily="34" charset="0"/>
              </a:rPr>
              <a:t> y se debe computar como un sufragio emitido a favor del Partido de la Revolución Democrática.</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0246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83105" y="3151682"/>
            <a:ext cx="2906565" cy="461665"/>
          </a:xfrm>
          <a:prstGeom prst="rect">
            <a:avLst/>
          </a:prstGeom>
        </p:spPr>
        <p:txBody>
          <a:bodyPr wrap="none">
            <a:spAutoFit/>
          </a:bodyPr>
          <a:lstStyle/>
          <a:p>
            <a:r>
              <a:rPr lang="es-MX" sz="2400" b="1" dirty="0">
                <a:solidFill>
                  <a:schemeClr val="tx2">
                    <a:lumMod val="50000"/>
                  </a:schemeClr>
                </a:solidFill>
                <a:latin typeface="Arial Rounded MT Bold" panose="020F0704030504030204" pitchFamily="34" charset="0"/>
              </a:rPr>
              <a:t>SUP-JIN-196/2012</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05050"/>
            <a:ext cx="6162675" cy="578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850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00200" y="1219200"/>
            <a:ext cx="9067800" cy="3693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s-MX" sz="2400" b="1" dirty="0">
                <a:latin typeface="Arial" panose="020B0604020202020204" pitchFamily="34" charset="0"/>
                <a:cs typeface="Arial" panose="020B0604020202020204" pitchFamily="34" charset="0"/>
              </a:rPr>
              <a:t>Interpretación</a:t>
            </a:r>
          </a:p>
          <a:p>
            <a:pPr algn="ctr">
              <a:lnSpc>
                <a:spcPct val="150000"/>
              </a:lnSpc>
            </a:pPr>
            <a:endParaRPr lang="es-MX" sz="2400" b="1" dirty="0">
              <a:latin typeface="Arial" panose="020B0604020202020204" pitchFamily="34" charset="0"/>
              <a:cs typeface="Arial" panose="020B0604020202020204" pitchFamily="34" charset="0"/>
            </a:endParaRPr>
          </a:p>
          <a:p>
            <a:pPr algn="just">
              <a:lnSpc>
                <a:spcPct val="150000"/>
              </a:lnSpc>
            </a:pPr>
            <a:r>
              <a:rPr lang="es-MX" dirty="0"/>
              <a:t>• </a:t>
            </a:r>
            <a:r>
              <a:rPr lang="es-MX" dirty="0">
                <a:latin typeface="Arial" panose="020B0604020202020204" pitchFamily="34" charset="0"/>
                <a:cs typeface="Arial" panose="020B0604020202020204" pitchFamily="34" charset="0"/>
              </a:rPr>
              <a:t>En consecuencia, es evidente que no es posible determinar cuál fue el sentido del voto del elector, pues si bien, la marca referida, está en el recuadro correspondiente al Partido de la Revolución Democrática, lo cierto es que, el </a:t>
            </a:r>
            <a:r>
              <a:rPr lang="es-MX" dirty="0" err="1">
                <a:latin typeface="Arial" panose="020B0604020202020204" pitchFamily="34" charset="0"/>
                <a:cs typeface="Arial" panose="020B0604020202020204" pitchFamily="34" charset="0"/>
              </a:rPr>
              <a:t>sufragante</a:t>
            </a:r>
            <a:r>
              <a:rPr lang="es-MX" dirty="0">
                <a:latin typeface="Arial" panose="020B0604020202020204" pitchFamily="34" charset="0"/>
                <a:cs typeface="Arial" panose="020B0604020202020204" pitchFamily="34" charset="0"/>
              </a:rPr>
              <a:t> manifestó también al momento de emitir su voto que no estaba de acuerdo con ninguna opción política.</a:t>
            </a:r>
          </a:p>
          <a:p>
            <a:pPr algn="just">
              <a:lnSpc>
                <a:spcPct val="150000"/>
              </a:lnSpc>
            </a:pPr>
            <a:r>
              <a:rPr lang="es-MX" dirty="0">
                <a:latin typeface="Arial" panose="020B0604020202020204" pitchFamily="34" charset="0"/>
                <a:cs typeface="Arial" panose="020B0604020202020204" pitchFamily="34" charset="0"/>
              </a:rPr>
              <a:t>• De manera que, como no es posible advertir cuál es la intención del elector, dicho </a:t>
            </a:r>
            <a:r>
              <a:rPr lang="es-MX" b="1" dirty="0">
                <a:latin typeface="Arial" panose="020B0604020202020204" pitchFamily="34" charset="0"/>
                <a:cs typeface="Arial" panose="020B0604020202020204" pitchFamily="34" charset="0"/>
              </a:rPr>
              <a:t>voto es inválido</a:t>
            </a:r>
            <a:r>
              <a:rPr lang="es-MX" dirty="0">
                <a:latin typeface="Arial" panose="020B0604020202020204" pitchFamily="34" charset="0"/>
                <a:cs typeface="Arial" panose="020B0604020202020204" pitchFamily="34" charset="0"/>
              </a:rPr>
              <a:t>.</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6989" y="76200"/>
            <a:ext cx="83248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3961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7821</TotalTime>
  <Words>10065</Words>
  <Application>Microsoft Office PowerPoint</Application>
  <PresentationFormat>Panorámica</PresentationFormat>
  <Paragraphs>879</Paragraphs>
  <Slides>147</Slides>
  <Notes>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147</vt:i4>
      </vt:variant>
    </vt:vector>
  </HeadingPairs>
  <TitlesOfParts>
    <vt:vector size="154" baseType="lpstr">
      <vt:lpstr>ＭＳ Ｐゴシック</vt:lpstr>
      <vt:lpstr>Arial</vt:lpstr>
      <vt:lpstr>Arial Rounded MT Bold</vt:lpstr>
      <vt:lpstr>Calibri</vt:lpstr>
      <vt:lpstr>Symbol</vt:lpstr>
      <vt:lpstr>Times New Roman</vt:lpstr>
      <vt:lpstr>Tema de Office</vt:lpstr>
      <vt:lpstr>Presentación de PowerPoint</vt:lpstr>
      <vt:lpstr>Presentación de PowerPoint</vt:lpstr>
      <vt:lpstr>Presentación de PowerPoint</vt:lpstr>
      <vt:lpstr>Presentación de PowerPoint</vt:lpstr>
      <vt:lpstr>Con 24 horas de anticipación, se emite el aviso de sesión correspondiente, a través de los medios electrónicos oficiales del TET.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PcUriel</dc:creator>
  <cp:lastModifiedBy>Informatica</cp:lastModifiedBy>
  <cp:revision>423</cp:revision>
  <cp:lastPrinted>2018-06-04T17:27:52Z</cp:lastPrinted>
  <dcterms:modified xsi:type="dcterms:W3CDTF">2011-01-10T06:26:05Z</dcterms:modified>
</cp:coreProperties>
</file>